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58" r:id="rId5"/>
    <p:sldId id="264" r:id="rId6"/>
    <p:sldId id="259" r:id="rId7"/>
    <p:sldId id="265" r:id="rId8"/>
    <p:sldId id="268" r:id="rId9"/>
    <p:sldId id="269" r:id="rId10"/>
    <p:sldId id="270"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6" d="100"/>
          <a:sy n="76" d="100"/>
        </p:scale>
        <p:origin x="1586" y="4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30A904-430D-4460-8764-BE48971A238F}" type="datetimeFigureOut">
              <a:rPr lang="en-US" smtClean="0"/>
              <a:t>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B587E-65E1-4868-B260-1B2D178A5698}" type="slidenum">
              <a:rPr lang="en-US" smtClean="0"/>
              <a:t>‹#›</a:t>
            </a:fld>
            <a:endParaRPr lang="en-US"/>
          </a:p>
        </p:txBody>
      </p:sp>
    </p:spTree>
    <p:extLst>
      <p:ext uri="{BB962C8B-B14F-4D97-AF65-F5344CB8AC3E}">
        <p14:creationId xmlns:p14="http://schemas.microsoft.com/office/powerpoint/2010/main" val="810897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30A904-430D-4460-8764-BE48971A238F}" type="datetimeFigureOut">
              <a:rPr lang="en-US" smtClean="0"/>
              <a:t>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B587E-65E1-4868-B260-1B2D178A5698}" type="slidenum">
              <a:rPr lang="en-US" smtClean="0"/>
              <a:t>‹#›</a:t>
            </a:fld>
            <a:endParaRPr lang="en-US"/>
          </a:p>
        </p:txBody>
      </p:sp>
    </p:spTree>
    <p:extLst>
      <p:ext uri="{BB962C8B-B14F-4D97-AF65-F5344CB8AC3E}">
        <p14:creationId xmlns:p14="http://schemas.microsoft.com/office/powerpoint/2010/main" val="2617882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30A904-430D-4460-8764-BE48971A238F}" type="datetimeFigureOut">
              <a:rPr lang="en-US" smtClean="0"/>
              <a:t>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B587E-65E1-4868-B260-1B2D178A5698}" type="slidenum">
              <a:rPr lang="en-US" smtClean="0"/>
              <a:t>‹#›</a:t>
            </a:fld>
            <a:endParaRPr lang="en-US"/>
          </a:p>
        </p:txBody>
      </p:sp>
    </p:spTree>
    <p:extLst>
      <p:ext uri="{BB962C8B-B14F-4D97-AF65-F5344CB8AC3E}">
        <p14:creationId xmlns:p14="http://schemas.microsoft.com/office/powerpoint/2010/main" val="693883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30A904-430D-4460-8764-BE48971A238F}" type="datetimeFigureOut">
              <a:rPr lang="en-US" smtClean="0"/>
              <a:t>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B587E-65E1-4868-B260-1B2D178A5698}" type="slidenum">
              <a:rPr lang="en-US" smtClean="0"/>
              <a:t>‹#›</a:t>
            </a:fld>
            <a:endParaRPr lang="en-US"/>
          </a:p>
        </p:txBody>
      </p:sp>
    </p:spTree>
    <p:extLst>
      <p:ext uri="{BB962C8B-B14F-4D97-AF65-F5344CB8AC3E}">
        <p14:creationId xmlns:p14="http://schemas.microsoft.com/office/powerpoint/2010/main" val="2492239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30A904-430D-4460-8764-BE48971A238F}" type="datetimeFigureOut">
              <a:rPr lang="en-US" smtClean="0"/>
              <a:t>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B587E-65E1-4868-B260-1B2D178A5698}" type="slidenum">
              <a:rPr lang="en-US" smtClean="0"/>
              <a:t>‹#›</a:t>
            </a:fld>
            <a:endParaRPr lang="en-US"/>
          </a:p>
        </p:txBody>
      </p:sp>
    </p:spTree>
    <p:extLst>
      <p:ext uri="{BB962C8B-B14F-4D97-AF65-F5344CB8AC3E}">
        <p14:creationId xmlns:p14="http://schemas.microsoft.com/office/powerpoint/2010/main" val="3380381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30A904-430D-4460-8764-BE48971A238F}" type="datetimeFigureOut">
              <a:rPr lang="en-US" smtClean="0"/>
              <a:t>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AB587E-65E1-4868-B260-1B2D178A5698}" type="slidenum">
              <a:rPr lang="en-US" smtClean="0"/>
              <a:t>‹#›</a:t>
            </a:fld>
            <a:endParaRPr lang="en-US"/>
          </a:p>
        </p:txBody>
      </p:sp>
    </p:spTree>
    <p:extLst>
      <p:ext uri="{BB962C8B-B14F-4D97-AF65-F5344CB8AC3E}">
        <p14:creationId xmlns:p14="http://schemas.microsoft.com/office/powerpoint/2010/main" val="1148885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30A904-430D-4460-8764-BE48971A238F}" type="datetimeFigureOut">
              <a:rPr lang="en-US" smtClean="0"/>
              <a:t>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AB587E-65E1-4868-B260-1B2D178A5698}" type="slidenum">
              <a:rPr lang="en-US" smtClean="0"/>
              <a:t>‹#›</a:t>
            </a:fld>
            <a:endParaRPr lang="en-US"/>
          </a:p>
        </p:txBody>
      </p:sp>
    </p:spTree>
    <p:extLst>
      <p:ext uri="{BB962C8B-B14F-4D97-AF65-F5344CB8AC3E}">
        <p14:creationId xmlns:p14="http://schemas.microsoft.com/office/powerpoint/2010/main" val="2710426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30A904-430D-4460-8764-BE48971A238F}" type="datetimeFigureOut">
              <a:rPr lang="en-US" smtClean="0"/>
              <a:t>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AB587E-65E1-4868-B260-1B2D178A5698}" type="slidenum">
              <a:rPr lang="en-US" smtClean="0"/>
              <a:t>‹#›</a:t>
            </a:fld>
            <a:endParaRPr lang="en-US"/>
          </a:p>
        </p:txBody>
      </p:sp>
    </p:spTree>
    <p:extLst>
      <p:ext uri="{BB962C8B-B14F-4D97-AF65-F5344CB8AC3E}">
        <p14:creationId xmlns:p14="http://schemas.microsoft.com/office/powerpoint/2010/main" val="1822869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30A904-430D-4460-8764-BE48971A238F}" type="datetimeFigureOut">
              <a:rPr lang="en-US" smtClean="0"/>
              <a:t>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AB587E-65E1-4868-B260-1B2D178A5698}" type="slidenum">
              <a:rPr lang="en-US" smtClean="0"/>
              <a:t>‹#›</a:t>
            </a:fld>
            <a:endParaRPr lang="en-US"/>
          </a:p>
        </p:txBody>
      </p:sp>
    </p:spTree>
    <p:extLst>
      <p:ext uri="{BB962C8B-B14F-4D97-AF65-F5344CB8AC3E}">
        <p14:creationId xmlns:p14="http://schemas.microsoft.com/office/powerpoint/2010/main" val="2293333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30A904-430D-4460-8764-BE48971A238F}" type="datetimeFigureOut">
              <a:rPr lang="en-US" smtClean="0"/>
              <a:t>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AB587E-65E1-4868-B260-1B2D178A5698}" type="slidenum">
              <a:rPr lang="en-US" smtClean="0"/>
              <a:t>‹#›</a:t>
            </a:fld>
            <a:endParaRPr lang="en-US"/>
          </a:p>
        </p:txBody>
      </p:sp>
    </p:spTree>
    <p:extLst>
      <p:ext uri="{BB962C8B-B14F-4D97-AF65-F5344CB8AC3E}">
        <p14:creationId xmlns:p14="http://schemas.microsoft.com/office/powerpoint/2010/main" val="3716345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30A904-430D-4460-8764-BE48971A238F}" type="datetimeFigureOut">
              <a:rPr lang="en-US" smtClean="0"/>
              <a:t>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AB587E-65E1-4868-B260-1B2D178A5698}" type="slidenum">
              <a:rPr lang="en-US" smtClean="0"/>
              <a:t>‹#›</a:t>
            </a:fld>
            <a:endParaRPr lang="en-US"/>
          </a:p>
        </p:txBody>
      </p:sp>
    </p:spTree>
    <p:extLst>
      <p:ext uri="{BB962C8B-B14F-4D97-AF65-F5344CB8AC3E}">
        <p14:creationId xmlns:p14="http://schemas.microsoft.com/office/powerpoint/2010/main" val="1885784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30A904-430D-4460-8764-BE48971A238F}" type="datetimeFigureOut">
              <a:rPr lang="en-US" smtClean="0"/>
              <a:t>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AB587E-65E1-4868-B260-1B2D178A5698}" type="slidenum">
              <a:rPr lang="en-US" smtClean="0"/>
              <a:t>‹#›</a:t>
            </a:fld>
            <a:endParaRPr lang="en-US"/>
          </a:p>
        </p:txBody>
      </p:sp>
    </p:spTree>
    <p:extLst>
      <p:ext uri="{BB962C8B-B14F-4D97-AF65-F5344CB8AC3E}">
        <p14:creationId xmlns:p14="http://schemas.microsoft.com/office/powerpoint/2010/main" val="14415639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Winter Hazards </a:t>
            </a:r>
          </a:p>
        </p:txBody>
      </p:sp>
      <p:sp>
        <p:nvSpPr>
          <p:cNvPr id="3" name="Subtitle 2"/>
          <p:cNvSpPr>
            <a:spLocks noGrp="1"/>
          </p:cNvSpPr>
          <p:nvPr>
            <p:ph type="subTitle" idx="1"/>
          </p:nvPr>
        </p:nvSpPr>
        <p:spPr/>
        <p:txBody>
          <a:bodyPr/>
          <a:lstStyle/>
          <a:p>
            <a:r>
              <a:rPr lang="en-US" dirty="0"/>
              <a:t>What you should know about them. </a:t>
            </a:r>
          </a:p>
        </p:txBody>
      </p:sp>
    </p:spTree>
    <p:extLst>
      <p:ext uri="{BB962C8B-B14F-4D97-AF65-F5344CB8AC3E}">
        <p14:creationId xmlns:p14="http://schemas.microsoft.com/office/powerpoint/2010/main" val="3647543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96E20-0ABD-4B1F-86C5-26658893B09E}"/>
              </a:ext>
            </a:extLst>
          </p:cNvPr>
          <p:cNvSpPr>
            <a:spLocks noGrp="1"/>
          </p:cNvSpPr>
          <p:nvPr>
            <p:ph type="title"/>
          </p:nvPr>
        </p:nvSpPr>
        <p:spPr/>
        <p:txBody>
          <a:bodyPr/>
          <a:lstStyle/>
          <a:p>
            <a:r>
              <a:rPr lang="en-US" dirty="0"/>
              <a:t>Richard’s Wisdom</a:t>
            </a:r>
          </a:p>
        </p:txBody>
      </p:sp>
      <p:sp>
        <p:nvSpPr>
          <p:cNvPr id="3" name="Content Placeholder 2">
            <a:extLst>
              <a:ext uri="{FF2B5EF4-FFF2-40B4-BE49-F238E27FC236}">
                <a16:creationId xmlns:a16="http://schemas.microsoft.com/office/drawing/2014/main" id="{EAD58377-1906-4CAA-BBAE-C343578E6EE7}"/>
              </a:ext>
            </a:extLst>
          </p:cNvPr>
          <p:cNvSpPr>
            <a:spLocks noGrp="1"/>
          </p:cNvSpPr>
          <p:nvPr>
            <p:ph idx="1"/>
          </p:nvPr>
        </p:nvSpPr>
        <p:spPr/>
        <p:txBody>
          <a:bodyPr>
            <a:normAutofit/>
          </a:bodyPr>
          <a:lstStyle/>
          <a:p>
            <a:r>
              <a:rPr lang="en-US" dirty="0"/>
              <a:t>Wear a hat or have a hat handy </a:t>
            </a:r>
          </a:p>
          <a:p>
            <a:r>
              <a:rPr lang="en-US" dirty="0"/>
              <a:t>Buffs are GREAT!!</a:t>
            </a:r>
          </a:p>
          <a:p>
            <a:r>
              <a:rPr lang="en-US" dirty="0"/>
              <a:t>Eat lunch over a period of time</a:t>
            </a:r>
          </a:p>
          <a:p>
            <a:r>
              <a:rPr lang="en-US" dirty="0"/>
              <a:t>If you eat a big lunch  - bundle up,  your face and hands will become cold </a:t>
            </a:r>
          </a:p>
          <a:p>
            <a:r>
              <a:rPr lang="en-US" dirty="0"/>
              <a:t>Get out of the wind </a:t>
            </a:r>
          </a:p>
          <a:p>
            <a:r>
              <a:rPr lang="en-US" dirty="0"/>
              <a:t>Colds hands are part of winter travel – plan for it and get used to it (Channel </a:t>
            </a:r>
            <a:r>
              <a:rPr lang="en-US" dirty="0" err="1"/>
              <a:t>Shackelton</a:t>
            </a:r>
            <a:r>
              <a:rPr lang="en-US" dirty="0"/>
              <a:t>)   </a:t>
            </a:r>
          </a:p>
        </p:txBody>
      </p:sp>
    </p:spTree>
    <p:extLst>
      <p:ext uri="{BB962C8B-B14F-4D97-AF65-F5344CB8AC3E}">
        <p14:creationId xmlns:p14="http://schemas.microsoft.com/office/powerpoint/2010/main" val="670810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1189038"/>
          </a:xfrm>
        </p:spPr>
        <p:txBody>
          <a:bodyPr>
            <a:normAutofit fontScale="90000"/>
          </a:bodyPr>
          <a:lstStyle/>
          <a:p>
            <a:r>
              <a:rPr lang="en-US" b="1" dirty="0"/>
              <a:t>Hypothermia</a:t>
            </a:r>
            <a:br>
              <a:rPr lang="en-US" dirty="0"/>
            </a:br>
            <a:r>
              <a:rPr lang="en-US" sz="3100" dirty="0"/>
              <a:t>Symptoms</a:t>
            </a:r>
            <a:br>
              <a:rPr lang="en-US" dirty="0"/>
            </a:br>
            <a:r>
              <a:rPr lang="en-US" dirty="0"/>
              <a:t> </a:t>
            </a:r>
          </a:p>
        </p:txBody>
      </p:sp>
      <p:sp>
        <p:nvSpPr>
          <p:cNvPr id="3" name="Content Placeholder 2"/>
          <p:cNvSpPr>
            <a:spLocks noGrp="1"/>
          </p:cNvSpPr>
          <p:nvPr>
            <p:ph idx="1"/>
          </p:nvPr>
        </p:nvSpPr>
        <p:spPr/>
        <p:txBody>
          <a:bodyPr>
            <a:normAutofit fontScale="70000" lnSpcReduction="20000"/>
          </a:bodyPr>
          <a:lstStyle/>
          <a:p>
            <a:r>
              <a:rPr lang="en-US" sz="3600" dirty="0"/>
              <a:t>At body temperatures below 95 F (35 C), shivering is seen. Heart rate, breathing rate, and blood pressure increase.</a:t>
            </a:r>
          </a:p>
          <a:p>
            <a:pPr marL="0" indent="0">
              <a:buNone/>
            </a:pPr>
            <a:endParaRPr lang="en-US" sz="3600" dirty="0"/>
          </a:p>
          <a:p>
            <a:r>
              <a:rPr lang="en-US" sz="3600" dirty="0"/>
              <a:t>As the temperature drops further, pulse, breathing rate, and blood pressure all decrease. People may experience the “</a:t>
            </a:r>
            <a:r>
              <a:rPr lang="en-US" sz="3600" dirty="0" err="1"/>
              <a:t>Umbles</a:t>
            </a:r>
            <a:r>
              <a:rPr lang="en-US" sz="3600" dirty="0"/>
              <a:t>”  Stumbles, Mumbles, and Fumbles.</a:t>
            </a:r>
          </a:p>
          <a:p>
            <a:pPr marL="0" indent="0">
              <a:buNone/>
            </a:pPr>
            <a:endParaRPr lang="en-US" sz="3600" dirty="0"/>
          </a:p>
          <a:p>
            <a:r>
              <a:rPr lang="en-US" sz="3600" dirty="0"/>
              <a:t>As core temperature drops lower than 89.9 F (32.2 C), shivering stops and oxygen consumption begins to drop. The victim may be in a stupor. The heart rhythm may become irregular.</a:t>
            </a:r>
          </a:p>
          <a:p>
            <a:endParaRPr lang="en-US" dirty="0"/>
          </a:p>
          <a:p>
            <a:pPr lvl="1"/>
            <a:endParaRPr lang="en-US" dirty="0"/>
          </a:p>
        </p:txBody>
      </p:sp>
    </p:spTree>
    <p:extLst>
      <p:ext uri="{BB962C8B-B14F-4D97-AF65-F5344CB8AC3E}">
        <p14:creationId xmlns:p14="http://schemas.microsoft.com/office/powerpoint/2010/main" val="3830348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Hypothermia</a:t>
            </a:r>
            <a:br>
              <a:rPr lang="en-US" dirty="0"/>
            </a:br>
            <a:r>
              <a:rPr lang="en-US" sz="3100" dirty="0"/>
              <a:t>Prevention</a:t>
            </a:r>
            <a:br>
              <a:rPr lang="en-US" dirty="0"/>
            </a:br>
            <a:endParaRPr lang="en-US" dirty="0"/>
          </a:p>
        </p:txBody>
      </p:sp>
      <p:sp>
        <p:nvSpPr>
          <p:cNvPr id="3" name="Content Placeholder 2"/>
          <p:cNvSpPr>
            <a:spLocks noGrp="1"/>
          </p:cNvSpPr>
          <p:nvPr>
            <p:ph idx="1"/>
          </p:nvPr>
        </p:nvSpPr>
        <p:spPr/>
        <p:txBody>
          <a:bodyPr>
            <a:normAutofit/>
          </a:bodyPr>
          <a:lstStyle/>
          <a:p>
            <a:r>
              <a:rPr lang="en-US" b="1" dirty="0"/>
              <a:t>Replace what you lose</a:t>
            </a:r>
          </a:p>
          <a:p>
            <a:pPr marL="400050" lvl="1" indent="0">
              <a:buNone/>
            </a:pPr>
            <a:r>
              <a:rPr lang="en-US" dirty="0"/>
              <a:t>	</a:t>
            </a:r>
            <a:r>
              <a:rPr lang="en-US" sz="2400" dirty="0"/>
              <a:t>Drink to replace what you use</a:t>
            </a:r>
          </a:p>
          <a:p>
            <a:pPr marL="400050" lvl="1" indent="0">
              <a:buNone/>
            </a:pPr>
            <a:r>
              <a:rPr lang="en-US" sz="2400" dirty="0"/>
              <a:t>	Eat well-balanced meals and snacks</a:t>
            </a:r>
          </a:p>
          <a:p>
            <a:pPr marL="0" indent="0">
              <a:buNone/>
            </a:pPr>
            <a:endParaRPr lang="en-US" sz="2800" dirty="0"/>
          </a:p>
          <a:p>
            <a:r>
              <a:rPr lang="en-US" b="1" dirty="0"/>
              <a:t>Dress for the weather</a:t>
            </a:r>
          </a:p>
          <a:p>
            <a:pPr marL="857250" lvl="2" indent="0">
              <a:buNone/>
            </a:pPr>
            <a:r>
              <a:rPr lang="en-US" dirty="0"/>
              <a:t>	Dress in several layers of loose, warm clothing</a:t>
            </a:r>
          </a:p>
          <a:p>
            <a:pPr marL="857250" lvl="2" indent="0">
              <a:buNone/>
            </a:pPr>
            <a:r>
              <a:rPr lang="en-US" dirty="0"/>
              <a:t>	Wear a hat or headband that fully covers your ears. 	</a:t>
            </a:r>
          </a:p>
          <a:p>
            <a:pPr marL="857250" lvl="2" indent="0">
              <a:buNone/>
            </a:pPr>
            <a:r>
              <a:rPr lang="en-US" dirty="0"/>
              <a:t>	Wear mittens rather than gloves</a:t>
            </a:r>
          </a:p>
          <a:p>
            <a:pPr marL="857250" lvl="2" indent="0">
              <a:buNone/>
            </a:pPr>
            <a:r>
              <a:rPr lang="en-US" dirty="0"/>
              <a:t>Wear socks and sock liners that fit well</a:t>
            </a:r>
          </a:p>
          <a:p>
            <a:pPr marL="0" indent="0">
              <a:buNone/>
            </a:pPr>
            <a:endParaRPr lang="en-US" dirty="0"/>
          </a:p>
        </p:txBody>
      </p:sp>
    </p:spTree>
    <p:extLst>
      <p:ext uri="{BB962C8B-B14F-4D97-AF65-F5344CB8AC3E}">
        <p14:creationId xmlns:p14="http://schemas.microsoft.com/office/powerpoint/2010/main" val="2950077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Dehydration</a:t>
            </a:r>
            <a:br>
              <a:rPr lang="en-US" dirty="0"/>
            </a:br>
            <a:r>
              <a:rPr lang="en-US" sz="3100" dirty="0"/>
              <a:t>Symptoms</a:t>
            </a:r>
          </a:p>
        </p:txBody>
      </p:sp>
      <p:sp>
        <p:nvSpPr>
          <p:cNvPr id="3" name="Content Placeholder 2"/>
          <p:cNvSpPr>
            <a:spLocks noGrp="1"/>
          </p:cNvSpPr>
          <p:nvPr>
            <p:ph idx="1"/>
          </p:nvPr>
        </p:nvSpPr>
        <p:spPr>
          <a:xfrm>
            <a:off x="457200" y="1600200"/>
            <a:ext cx="8229600" cy="5105400"/>
          </a:xfrm>
        </p:spPr>
        <p:txBody>
          <a:bodyPr>
            <a:normAutofit fontScale="85000" lnSpcReduction="20000"/>
          </a:bodyPr>
          <a:lstStyle/>
          <a:p>
            <a:endParaRPr lang="en-US" dirty="0"/>
          </a:p>
          <a:p>
            <a:r>
              <a:rPr lang="en-US" b="1" dirty="0"/>
              <a:t>Mild to Moderate Dehydration</a:t>
            </a:r>
          </a:p>
          <a:p>
            <a:pPr marL="457200" lvl="1" indent="0">
              <a:buNone/>
            </a:pPr>
            <a:r>
              <a:rPr lang="en-US" dirty="0"/>
              <a:t>	Dry, sticky mouth </a:t>
            </a:r>
          </a:p>
          <a:p>
            <a:pPr marL="457200" lvl="1" indent="0">
              <a:buNone/>
            </a:pPr>
            <a:r>
              <a:rPr lang="en-US" dirty="0"/>
              <a:t>	Sleepiness or tiredness </a:t>
            </a:r>
          </a:p>
          <a:p>
            <a:pPr marL="457200" lvl="1" indent="0">
              <a:buNone/>
            </a:pPr>
            <a:r>
              <a:rPr lang="en-US" dirty="0"/>
              <a:t>	Dry skin </a:t>
            </a:r>
          </a:p>
          <a:p>
            <a:pPr marL="457200" lvl="1" indent="0">
              <a:buNone/>
            </a:pPr>
            <a:r>
              <a:rPr lang="en-US" dirty="0"/>
              <a:t>	Headache</a:t>
            </a:r>
          </a:p>
          <a:p>
            <a:pPr marL="514350" indent="-457200"/>
            <a:r>
              <a:rPr lang="en-US" b="1" dirty="0"/>
              <a:t>Severe Dehydration</a:t>
            </a:r>
          </a:p>
          <a:p>
            <a:pPr marL="857250" lvl="2" indent="0">
              <a:buNone/>
            </a:pPr>
            <a:r>
              <a:rPr lang="en-US" dirty="0"/>
              <a:t> </a:t>
            </a:r>
            <a:r>
              <a:rPr lang="en-US" sz="2900" dirty="0"/>
              <a:t>Extreme thirst </a:t>
            </a:r>
          </a:p>
          <a:p>
            <a:pPr marL="857250" lvl="2" indent="0">
              <a:buNone/>
            </a:pPr>
            <a:r>
              <a:rPr lang="en-US" sz="2900" dirty="0"/>
              <a:t>Irritability and confusion </a:t>
            </a:r>
          </a:p>
          <a:p>
            <a:pPr marL="857250" lvl="2" indent="0">
              <a:buNone/>
            </a:pPr>
            <a:r>
              <a:rPr lang="en-US" sz="2900" dirty="0"/>
              <a:t>Sunken eyes </a:t>
            </a:r>
          </a:p>
          <a:p>
            <a:pPr marL="857250" lvl="2" indent="0">
              <a:buNone/>
            </a:pPr>
            <a:r>
              <a:rPr lang="en-US" sz="2900" dirty="0"/>
              <a:t>Dry skin that doesn't bounce back when you pinch it </a:t>
            </a:r>
          </a:p>
          <a:p>
            <a:pPr marL="857250" lvl="2" indent="0">
              <a:buNone/>
            </a:pPr>
            <a:endParaRPr lang="en-US" sz="2900" dirty="0"/>
          </a:p>
          <a:p>
            <a:pPr marL="57150" indent="0">
              <a:buNone/>
            </a:pPr>
            <a:r>
              <a:rPr lang="en-US" sz="2400" dirty="0">
                <a:solidFill>
                  <a:srgbClr val="FF0000"/>
                </a:solidFill>
              </a:rPr>
              <a:t>Dehydration can accelerate conditions like hypothermia, frostbite and fatigue</a:t>
            </a:r>
          </a:p>
          <a:p>
            <a:pPr marL="457200" lvl="1" indent="0">
              <a:buNone/>
            </a:pPr>
            <a:endParaRPr lang="en-US" dirty="0"/>
          </a:p>
        </p:txBody>
      </p:sp>
    </p:spTree>
    <p:extLst>
      <p:ext uri="{BB962C8B-B14F-4D97-AF65-F5344CB8AC3E}">
        <p14:creationId xmlns:p14="http://schemas.microsoft.com/office/powerpoint/2010/main" val="1268136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Dehydration</a:t>
            </a:r>
            <a:br>
              <a:rPr lang="en-US" dirty="0"/>
            </a:br>
            <a:r>
              <a:rPr lang="en-US" sz="3100" dirty="0"/>
              <a:t>Prevention</a:t>
            </a:r>
          </a:p>
        </p:txBody>
      </p:sp>
      <p:sp>
        <p:nvSpPr>
          <p:cNvPr id="3" name="Content Placeholder 2"/>
          <p:cNvSpPr>
            <a:spLocks noGrp="1"/>
          </p:cNvSpPr>
          <p:nvPr>
            <p:ph idx="1"/>
          </p:nvPr>
        </p:nvSpPr>
        <p:spPr/>
        <p:txBody>
          <a:bodyPr>
            <a:normAutofit fontScale="77500" lnSpcReduction="20000"/>
          </a:bodyPr>
          <a:lstStyle/>
          <a:p>
            <a:r>
              <a:rPr lang="en-US" b="1" dirty="0"/>
              <a:t>Drink before you start and Replace What You Lose</a:t>
            </a:r>
            <a:endParaRPr lang="en-US" dirty="0"/>
          </a:p>
          <a:p>
            <a:pPr marL="400050" lvl="1" indent="0">
              <a:buNone/>
            </a:pPr>
            <a:r>
              <a:rPr lang="en-US" dirty="0"/>
              <a:t>Water exits the body through exhalation, perspiration and urination. </a:t>
            </a:r>
          </a:p>
          <a:p>
            <a:endParaRPr lang="en-US" dirty="0"/>
          </a:p>
          <a:p>
            <a:r>
              <a:rPr lang="en-US" b="1" dirty="0"/>
              <a:t>Match Your Drink to the Duration of Your Activity</a:t>
            </a:r>
            <a:endParaRPr lang="en-US" dirty="0"/>
          </a:p>
          <a:p>
            <a:pPr marL="400050" lvl="1" indent="0">
              <a:buNone/>
            </a:pPr>
            <a:r>
              <a:rPr lang="en-US" dirty="0"/>
              <a:t>If you're exercising for up to 1 hour, you can rehydrate with water alone. However, after an hour, add electrolytes and carbohydrates</a:t>
            </a:r>
          </a:p>
          <a:p>
            <a:pPr marL="0" indent="0">
              <a:buNone/>
            </a:pPr>
            <a:endParaRPr lang="en-US" dirty="0"/>
          </a:p>
          <a:p>
            <a:r>
              <a:rPr lang="en-US" b="1" dirty="0"/>
              <a:t>Hydrate With Room-Temperature Beverages</a:t>
            </a:r>
            <a:endParaRPr lang="en-US" dirty="0"/>
          </a:p>
          <a:p>
            <a:pPr marL="400050" lvl="1" indent="0">
              <a:buNone/>
            </a:pPr>
            <a:r>
              <a:rPr lang="en-US" dirty="0"/>
              <a:t>Cold liquids are absorbed quicker. Warmer or room temperature drinks, on the other hand, are better at keeping your internal temperature optimal. Choose the latter when you're exercising in cold temperatures.</a:t>
            </a:r>
          </a:p>
          <a:p>
            <a:endParaRPr lang="en-US" dirty="0"/>
          </a:p>
        </p:txBody>
      </p:sp>
    </p:spTree>
    <p:extLst>
      <p:ext uri="{BB962C8B-B14F-4D97-AF65-F5344CB8AC3E}">
        <p14:creationId xmlns:p14="http://schemas.microsoft.com/office/powerpoint/2010/main" val="1518950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fontScale="90000"/>
          </a:bodyPr>
          <a:lstStyle/>
          <a:p>
            <a:r>
              <a:rPr lang="en-US" b="1" dirty="0"/>
              <a:t>Frostbite</a:t>
            </a:r>
            <a:br>
              <a:rPr lang="en-US" dirty="0"/>
            </a:br>
            <a:r>
              <a:rPr lang="en-US" sz="3100" dirty="0"/>
              <a:t>Symptoms</a:t>
            </a:r>
          </a:p>
        </p:txBody>
      </p:sp>
      <p:sp>
        <p:nvSpPr>
          <p:cNvPr id="3" name="Content Placeholder 2"/>
          <p:cNvSpPr>
            <a:spLocks noGrp="1"/>
          </p:cNvSpPr>
          <p:nvPr>
            <p:ph idx="1"/>
          </p:nvPr>
        </p:nvSpPr>
        <p:spPr/>
        <p:txBody>
          <a:bodyPr>
            <a:normAutofit fontScale="70000" lnSpcReduction="20000"/>
          </a:bodyPr>
          <a:lstStyle/>
          <a:p>
            <a:pPr marL="0" indent="0">
              <a:buNone/>
            </a:pPr>
            <a:r>
              <a:rPr lang="en-US" b="1" dirty="0"/>
              <a:t>Frost nip</a:t>
            </a:r>
          </a:p>
          <a:p>
            <a:pPr marL="0" indent="0">
              <a:buNone/>
            </a:pPr>
            <a:r>
              <a:rPr lang="en-US" sz="2900" dirty="0"/>
              <a:t>The mildest form of frostbite that irritates the skin, causing redness, prickling and a cold feeling followed by numbness. </a:t>
            </a:r>
            <a:r>
              <a:rPr lang="en-US" sz="2900" dirty="0" err="1"/>
              <a:t>Frostnip</a:t>
            </a:r>
            <a:r>
              <a:rPr lang="en-US" sz="2900" dirty="0"/>
              <a:t> doesn't permanently damage the skin and can be treated with first-aid measures. </a:t>
            </a:r>
          </a:p>
          <a:p>
            <a:pPr marL="0" indent="0">
              <a:buNone/>
            </a:pPr>
            <a:endParaRPr lang="en-US" dirty="0"/>
          </a:p>
          <a:p>
            <a:pPr marL="0" indent="0">
              <a:buNone/>
            </a:pPr>
            <a:r>
              <a:rPr lang="en-US" b="1" dirty="0"/>
              <a:t>Superficial frostbite</a:t>
            </a:r>
          </a:p>
          <a:p>
            <a:pPr marL="0" indent="0">
              <a:buNone/>
            </a:pPr>
            <a:r>
              <a:rPr lang="en-US" sz="2900" dirty="0"/>
              <a:t> Your skin feels warm, a sign of serious skin involvement. A fluid-filled blister may appear 24 to 36 hours after rewarming the skin.</a:t>
            </a:r>
          </a:p>
          <a:p>
            <a:pPr marL="0" indent="0">
              <a:buNone/>
            </a:pPr>
            <a:r>
              <a:rPr lang="en-US" dirty="0"/>
              <a:t> </a:t>
            </a:r>
          </a:p>
          <a:p>
            <a:pPr marL="0" indent="0">
              <a:buNone/>
            </a:pPr>
            <a:r>
              <a:rPr lang="en-US" b="1" dirty="0"/>
              <a:t>Deep frostbite</a:t>
            </a:r>
          </a:p>
          <a:p>
            <a:pPr marL="0" indent="0">
              <a:buNone/>
            </a:pPr>
            <a:r>
              <a:rPr lang="en-US" sz="2900" dirty="0"/>
              <a:t> You may experience numbness. Joints or muscles may no longer work. Large blisters form 24 to 48 hours after rewarming. Afterward, the area turns black and hard as the tissue dies.</a:t>
            </a:r>
          </a:p>
        </p:txBody>
      </p:sp>
    </p:spTree>
    <p:extLst>
      <p:ext uri="{BB962C8B-B14F-4D97-AF65-F5344CB8AC3E}">
        <p14:creationId xmlns:p14="http://schemas.microsoft.com/office/powerpoint/2010/main" val="218071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lvl="0"/>
            <a:r>
              <a:rPr lang="en-US" b="1" dirty="0">
                <a:solidFill>
                  <a:prstClr val="black"/>
                </a:solidFill>
              </a:rPr>
              <a:t>Dress for the weather</a:t>
            </a:r>
          </a:p>
          <a:p>
            <a:pPr marL="1200150" lvl="2" indent="-342900"/>
            <a:r>
              <a:rPr lang="en-US" dirty="0">
                <a:solidFill>
                  <a:prstClr val="black"/>
                </a:solidFill>
              </a:rPr>
              <a:t>Dress in several layers of loose, warm clothing</a:t>
            </a:r>
          </a:p>
          <a:p>
            <a:pPr marL="1200150" lvl="2" indent="-342900"/>
            <a:r>
              <a:rPr lang="en-US" dirty="0">
                <a:solidFill>
                  <a:prstClr val="black"/>
                </a:solidFill>
              </a:rPr>
              <a:t>Wear a hat or headband that fully covers your ears.</a:t>
            </a:r>
          </a:p>
          <a:p>
            <a:pPr marL="1200150" lvl="2" indent="-342900"/>
            <a:r>
              <a:rPr lang="en-US" dirty="0">
                <a:solidFill>
                  <a:prstClr val="black"/>
                </a:solidFill>
              </a:rPr>
              <a:t>Wear mittens rather than gloves</a:t>
            </a:r>
          </a:p>
          <a:p>
            <a:pPr marL="1200150" lvl="2" indent="-342900"/>
            <a:r>
              <a:rPr lang="en-US" dirty="0">
                <a:solidFill>
                  <a:prstClr val="black"/>
                </a:solidFill>
              </a:rPr>
              <a:t>Wear socks and sock liners that fit well</a:t>
            </a:r>
          </a:p>
          <a:p>
            <a:pPr marL="1200150" lvl="2" indent="-342900"/>
            <a:r>
              <a:rPr lang="en-US" dirty="0"/>
              <a:t>Make sure snow cannot get inside of your boots or clothing</a:t>
            </a:r>
          </a:p>
          <a:p>
            <a:pPr marL="1200150" lvl="2" indent="-342900"/>
            <a:r>
              <a:rPr lang="en-US" dirty="0"/>
              <a:t>Stay hydrated and eat well-balanced foods</a:t>
            </a:r>
          </a:p>
          <a:p>
            <a:pPr marL="1200150" lvl="2" indent="-342900"/>
            <a:endParaRPr lang="en-US" dirty="0"/>
          </a:p>
          <a:p>
            <a:pPr marL="400050"/>
            <a:r>
              <a:rPr lang="en-US" b="1" dirty="0"/>
              <a:t>Recognize the symptoms</a:t>
            </a:r>
          </a:p>
          <a:p>
            <a:pPr marL="857250" lvl="2" indent="0">
              <a:buNone/>
            </a:pPr>
            <a:endParaRPr lang="en-US" dirty="0">
              <a:solidFill>
                <a:prstClr val="black"/>
              </a:solidFill>
            </a:endParaRPr>
          </a:p>
        </p:txBody>
      </p:sp>
      <p:sp>
        <p:nvSpPr>
          <p:cNvPr id="4" name="Title 1"/>
          <p:cNvSpPr>
            <a:spLocks noGrp="1"/>
          </p:cNvSpPr>
          <p:nvPr>
            <p:ph type="title"/>
          </p:nvPr>
        </p:nvSpPr>
        <p:spPr/>
        <p:txBody>
          <a:bodyPr>
            <a:normAutofit fontScale="90000"/>
          </a:bodyPr>
          <a:lstStyle/>
          <a:p>
            <a:r>
              <a:rPr lang="en-US" b="1" dirty="0"/>
              <a:t>Frostbite</a:t>
            </a:r>
            <a:br>
              <a:rPr lang="en-US" dirty="0"/>
            </a:br>
            <a:r>
              <a:rPr lang="en-US" sz="3100" dirty="0"/>
              <a:t>Prevention</a:t>
            </a:r>
          </a:p>
        </p:txBody>
      </p:sp>
    </p:spTree>
    <p:extLst>
      <p:ext uri="{BB962C8B-B14F-4D97-AF65-F5344CB8AC3E}">
        <p14:creationId xmlns:p14="http://schemas.microsoft.com/office/powerpoint/2010/main" val="3357250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75AD37D-E39A-4B27-B536-C686F354D293}"/>
              </a:ext>
            </a:extLst>
          </p:cNvPr>
          <p:cNvPicPr>
            <a:picLocks noChangeAspect="1"/>
          </p:cNvPicPr>
          <p:nvPr/>
        </p:nvPicPr>
        <p:blipFill>
          <a:blip r:embed="rId2"/>
          <a:stretch>
            <a:fillRect/>
          </a:stretch>
        </p:blipFill>
        <p:spPr>
          <a:xfrm>
            <a:off x="504825" y="478113"/>
            <a:ext cx="8134350" cy="3781425"/>
          </a:xfrm>
          <a:prstGeom prst="rect">
            <a:avLst/>
          </a:prstGeom>
        </p:spPr>
      </p:pic>
      <p:pic>
        <p:nvPicPr>
          <p:cNvPr id="5" name="Picture 4">
            <a:extLst>
              <a:ext uri="{FF2B5EF4-FFF2-40B4-BE49-F238E27FC236}">
                <a16:creationId xmlns:a16="http://schemas.microsoft.com/office/drawing/2014/main" id="{63350341-3F33-4EE4-9600-0CA0F991DEDF}"/>
              </a:ext>
            </a:extLst>
          </p:cNvPr>
          <p:cNvPicPr>
            <a:picLocks noChangeAspect="1"/>
          </p:cNvPicPr>
          <p:nvPr/>
        </p:nvPicPr>
        <p:blipFill>
          <a:blip r:embed="rId3"/>
          <a:stretch>
            <a:fillRect/>
          </a:stretch>
        </p:blipFill>
        <p:spPr>
          <a:xfrm>
            <a:off x="504825" y="4492971"/>
            <a:ext cx="8134350" cy="1690848"/>
          </a:xfrm>
          <a:prstGeom prst="rect">
            <a:avLst/>
          </a:prstGeom>
        </p:spPr>
      </p:pic>
    </p:spTree>
    <p:extLst>
      <p:ext uri="{BB962C8B-B14F-4D97-AF65-F5344CB8AC3E}">
        <p14:creationId xmlns:p14="http://schemas.microsoft.com/office/powerpoint/2010/main" val="2943886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FFA0C-1F68-4B1B-B8C4-7344A3FF8DDC}"/>
              </a:ext>
            </a:extLst>
          </p:cNvPr>
          <p:cNvSpPr>
            <a:spLocks noGrp="1"/>
          </p:cNvSpPr>
          <p:nvPr>
            <p:ph type="title"/>
          </p:nvPr>
        </p:nvSpPr>
        <p:spPr/>
        <p:txBody>
          <a:bodyPr/>
          <a:lstStyle/>
          <a:p>
            <a:r>
              <a:rPr lang="en-US" dirty="0"/>
              <a:t>Raynaud’s Syndrome </a:t>
            </a:r>
          </a:p>
        </p:txBody>
      </p:sp>
      <p:sp>
        <p:nvSpPr>
          <p:cNvPr id="3" name="Content Placeholder 2">
            <a:extLst>
              <a:ext uri="{FF2B5EF4-FFF2-40B4-BE49-F238E27FC236}">
                <a16:creationId xmlns:a16="http://schemas.microsoft.com/office/drawing/2014/main" id="{3ABC2953-721C-4A40-BF1C-B5F6D6945861}"/>
              </a:ext>
            </a:extLst>
          </p:cNvPr>
          <p:cNvSpPr>
            <a:spLocks noGrp="1"/>
          </p:cNvSpPr>
          <p:nvPr>
            <p:ph idx="1"/>
          </p:nvPr>
        </p:nvSpPr>
        <p:spPr/>
        <p:txBody>
          <a:bodyPr>
            <a:normAutofit fontScale="85000" lnSpcReduction="20000"/>
          </a:bodyPr>
          <a:lstStyle/>
          <a:p>
            <a:r>
              <a:rPr lang="en-US" dirty="0"/>
              <a:t>If your fingers and toes are constantly cold or prone to frostbite, you may have Raynaud’s disease or Raynaud’s phenomenon, a condition where your body excessively restricts blood flow to the hands and feet in response to cold.</a:t>
            </a:r>
          </a:p>
          <a:p>
            <a:r>
              <a:rPr lang="en-US" dirty="0"/>
              <a:t>Raynaud’s disease can sometimes be very disabling. If you think you might have this, get checked out by your doctor. Certain over-the-counter cold medicines and beta blockers (drugs used to treat high blood pressure and heart disease) can aggravate this. Conversely, your doctor may be able to prescribe a drug to widen or dilate your blood vessels to improve blood flow.</a:t>
            </a:r>
          </a:p>
          <a:p>
            <a:endParaRPr lang="en-US" dirty="0"/>
          </a:p>
        </p:txBody>
      </p:sp>
    </p:spTree>
    <p:extLst>
      <p:ext uri="{BB962C8B-B14F-4D97-AF65-F5344CB8AC3E}">
        <p14:creationId xmlns:p14="http://schemas.microsoft.com/office/powerpoint/2010/main" val="21506443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294</TotalTime>
  <Words>662</Words>
  <Application>Microsoft Office PowerPoint</Application>
  <PresentationFormat>On-screen Show (4:3)</PresentationFormat>
  <Paragraphs>70</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Winter Hazards </vt:lpstr>
      <vt:lpstr>Hypothermia Symptoms  </vt:lpstr>
      <vt:lpstr>Hypothermia Prevention </vt:lpstr>
      <vt:lpstr>Dehydration Symptoms</vt:lpstr>
      <vt:lpstr>Dehydration Prevention</vt:lpstr>
      <vt:lpstr>Frostbite Symptoms</vt:lpstr>
      <vt:lpstr>Frostbite Prevention</vt:lpstr>
      <vt:lpstr>PowerPoint Presentation</vt:lpstr>
      <vt:lpstr>Raynaud’s Syndrome </vt:lpstr>
      <vt:lpstr>Richard’s Wisdom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mom</dc:creator>
  <cp:lastModifiedBy>Richard Babunovic</cp:lastModifiedBy>
  <cp:revision>25</cp:revision>
  <dcterms:created xsi:type="dcterms:W3CDTF">2016-01-21T01:45:27Z</dcterms:created>
  <dcterms:modified xsi:type="dcterms:W3CDTF">2025-01-10T02:14:51Z</dcterms:modified>
</cp:coreProperties>
</file>