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2"/>
  </p:notesMasterIdLst>
  <p:handoutMasterIdLst>
    <p:handoutMasterId r:id="rId73"/>
  </p:handoutMasterIdLst>
  <p:sldIdLst>
    <p:sldId id="323" r:id="rId4"/>
    <p:sldId id="1093" r:id="rId5"/>
    <p:sldId id="987" r:id="rId6"/>
    <p:sldId id="927" r:id="rId7"/>
    <p:sldId id="748" r:id="rId8"/>
    <p:sldId id="959" r:id="rId9"/>
    <p:sldId id="706" r:id="rId10"/>
    <p:sldId id="1054" r:id="rId11"/>
    <p:sldId id="966" r:id="rId12"/>
    <p:sldId id="1056" r:id="rId13"/>
    <p:sldId id="1037" r:id="rId14"/>
    <p:sldId id="968" r:id="rId15"/>
    <p:sldId id="970" r:id="rId16"/>
    <p:sldId id="976" r:id="rId17"/>
    <p:sldId id="977" r:id="rId18"/>
    <p:sldId id="979" r:id="rId19"/>
    <p:sldId id="982" r:id="rId20"/>
    <p:sldId id="990" r:id="rId21"/>
    <p:sldId id="1038" r:id="rId22"/>
    <p:sldId id="1092" r:id="rId23"/>
    <p:sldId id="1013" r:id="rId24"/>
    <p:sldId id="1076" r:id="rId25"/>
    <p:sldId id="1077" r:id="rId26"/>
    <p:sldId id="992" r:id="rId27"/>
    <p:sldId id="1017" r:id="rId28"/>
    <p:sldId id="993" r:id="rId29"/>
    <p:sldId id="1018" r:id="rId30"/>
    <p:sldId id="723" r:id="rId31"/>
    <p:sldId id="1019" r:id="rId32"/>
    <p:sldId id="1071" r:id="rId33"/>
    <p:sldId id="1072" r:id="rId34"/>
    <p:sldId id="715" r:id="rId35"/>
    <p:sldId id="1023" r:id="rId36"/>
    <p:sldId id="735" r:id="rId37"/>
    <p:sldId id="1026" r:id="rId38"/>
    <p:sldId id="1034" r:id="rId39"/>
    <p:sldId id="1036" r:id="rId40"/>
    <p:sldId id="879" r:id="rId41"/>
    <p:sldId id="1021" r:id="rId42"/>
    <p:sldId id="1086" r:id="rId43"/>
    <p:sldId id="1088" r:id="rId44"/>
    <p:sldId id="1082" r:id="rId45"/>
    <p:sldId id="1083" r:id="rId46"/>
    <p:sldId id="1079" r:id="rId47"/>
    <p:sldId id="1084" r:id="rId48"/>
    <p:sldId id="1004" r:id="rId49"/>
    <p:sldId id="1028" r:id="rId50"/>
    <p:sldId id="1090" r:id="rId51"/>
    <p:sldId id="1091" r:id="rId52"/>
    <p:sldId id="994" r:id="rId53"/>
    <p:sldId id="1020" r:id="rId54"/>
    <p:sldId id="998" r:id="rId55"/>
    <p:sldId id="1025" r:id="rId56"/>
    <p:sldId id="1029" r:id="rId57"/>
    <p:sldId id="1030" r:id="rId58"/>
    <p:sldId id="1073" r:id="rId59"/>
    <p:sldId id="1075" r:id="rId60"/>
    <p:sldId id="1089" r:id="rId61"/>
    <p:sldId id="1002" r:id="rId62"/>
    <p:sldId id="1027" r:id="rId63"/>
    <p:sldId id="729" r:id="rId64"/>
    <p:sldId id="1022" r:id="rId65"/>
    <p:sldId id="741" r:id="rId66"/>
    <p:sldId id="1031" r:id="rId67"/>
    <p:sldId id="745" r:id="rId68"/>
    <p:sldId id="1033" r:id="rId69"/>
    <p:sldId id="997" r:id="rId70"/>
    <p:sldId id="1024" r:id="rId71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2" autoAdjust="0"/>
    <p:restoredTop sz="94595" autoAdjust="0"/>
  </p:normalViewPr>
  <p:slideViewPr>
    <p:cSldViewPr>
      <p:cViewPr varScale="1">
        <p:scale>
          <a:sx n="103" d="100"/>
          <a:sy n="103" d="100"/>
        </p:scale>
        <p:origin x="13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5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653" y="-86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058" cy="469583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25" y="1"/>
            <a:ext cx="3078058" cy="469583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r">
              <a:defRPr sz="1200"/>
            </a:lvl1pPr>
          </a:lstStyle>
          <a:p>
            <a:fld id="{C58F486C-7C84-4E12-AE99-54317C965A5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303"/>
            <a:ext cx="3078058" cy="469583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25" y="8917303"/>
            <a:ext cx="3078058" cy="469583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r">
              <a:defRPr sz="1200"/>
            </a:lvl1pPr>
          </a:lstStyle>
          <a:p>
            <a:fld id="{BE58D452-418B-428A-ADB8-AF8C881BC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45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7740" cy="469424"/>
          </a:xfrm>
          <a:prstGeom prst="rect">
            <a:avLst/>
          </a:prstGeom>
        </p:spPr>
        <p:txBody>
          <a:bodyPr vert="horz" lIns="94218" tIns="47109" rIns="94218" bIns="471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5" y="0"/>
            <a:ext cx="3077740" cy="469424"/>
          </a:xfrm>
          <a:prstGeom prst="rect">
            <a:avLst/>
          </a:prstGeom>
        </p:spPr>
        <p:txBody>
          <a:bodyPr vert="horz" lIns="94218" tIns="47109" rIns="94218" bIns="47109" rtlCol="0"/>
          <a:lstStyle>
            <a:lvl1pPr algn="r">
              <a:defRPr sz="1200"/>
            </a:lvl1pPr>
          </a:lstStyle>
          <a:p>
            <a:fld id="{A23C7608-A39B-4365-9182-7EF9C350BCCE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18" tIns="47109" rIns="94218" bIns="471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18" tIns="47109" rIns="94218" bIns="471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17422"/>
            <a:ext cx="3077740" cy="469424"/>
          </a:xfrm>
          <a:prstGeom prst="rect">
            <a:avLst/>
          </a:prstGeom>
        </p:spPr>
        <p:txBody>
          <a:bodyPr vert="horz" lIns="94218" tIns="47109" rIns="94218" bIns="471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5" y="8917422"/>
            <a:ext cx="3077740" cy="469424"/>
          </a:xfrm>
          <a:prstGeom prst="rect">
            <a:avLst/>
          </a:prstGeom>
        </p:spPr>
        <p:txBody>
          <a:bodyPr vert="horz" lIns="94218" tIns="47109" rIns="94218" bIns="47109" rtlCol="0" anchor="b"/>
          <a:lstStyle>
            <a:lvl1pPr algn="r">
              <a:defRPr sz="1200"/>
            </a:lvl1pPr>
          </a:lstStyle>
          <a:p>
            <a:fld id="{E609D85C-183A-4E06-BFBE-202B7B0F07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9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9D85C-183A-4E06-BFBE-202B7B0F07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3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9D85C-183A-4E06-BFBE-202B7B0F07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7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9D85C-183A-4E06-BFBE-202B7B0F07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10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9D85C-183A-4E06-BFBE-202B7B0F07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8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55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93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89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8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7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5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8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7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5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48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3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73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8" indent="0">
              <a:buNone/>
              <a:defRPr sz="1000"/>
            </a:lvl3pPr>
            <a:lvl4pPr marL="1371477" indent="0">
              <a:buNone/>
              <a:defRPr sz="900"/>
            </a:lvl4pPr>
            <a:lvl5pPr marL="1828637" indent="0">
              <a:buNone/>
              <a:defRPr sz="900"/>
            </a:lvl5pPr>
            <a:lvl6pPr marL="2285797" indent="0">
              <a:buNone/>
              <a:defRPr sz="900"/>
            </a:lvl6pPr>
            <a:lvl7pPr marL="2742956" indent="0">
              <a:buNone/>
              <a:defRPr sz="900"/>
            </a:lvl7pPr>
            <a:lvl8pPr marL="3200115" indent="0">
              <a:buNone/>
              <a:defRPr sz="900"/>
            </a:lvl8pPr>
            <a:lvl9pPr marL="365727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66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9" indent="0">
              <a:buNone/>
              <a:defRPr sz="2800"/>
            </a:lvl2pPr>
            <a:lvl3pPr marL="914318" indent="0">
              <a:buNone/>
              <a:defRPr sz="2400"/>
            </a:lvl3pPr>
            <a:lvl4pPr marL="1371477" indent="0">
              <a:buNone/>
              <a:defRPr sz="2000"/>
            </a:lvl4pPr>
            <a:lvl5pPr marL="1828637" indent="0">
              <a:buNone/>
              <a:defRPr sz="2000"/>
            </a:lvl5pPr>
            <a:lvl6pPr marL="2285797" indent="0">
              <a:buNone/>
              <a:defRPr sz="2000"/>
            </a:lvl6pPr>
            <a:lvl7pPr marL="2742956" indent="0">
              <a:buNone/>
              <a:defRPr sz="2000"/>
            </a:lvl7pPr>
            <a:lvl8pPr marL="3200115" indent="0">
              <a:buNone/>
              <a:defRPr sz="2000"/>
            </a:lvl8pPr>
            <a:lvl9pPr marL="365727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8" indent="0">
              <a:buNone/>
              <a:defRPr sz="1000"/>
            </a:lvl3pPr>
            <a:lvl4pPr marL="1371477" indent="0">
              <a:buNone/>
              <a:defRPr sz="900"/>
            </a:lvl4pPr>
            <a:lvl5pPr marL="1828637" indent="0">
              <a:buNone/>
              <a:defRPr sz="900"/>
            </a:lvl5pPr>
            <a:lvl6pPr marL="2285797" indent="0">
              <a:buNone/>
              <a:defRPr sz="900"/>
            </a:lvl6pPr>
            <a:lvl7pPr marL="2742956" indent="0">
              <a:buNone/>
              <a:defRPr sz="900"/>
            </a:lvl7pPr>
            <a:lvl8pPr marL="3200115" indent="0">
              <a:buNone/>
              <a:defRPr sz="900"/>
            </a:lvl8pPr>
            <a:lvl9pPr marL="365727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45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56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56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25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7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31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8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44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48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45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03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2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10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9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DEA39-3626-4CA4-B3B0-F1BD2F1E5BA5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F4CE7-C334-4A01-AB58-C702A1D6D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3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3" indent="-285724" algn="l" defTabSz="9143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8" indent="-228580" algn="l" defTabSz="9143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57" indent="-228580" algn="l" defTabSz="9143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17" indent="-228580" algn="l" defTabSz="9143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6" indent="-228580" algn="l" defTabSz="9143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5" indent="-228580" algn="l" defTabSz="9143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5" indent="-228580" algn="l" defTabSz="9143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4" indent="-228580" algn="l" defTabSz="9143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D6CB8-A460-476B-BBEC-DCC5E03B6518}" type="datetimeFigureOut">
              <a:rPr lang="en-US" smtClean="0"/>
              <a:pPr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E7946-B82D-49B8-BD93-7572CBF96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biology.burke.washington.edu/herbarium/imagecollection/imagelarge.php?ImageNumber=4439&amp;TaxonID=77&amp;SourcePage=taxon" TargetMode="External"/><Relationship Id="rId11" Type="http://schemas.openxmlformats.org/officeDocument/2006/relationships/image" Target="../media/image56.jpeg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3" Type="http://schemas.openxmlformats.org/officeDocument/2006/relationships/image" Target="../media/image60.jpeg"/><Relationship Id="rId7" Type="http://schemas.openxmlformats.org/officeDocument/2006/relationships/image" Target="../media/image12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image" Target="../media/image11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16.png"/><Relationship Id="rId15" Type="http://schemas.openxmlformats.org/officeDocument/2006/relationships/image" Target="../media/image69.png"/><Relationship Id="rId10" Type="http://schemas.openxmlformats.org/officeDocument/2006/relationships/image" Target="../media/image65.jpeg"/><Relationship Id="rId19" Type="http://schemas.openxmlformats.org/officeDocument/2006/relationships/image" Target="../media/image73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0.jpeg"/><Relationship Id="rId3" Type="http://schemas.openxmlformats.org/officeDocument/2006/relationships/image" Target="../media/image9.jpeg"/><Relationship Id="rId7" Type="http://schemas.openxmlformats.org/officeDocument/2006/relationships/image" Target="../media/image37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" Type="http://schemas.openxmlformats.org/officeDocument/2006/relationships/hyperlink" Target="http://biology.burke.washington.edu/herbarium/imagecollection/imagelarge.php?ImageNumber=30854&amp;TaxonID=1738&amp;SourcePage=taxon&amp;" TargetMode="External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78.jpeg"/><Relationship Id="rId5" Type="http://schemas.openxmlformats.org/officeDocument/2006/relationships/image" Target="../media/image75.jpe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10.png"/><Relationship Id="rId9" Type="http://schemas.openxmlformats.org/officeDocument/2006/relationships/hyperlink" Target="http://biology.burke.washington.edu/herbarium/imagecollection/imagelarge.php?ImageNumber=26413&amp;TaxonID=3378&amp;SourcePage=taxon" TargetMode="External"/><Relationship Id="rId1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4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hyperlink" Target="http://biology.burke.washington.edu/herbarium/imagecollection/imagelarge.php?ImageNumber=31640&amp;TaxonID=3531&amp;SourcePage=taxon" TargetMode="External"/><Relationship Id="rId9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72.pn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72.pn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1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9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9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hyperlink" Target="http://biology.burke.washington.edu/herbarium/imagecollection/imagelarge.php?ImageNumber=30854&amp;TaxonID=1738&amp;SourcePage=taxon&amp;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1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1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hyperlink" Target="http://biology.burke.washington.edu/herbarium/imagecollection/imagelarge.php?ImageNumber=23721&amp;TaxonID=4273&amp;SourcePage=taxon&amp;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hyperlink" Target="http://biology.burke.washington.edu/herbarium/imagecollection/imagelarge.php?ImageNumber=23721&amp;TaxonID=4273&amp;SourcePage=taxon&amp;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jpeg"/><Relationship Id="rId4" Type="http://schemas.openxmlformats.org/officeDocument/2006/relationships/image" Target="../media/image1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98.png"/><Relationship Id="rId4" Type="http://schemas.openxmlformats.org/officeDocument/2006/relationships/image" Target="../media/image8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98.png"/><Relationship Id="rId4" Type="http://schemas.openxmlformats.org/officeDocument/2006/relationships/image" Target="../media/image8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98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98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hyperlink" Target="http://biology.burke.washington.edu/herbarium/imagecollection/imagelarge.php?ImageNumber=2643&amp;TaxonID=3391&amp;SourcePage=taxon&amp;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http://biology.burke.washington.edu/herbarium/imagecollection/imagelarge.php?ImageNumber=3874&amp;TaxonID=3432&amp;SourcePage=taxon" TargetMode="External"/><Relationship Id="rId18" Type="http://schemas.openxmlformats.org/officeDocument/2006/relationships/image" Target="../media/image12.png"/><Relationship Id="rId26" Type="http://schemas.openxmlformats.org/officeDocument/2006/relationships/image" Target="../media/image42.jpeg"/><Relationship Id="rId3" Type="http://schemas.openxmlformats.org/officeDocument/2006/relationships/hyperlink" Target="http://biology.burke.washington.edu/herbarium/imagecollection/imagelarge.php?ImageNumber=29062&amp;TaxonID=2740&amp;SourcePage=taxon&amp;" TargetMode="External"/><Relationship Id="rId21" Type="http://schemas.openxmlformats.org/officeDocument/2006/relationships/image" Target="../media/image37.jpeg"/><Relationship Id="rId7" Type="http://schemas.openxmlformats.org/officeDocument/2006/relationships/hyperlink" Target="http://biology.burke.washington.edu/herbarium/imagecollection/imagelarge.php?ImageNumber=4488&amp;TaxonID=4318&amp;SourcePage=taxon" TargetMode="External"/><Relationship Id="rId12" Type="http://schemas.openxmlformats.org/officeDocument/2006/relationships/image" Target="../media/image30.jpeg"/><Relationship Id="rId17" Type="http://schemas.openxmlformats.org/officeDocument/2006/relationships/image" Target="../media/image34.png"/><Relationship Id="rId25" Type="http://schemas.openxmlformats.org/officeDocument/2006/relationships/image" Target="../media/image41.jpeg"/><Relationship Id="rId2" Type="http://schemas.openxmlformats.org/officeDocument/2006/relationships/image" Target="../media/image23.jpeg"/><Relationship Id="rId16" Type="http://schemas.openxmlformats.org/officeDocument/2006/relationships/image" Target="../media/image33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hyperlink" Target="http://biology.burke.washington.edu/herbarium/imagecollection/imagelarge.php?ImageNumber=22901&amp;TaxonID=1870&amp;SourcePage=taxon&amp;" TargetMode="External"/><Relationship Id="rId24" Type="http://schemas.openxmlformats.org/officeDocument/2006/relationships/image" Target="../media/image40.jpeg"/><Relationship Id="rId5" Type="http://schemas.openxmlformats.org/officeDocument/2006/relationships/image" Target="../media/image25.png"/><Relationship Id="rId15" Type="http://schemas.openxmlformats.org/officeDocument/2006/relationships/image" Target="../media/image32.jpeg"/><Relationship Id="rId23" Type="http://schemas.openxmlformats.org/officeDocument/2006/relationships/image" Target="../media/image39.jpeg"/><Relationship Id="rId10" Type="http://schemas.openxmlformats.org/officeDocument/2006/relationships/image" Target="../media/image29.jpeg"/><Relationship Id="rId19" Type="http://schemas.openxmlformats.org/officeDocument/2006/relationships/image" Target="../media/image35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Relationship Id="rId14" Type="http://schemas.openxmlformats.org/officeDocument/2006/relationships/image" Target="../media/image31.jpeg"/><Relationship Id="rId22" Type="http://schemas.openxmlformats.org/officeDocument/2006/relationships/image" Target="../media/image38.jpeg"/><Relationship Id="rId27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biology.burke.washington.edu/herbarium/imagecollection/imagelarge.php?ImageNumber=4488&amp;TaxonID=4318&amp;SourcePage=taxon" TargetMode="External"/><Relationship Id="rId13" Type="http://schemas.openxmlformats.org/officeDocument/2006/relationships/image" Target="../media/image44.jpeg"/><Relationship Id="rId18" Type="http://schemas.openxmlformats.org/officeDocument/2006/relationships/image" Target="../media/image37.jpe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jpe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hyperlink" Target="http://biology.burke.washington.edu/herbarium/imagecollection/imagelarge.php?ImageNumber=3874&amp;TaxonID=3432&amp;SourcePage=taxon" TargetMode="External"/><Relationship Id="rId5" Type="http://schemas.openxmlformats.org/officeDocument/2006/relationships/image" Target="../media/image24.jpeg"/><Relationship Id="rId15" Type="http://schemas.openxmlformats.org/officeDocument/2006/relationships/image" Target="../media/image12.png"/><Relationship Id="rId10" Type="http://schemas.openxmlformats.org/officeDocument/2006/relationships/image" Target="../media/image28.jpeg"/><Relationship Id="rId19" Type="http://schemas.openxmlformats.org/officeDocument/2006/relationships/image" Target="../media/image43.png"/><Relationship Id="rId4" Type="http://schemas.openxmlformats.org/officeDocument/2006/relationships/hyperlink" Target="http://biology.burke.washington.edu/herbarium/imagecollection/imagelarge.php?ImageNumber=29062&amp;TaxonID=2740&amp;SourcePage=taxon&amp;" TargetMode="External"/><Relationship Id="rId9" Type="http://schemas.openxmlformats.org/officeDocument/2006/relationships/image" Target="../media/image27.jpeg"/><Relationship Id="rId1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biology.burke.washington.edu/herbarium/imagecollection/wtu19500-19999/lg/wtu019711_lg.jpg"/>
          <p:cNvPicPr>
            <a:picLocks noChangeAspect="1" noChangeArrowheads="1"/>
          </p:cNvPicPr>
          <p:nvPr/>
        </p:nvPicPr>
        <p:blipFill rotWithShape="1">
          <a:blip r:embed="rId2" cstate="print"/>
          <a:srcRect l="2898" t="2174" r="4349" b="2174"/>
          <a:stretch/>
        </p:blipFill>
        <p:spPr bwMode="auto">
          <a:xfrm>
            <a:off x="2590800" y="1369516"/>
            <a:ext cx="1447800" cy="19907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529422" y="1032867"/>
            <a:ext cx="32335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Blackadder ITC" panose="04020505051007020D02" pitchFamily="82" charset="0"/>
              </a:rPr>
              <a:t>Flowering</a:t>
            </a:r>
          </a:p>
          <a:p>
            <a:r>
              <a:rPr lang="en-US" sz="7200" b="1" dirty="0">
                <a:latin typeface="Blackadder ITC" panose="04020505051007020D02" pitchFamily="82" charset="0"/>
              </a:rPr>
              <a:t>  Plants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0642" y="5782270"/>
            <a:ext cx="35009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photographs obtained from :</a:t>
            </a:r>
          </a:p>
          <a:p>
            <a:r>
              <a:rPr lang="en-US" dirty="0"/>
              <a:t>WTU Herbarium Image Collection –</a:t>
            </a:r>
          </a:p>
          <a:p>
            <a:r>
              <a:rPr lang="en-US" dirty="0"/>
              <a:t>Burke Museum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6260068"/>
            <a:ext cx="300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Presentation: Stewart Hougen</a:t>
            </a:r>
          </a:p>
        </p:txBody>
      </p:sp>
      <p:sp>
        <p:nvSpPr>
          <p:cNvPr id="7" name="AutoShape 2" descr="Image result for plant Identification"/>
          <p:cNvSpPr>
            <a:spLocks noChangeAspect="1" noChangeArrowheads="1"/>
          </p:cNvSpPr>
          <p:nvPr/>
        </p:nvSpPr>
        <p:spPr bwMode="auto">
          <a:xfrm>
            <a:off x="4343400" y="32078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" y="32694"/>
            <a:ext cx="5125114" cy="50518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3962400" y="0"/>
            <a:ext cx="1066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73046" y="17362"/>
            <a:ext cx="457199" cy="46165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400" b="1" dirty="0"/>
              <a:t>3</a:t>
            </a:r>
            <a:r>
              <a:rPr lang="en-US" sz="2000" b="1" dirty="0"/>
              <a:t>s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425782" y="835710"/>
            <a:ext cx="457200" cy="76943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400" b="1" dirty="0"/>
              <a:t>4</a:t>
            </a:r>
            <a:r>
              <a:rPr lang="en-US" sz="2000" b="1" dirty="0"/>
              <a:t>s</a:t>
            </a:r>
          </a:p>
          <a:p>
            <a:pPr algn="ctr"/>
            <a:r>
              <a:rPr lang="en-US" sz="2000" dirty="0"/>
              <a:t> </a:t>
            </a: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25782" y="1757542"/>
            <a:ext cx="457200" cy="40010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000" b="1" dirty="0"/>
              <a:t>5s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0" y="4800600"/>
            <a:ext cx="3276600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b="1" u="sng" dirty="0"/>
              <a:t>Central clusters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1066800" y="3657600"/>
            <a:ext cx="3810000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b="1" u="sng" dirty="0"/>
              <a:t>Small flowers in tight bunches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5800" y="2209800"/>
            <a:ext cx="3581400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b="1" u="sng" dirty="0"/>
              <a:t>Bilateral symmetry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57523" y="5557777"/>
            <a:ext cx="1766558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/>
              <a:t>  </a:t>
            </a:r>
            <a:r>
              <a:rPr lang="en-US" b="1" u="sng" dirty="0"/>
              <a:t>Normal flowers</a:t>
            </a:r>
            <a:endParaRPr lang="en-US" sz="1200" dirty="0"/>
          </a:p>
        </p:txBody>
      </p:sp>
      <p:cxnSp>
        <p:nvCxnSpPr>
          <p:cNvPr id="69" name="Straight Connector 68"/>
          <p:cNvCxnSpPr>
            <a:cxnSpLocks/>
          </p:cNvCxnSpPr>
          <p:nvPr/>
        </p:nvCxnSpPr>
        <p:spPr>
          <a:xfrm flipH="1" flipV="1">
            <a:off x="6390742" y="2703731"/>
            <a:ext cx="10058" cy="115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7696200" y="28956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-76200" y="16764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967011" y="-76200"/>
            <a:ext cx="1214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Family  Key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472D048-F3F5-4DC3-9635-B4E1C2E458F3}"/>
              </a:ext>
            </a:extLst>
          </p:cNvPr>
          <p:cNvSpPr/>
          <p:nvPr/>
        </p:nvSpPr>
        <p:spPr>
          <a:xfrm>
            <a:off x="1146858" y="37579"/>
            <a:ext cx="1066800" cy="2248421"/>
          </a:xfrm>
          <a:prstGeom prst="ellipse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38B7D1-0B6B-4C23-9498-73DD1F8537BA}"/>
              </a:ext>
            </a:extLst>
          </p:cNvPr>
          <p:cNvSpPr txBox="1"/>
          <p:nvPr/>
        </p:nvSpPr>
        <p:spPr>
          <a:xfrm>
            <a:off x="5715000" y="3009900"/>
            <a:ext cx="32095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lgerian" panose="04020705040A02060702" pitchFamily="82" charset="0"/>
              </a:rPr>
              <a:t>    The</a:t>
            </a:r>
          </a:p>
          <a:p>
            <a:r>
              <a:rPr lang="en-US" sz="5400" b="1" dirty="0">
                <a:latin typeface="Algerian" panose="04020705040A02060702" pitchFamily="82" charset="0"/>
              </a:rPr>
              <a:t>Pattern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84843D7-C821-4214-BEA1-135ABEB82F66}"/>
              </a:ext>
            </a:extLst>
          </p:cNvPr>
          <p:cNvSpPr txBox="1"/>
          <p:nvPr/>
        </p:nvSpPr>
        <p:spPr>
          <a:xfrm>
            <a:off x="7437694" y="262354"/>
            <a:ext cx="111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monocots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57DFE0C-5203-4AC2-AC24-AA91F5CA190F}"/>
              </a:ext>
            </a:extLst>
          </p:cNvPr>
          <p:cNvSpPr txBox="1"/>
          <p:nvPr/>
        </p:nvSpPr>
        <p:spPr>
          <a:xfrm>
            <a:off x="7445955" y="702580"/>
            <a:ext cx="74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dicots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C843FC80-E251-4A26-8A4A-FB7CFC3D26B2}"/>
              </a:ext>
            </a:extLst>
          </p:cNvPr>
          <p:cNvCxnSpPr>
            <a:cxnSpLocks/>
          </p:cNvCxnSpPr>
          <p:nvPr/>
        </p:nvCxnSpPr>
        <p:spPr>
          <a:xfrm flipV="1">
            <a:off x="7391400" y="76200"/>
            <a:ext cx="0" cy="4949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6A65FBC3-75C4-4F70-80AC-3D7AAE4B290A}"/>
              </a:ext>
            </a:extLst>
          </p:cNvPr>
          <p:cNvCxnSpPr>
            <a:cxnSpLocks/>
          </p:cNvCxnSpPr>
          <p:nvPr/>
        </p:nvCxnSpPr>
        <p:spPr>
          <a:xfrm>
            <a:off x="7391400" y="835710"/>
            <a:ext cx="0" cy="17434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679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3962400" y="0"/>
            <a:ext cx="1066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73046" y="17362"/>
            <a:ext cx="457199" cy="46165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400" b="1" dirty="0"/>
              <a:t>3</a:t>
            </a:r>
            <a:r>
              <a:rPr lang="en-US" sz="2000" b="1" dirty="0"/>
              <a:t>s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425782" y="835710"/>
            <a:ext cx="457200" cy="76943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400" b="1" dirty="0"/>
              <a:t>4</a:t>
            </a:r>
            <a:r>
              <a:rPr lang="en-US" sz="2000" b="1" dirty="0"/>
              <a:t>s</a:t>
            </a:r>
          </a:p>
          <a:p>
            <a:pPr algn="ctr"/>
            <a:r>
              <a:rPr lang="en-US" sz="2000" dirty="0"/>
              <a:t> </a:t>
            </a: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25782" y="1757542"/>
            <a:ext cx="457200" cy="40010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000" b="1" dirty="0"/>
              <a:t>5s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0" y="4800600"/>
            <a:ext cx="3276600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b="1" u="sng" dirty="0"/>
              <a:t>Central clusters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1066800" y="3657600"/>
            <a:ext cx="3810000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b="1" u="sng" dirty="0"/>
              <a:t>Small flowers in tight bunches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5800" y="2209800"/>
            <a:ext cx="3581400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b="1" u="sng" dirty="0"/>
              <a:t>Bilateral symmetry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5801" y="3276600"/>
            <a:ext cx="1746552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/>
              <a:t>Radial symmetry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19133" y="2895600"/>
            <a:ext cx="1171667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/>
              <a:t>Petals free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25782" y="4431268"/>
            <a:ext cx="2841419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/>
              <a:t>Flowers not in tight bunches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57523" y="5557777"/>
            <a:ext cx="1766558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/>
              <a:t>  </a:t>
            </a:r>
            <a:r>
              <a:rPr lang="en-US" b="1" u="sng" dirty="0"/>
              <a:t>Normal flowers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670162" y="5943600"/>
            <a:ext cx="1365438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/>
              <a:t> Petals fused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70162" y="6324600"/>
            <a:ext cx="2438400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/>
              <a:t> Petals free </a:t>
            </a:r>
            <a:r>
              <a:rPr lang="en-US" sz="1600" dirty="0"/>
              <a:t> 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30662" y="2602468"/>
            <a:ext cx="1312539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/>
              <a:t>Petals fused</a:t>
            </a:r>
          </a:p>
        </p:txBody>
      </p:sp>
      <p:cxnSp>
        <p:nvCxnSpPr>
          <p:cNvPr id="69" name="Straight Connector 68"/>
          <p:cNvCxnSpPr>
            <a:cxnSpLocks/>
          </p:cNvCxnSpPr>
          <p:nvPr/>
        </p:nvCxnSpPr>
        <p:spPr>
          <a:xfrm flipH="1" flipV="1">
            <a:off x="6390742" y="2703731"/>
            <a:ext cx="10058" cy="115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7696200" y="28956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-76200" y="16764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967011" y="-76200"/>
            <a:ext cx="1214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Family  Key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472D048-F3F5-4DC3-9635-B4E1C2E458F3}"/>
              </a:ext>
            </a:extLst>
          </p:cNvPr>
          <p:cNvSpPr/>
          <p:nvPr/>
        </p:nvSpPr>
        <p:spPr>
          <a:xfrm>
            <a:off x="1146858" y="37579"/>
            <a:ext cx="1066800" cy="2248421"/>
          </a:xfrm>
          <a:prstGeom prst="ellipse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38B7D1-0B6B-4C23-9498-73DD1F8537BA}"/>
              </a:ext>
            </a:extLst>
          </p:cNvPr>
          <p:cNvSpPr txBox="1"/>
          <p:nvPr/>
        </p:nvSpPr>
        <p:spPr>
          <a:xfrm>
            <a:off x="5715000" y="3009900"/>
            <a:ext cx="32095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lgerian" panose="04020705040A02060702" pitchFamily="82" charset="0"/>
              </a:rPr>
              <a:t>    The</a:t>
            </a:r>
          </a:p>
          <a:p>
            <a:r>
              <a:rPr lang="en-US" sz="5400" b="1" dirty="0">
                <a:latin typeface="Algerian" panose="04020705040A02060702" pitchFamily="82" charset="0"/>
              </a:rPr>
              <a:t>Pattern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84843D7-C821-4214-BEA1-135ABEB82F66}"/>
              </a:ext>
            </a:extLst>
          </p:cNvPr>
          <p:cNvSpPr txBox="1"/>
          <p:nvPr/>
        </p:nvSpPr>
        <p:spPr>
          <a:xfrm>
            <a:off x="7437694" y="262354"/>
            <a:ext cx="111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monocots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57DFE0C-5203-4AC2-AC24-AA91F5CA190F}"/>
              </a:ext>
            </a:extLst>
          </p:cNvPr>
          <p:cNvSpPr txBox="1"/>
          <p:nvPr/>
        </p:nvSpPr>
        <p:spPr>
          <a:xfrm>
            <a:off x="7445955" y="702580"/>
            <a:ext cx="74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dicots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C843FC80-E251-4A26-8A4A-FB7CFC3D26B2}"/>
              </a:ext>
            </a:extLst>
          </p:cNvPr>
          <p:cNvCxnSpPr>
            <a:cxnSpLocks/>
          </p:cNvCxnSpPr>
          <p:nvPr/>
        </p:nvCxnSpPr>
        <p:spPr>
          <a:xfrm flipV="1">
            <a:off x="7391400" y="76200"/>
            <a:ext cx="0" cy="4949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6A65FBC3-75C4-4F70-80AC-3D7AAE4B290A}"/>
              </a:ext>
            </a:extLst>
          </p:cNvPr>
          <p:cNvCxnSpPr>
            <a:cxnSpLocks/>
          </p:cNvCxnSpPr>
          <p:nvPr/>
        </p:nvCxnSpPr>
        <p:spPr>
          <a:xfrm>
            <a:off x="7391400" y="835710"/>
            <a:ext cx="0" cy="17434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052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9285E5-968C-49BA-BE2E-B98B74E84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" y="0"/>
            <a:ext cx="91071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A60DBA-3A76-4958-BDB4-7728456CB381}"/>
              </a:ext>
            </a:extLst>
          </p:cNvPr>
          <p:cNvSpPr txBox="1"/>
          <p:nvPr/>
        </p:nvSpPr>
        <p:spPr>
          <a:xfrm>
            <a:off x="1600200" y="2096869"/>
            <a:ext cx="597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In the 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broad 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sense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xmlns="" id="{9E54F4AD-4BEF-4DA9-8919-AA7F4513E012}"/>
              </a:ext>
            </a:extLst>
          </p:cNvPr>
          <p:cNvSpPr/>
          <p:nvPr/>
        </p:nvSpPr>
        <p:spPr>
          <a:xfrm>
            <a:off x="18408" y="1752600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28001B0A-E045-4F9C-B938-5A1281C59663}"/>
              </a:ext>
            </a:extLst>
          </p:cNvPr>
          <p:cNvSpPr/>
          <p:nvPr/>
        </p:nvSpPr>
        <p:spPr>
          <a:xfrm>
            <a:off x="4419600" y="1918555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47F51998-FA6B-4DE0-BE46-CEF0AAD9B7C5}"/>
              </a:ext>
            </a:extLst>
          </p:cNvPr>
          <p:cNvSpPr/>
          <p:nvPr/>
        </p:nvSpPr>
        <p:spPr>
          <a:xfrm>
            <a:off x="6629400" y="5334000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53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41827F-1C19-4D93-BED5-97B359C55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16"/>
            <a:ext cx="9144000" cy="6883232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xmlns="" id="{E52668E1-B57F-4A25-892D-D1D1B571BB6C}"/>
              </a:ext>
            </a:extLst>
          </p:cNvPr>
          <p:cNvSpPr/>
          <p:nvPr/>
        </p:nvSpPr>
        <p:spPr>
          <a:xfrm>
            <a:off x="838200" y="1143000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xmlns="" id="{82BF7F89-82D3-4B4E-9253-CEED0F3D09DD}"/>
              </a:ext>
            </a:extLst>
          </p:cNvPr>
          <p:cNvSpPr/>
          <p:nvPr/>
        </p:nvSpPr>
        <p:spPr>
          <a:xfrm>
            <a:off x="8229600" y="3657600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90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biology.burke.washington.edu/herbarium/imagecollection/wtu22000-22499/lg/wtu022136_lg.jpg"/>
          <p:cNvPicPr/>
          <p:nvPr/>
        </p:nvPicPr>
        <p:blipFill>
          <a:blip r:embed="rId2" cstate="print"/>
          <a:srcRect l="9011" t="6300" r="3605" b="7200"/>
          <a:stretch>
            <a:fillRect/>
          </a:stretch>
        </p:blipFill>
        <p:spPr bwMode="auto">
          <a:xfrm>
            <a:off x="1" y="1"/>
            <a:ext cx="1609061" cy="1227582"/>
          </a:xfrm>
          <a:prstGeom prst="rect">
            <a:avLst/>
          </a:prstGeom>
          <a:noFill/>
          <a:ln w="635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Content Placeholder 3" descr="http://biology.burke.washington.edu/herbarium/imagecollection/wtu2500-2999/lg/wtu002643_lg.jpg"/>
          <p:cNvPicPr>
            <a:picLocks/>
          </p:cNvPicPr>
          <p:nvPr/>
        </p:nvPicPr>
        <p:blipFill>
          <a:blip r:embed="rId3" cstate="print"/>
          <a:srcRect t="7500"/>
          <a:stretch>
            <a:fillRect/>
          </a:stretch>
        </p:blipFill>
        <p:spPr bwMode="auto">
          <a:xfrm>
            <a:off x="3048000" y="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biology.burke.washington.edu/herbarium/imagecollection/wtu7000-7499/lg/wtu007360_lg.jpg"/>
          <p:cNvPicPr>
            <a:picLocks noChangeAspect="1" noChangeArrowheads="1"/>
          </p:cNvPicPr>
          <p:nvPr/>
        </p:nvPicPr>
        <p:blipFill>
          <a:blip r:embed="rId4" cstate="print"/>
          <a:srcRect l="16917" t="3750"/>
          <a:stretch>
            <a:fillRect/>
          </a:stretch>
        </p:blipFill>
        <p:spPr bwMode="auto">
          <a:xfrm>
            <a:off x="1752601" y="1"/>
            <a:ext cx="1220909" cy="21269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478" y="2191219"/>
            <a:ext cx="3766271" cy="1200321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Flowers:  </a:t>
            </a:r>
            <a:r>
              <a:rPr lang="en-US" b="1" u="sng" dirty="0"/>
              <a:t>small &amp; in tight bunches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6 </a:t>
            </a:r>
            <a:r>
              <a:rPr lang="en-US" dirty="0" err="1"/>
              <a:t>tepals</a:t>
            </a:r>
            <a:r>
              <a:rPr lang="en-US" dirty="0"/>
              <a:t> form small flowers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Leaves:  basal or on stem</a:t>
            </a:r>
            <a:r>
              <a:rPr 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b="1" u="sng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Leaves entire &amp; usually not toothed</a:t>
            </a:r>
            <a:endParaRPr lang="en-US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78424" y="1371600"/>
            <a:ext cx="1674160" cy="846377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Buckwheat 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 Family</a:t>
            </a:r>
          </a:p>
        </p:txBody>
      </p:sp>
      <p:pic>
        <p:nvPicPr>
          <p:cNvPr id="13" name="Picture 6" descr="http://biology.burke.washington.edu/herbarium/imagecollection/wtu20000-20499/md/wtu020426_md.jpg"/>
          <p:cNvPicPr>
            <a:picLocks noChangeAspect="1" noChangeArrowheads="1"/>
          </p:cNvPicPr>
          <p:nvPr/>
        </p:nvPicPr>
        <p:blipFill>
          <a:blip r:embed="rId5" cstate="print"/>
          <a:srcRect l="2057" t="9114" b="27342"/>
          <a:stretch>
            <a:fillRect/>
          </a:stretch>
        </p:blipFill>
        <p:spPr bwMode="auto">
          <a:xfrm>
            <a:off x="6696804" y="1272741"/>
            <a:ext cx="2447196" cy="1119925"/>
          </a:xfrm>
          <a:prstGeom prst="rect">
            <a:avLst/>
          </a:prstGeom>
          <a:noFill/>
        </p:spPr>
      </p:pic>
      <p:pic>
        <p:nvPicPr>
          <p:cNvPr id="14" name="Picture 4" descr="http://biology.burke.washington.edu/herbarium/imagecollection/wtu4000-4499/md/wtu004439_md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r="8571"/>
          <a:stretch>
            <a:fillRect/>
          </a:stretch>
        </p:blipFill>
        <p:spPr bwMode="auto">
          <a:xfrm>
            <a:off x="5715001" y="0"/>
            <a:ext cx="1489098" cy="1219200"/>
          </a:xfrm>
          <a:prstGeom prst="rect">
            <a:avLst/>
          </a:prstGeom>
          <a:noFill/>
        </p:spPr>
      </p:pic>
      <p:pic>
        <p:nvPicPr>
          <p:cNvPr id="15" name="Picture 2" descr="http://biology.burke.washington.edu/herbarium/imagecollection/wtu7500-7999/lg/wtu007669_l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48" y="0"/>
            <a:ext cx="157655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64962" y="2438401"/>
            <a:ext cx="3391746" cy="92332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Flowers:  </a:t>
            </a:r>
            <a:r>
              <a:rPr lang="en-US" b="1" u="sng" dirty="0"/>
              <a:t>small &amp; in true umbels</a:t>
            </a:r>
          </a:p>
          <a:p>
            <a:pPr>
              <a:buFont typeface="Wingdings" pitchFamily="2" charset="2"/>
              <a:buChar char="Ø"/>
            </a:pPr>
            <a:r>
              <a:rPr lang="en-US" b="1" u="sng" dirty="0"/>
              <a:t>Leaves:  usually compound &amp;</a:t>
            </a:r>
          </a:p>
          <a:p>
            <a:r>
              <a:rPr lang="en-US" b="1" dirty="0"/>
              <a:t>       </a:t>
            </a:r>
            <a:r>
              <a:rPr lang="en-US" b="1" u="sng" dirty="0"/>
              <a:t>often fern-like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47038" y="1447800"/>
            <a:ext cx="1234745" cy="846377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Parsley  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Family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336524"/>
            <a:ext cx="1143000" cy="152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9201" y="5638800"/>
            <a:ext cx="128917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http://biology.burke.washington.edu/herbarium/imagecollection/wtu26000-26499/lg/wtu026021_lg.jpg"/>
          <p:cNvPicPr>
            <a:picLocks noChangeAspect="1" noChangeArrowheads="1"/>
          </p:cNvPicPr>
          <p:nvPr/>
        </p:nvPicPr>
        <p:blipFill>
          <a:blip r:embed="rId11" cstate="print"/>
          <a:srcRect b="42300"/>
          <a:stretch>
            <a:fillRect/>
          </a:stretch>
        </p:blipFill>
        <p:spPr bwMode="auto">
          <a:xfrm>
            <a:off x="6400800" y="5499346"/>
            <a:ext cx="1371600" cy="135865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638801" y="4209872"/>
            <a:ext cx="3573479" cy="1200329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Flowers:  small &amp; in dense clusters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Petals fused into narrow</a:t>
            </a:r>
          </a:p>
          <a:p>
            <a:r>
              <a:rPr lang="en-US" dirty="0"/>
              <a:t>       5-lobed tube</a:t>
            </a:r>
          </a:p>
          <a:p>
            <a:pPr>
              <a:buFont typeface="Wingdings" pitchFamily="2" charset="2"/>
              <a:buChar char="Ø"/>
            </a:pPr>
            <a:r>
              <a:rPr lang="en-US" b="1" u="sng" dirty="0"/>
              <a:t>Small family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76200" y="4010561"/>
            <a:ext cx="3452660" cy="1323431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Flowers:  small - forming </a:t>
            </a:r>
            <a:r>
              <a:rPr lang="en-US" sz="1600" b="1" u="sng" dirty="0"/>
              <a:t>bottlebrush </a:t>
            </a:r>
          </a:p>
          <a:p>
            <a:r>
              <a:rPr lang="en-US" sz="1600" b="1" dirty="0"/>
              <a:t>      </a:t>
            </a:r>
            <a:r>
              <a:rPr lang="en-US" sz="1600" b="1" u="sng" dirty="0"/>
              <a:t> or oval clusters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Stamens  long exerted</a:t>
            </a:r>
          </a:p>
          <a:p>
            <a:pPr>
              <a:buFont typeface="Wingdings" pitchFamily="2" charset="2"/>
              <a:buChar char="Ø"/>
            </a:pPr>
            <a:r>
              <a:rPr lang="en-US" sz="1600" b="1" u="sng" dirty="0"/>
              <a:t>Leaves:  usually </a:t>
            </a:r>
            <a:r>
              <a:rPr lang="en-US" sz="1600" b="1" u="sng" dirty="0" err="1"/>
              <a:t>pinnately</a:t>
            </a:r>
            <a:r>
              <a:rPr lang="en-US" sz="1600" b="1" u="sng" dirty="0"/>
              <a:t> </a:t>
            </a:r>
          </a:p>
          <a:p>
            <a:r>
              <a:rPr lang="en-US" sz="1600" b="1" dirty="0"/>
              <a:t>     </a:t>
            </a:r>
            <a:r>
              <a:rPr lang="en-US" sz="1600" b="1" u="sng" dirty="0"/>
              <a:t> compound</a:t>
            </a:r>
          </a:p>
        </p:txBody>
      </p:sp>
      <p:pic>
        <p:nvPicPr>
          <p:cNvPr id="23" name="Picture 2" descr="http://biology.burke.washington.edu/herbarium/imagecollection/wtu0-499/lg/wtu000447_lg.jpg"/>
          <p:cNvPicPr>
            <a:picLocks noChangeAspect="1" noChangeArrowheads="1"/>
          </p:cNvPicPr>
          <p:nvPr/>
        </p:nvPicPr>
        <p:blipFill>
          <a:blip r:embed="rId12" cstate="print"/>
          <a:srcRect r="25000" b="30000"/>
          <a:stretch>
            <a:fillRect/>
          </a:stretch>
        </p:blipFill>
        <p:spPr bwMode="auto">
          <a:xfrm>
            <a:off x="2590800" y="5056294"/>
            <a:ext cx="1447800" cy="1801707"/>
          </a:xfrm>
          <a:prstGeom prst="rect">
            <a:avLst/>
          </a:prstGeom>
          <a:noFill/>
        </p:spPr>
      </p:pic>
      <p:pic>
        <p:nvPicPr>
          <p:cNvPr id="292866" name="Picture 2" descr="http://biology.burke.washington.edu/herbarium/imagecollection/wtu26000-26499/lg/wtu026026_lg.jpg"/>
          <p:cNvPicPr>
            <a:picLocks noChangeAspect="1" noChangeArrowheads="1"/>
          </p:cNvPicPr>
          <p:nvPr/>
        </p:nvPicPr>
        <p:blipFill>
          <a:blip r:embed="rId13" cstate="print"/>
          <a:srcRect l="27900" t="9032" r="41400" b="27097"/>
          <a:stretch>
            <a:fillRect/>
          </a:stretch>
        </p:blipFill>
        <p:spPr bwMode="auto">
          <a:xfrm>
            <a:off x="7778690" y="4876800"/>
            <a:ext cx="1365311" cy="19812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286000" y="4343401"/>
            <a:ext cx="2349730" cy="692489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Waterleaf Family</a:t>
            </a:r>
          </a:p>
          <a:p>
            <a:r>
              <a:rPr lang="en-US" sz="1400" dirty="0"/>
              <a:t>      (In Borage Family now)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81601" y="6027004"/>
            <a:ext cx="1304187" cy="846377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Valerian 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Family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3510" y="3670144"/>
            <a:ext cx="5928145" cy="461657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5s    Flowers </a:t>
            </a:r>
            <a:r>
              <a:rPr lang="en-US" sz="2400" b="1" u="sng" dirty="0">
                <a:solidFill>
                  <a:srgbClr val="FF0000"/>
                </a:solidFill>
              </a:rPr>
              <a:t>radial</a:t>
            </a:r>
            <a:r>
              <a:rPr lang="en-US" sz="2400" b="1" dirty="0">
                <a:solidFill>
                  <a:srgbClr val="FF0000"/>
                </a:solidFill>
              </a:rPr>
              <a:t> &amp; </a:t>
            </a:r>
            <a:r>
              <a:rPr lang="en-US" sz="2400" b="1" u="sng" dirty="0">
                <a:solidFill>
                  <a:srgbClr val="FF0000"/>
                </a:solidFill>
              </a:rPr>
              <a:t>small in tight  bunches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6776" y="1859135"/>
            <a:ext cx="1368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Rose  Family</a:t>
            </a:r>
          </a:p>
          <a:p>
            <a:r>
              <a:rPr lang="en-US" b="1" dirty="0">
                <a:solidFill>
                  <a:schemeClr val="tx2"/>
                </a:solidFill>
              </a:rPr>
              <a:t>    (some)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3346" y="2496564"/>
            <a:ext cx="1275440" cy="1045861"/>
          </a:xfrm>
          <a:prstGeom prst="rect">
            <a:avLst/>
          </a:prstGeom>
        </p:spPr>
      </p:pic>
      <p:sp>
        <p:nvSpPr>
          <p:cNvPr id="27" name="Star: 5 Points 26">
            <a:extLst>
              <a:ext uri="{FF2B5EF4-FFF2-40B4-BE49-F238E27FC236}">
                <a16:creationId xmlns:a16="http://schemas.microsoft.com/office/drawing/2014/main" xmlns="" id="{7DF03EBB-72EA-4A6B-A874-2BFCE9BB559F}"/>
              </a:ext>
            </a:extLst>
          </p:cNvPr>
          <p:cNvSpPr/>
          <p:nvPr/>
        </p:nvSpPr>
        <p:spPr>
          <a:xfrm>
            <a:off x="5158369" y="1192481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xmlns="" id="{1B09652F-9CA2-4657-AE3D-4BD1AB511727}"/>
              </a:ext>
            </a:extLst>
          </p:cNvPr>
          <p:cNvSpPr/>
          <p:nvPr/>
        </p:nvSpPr>
        <p:spPr>
          <a:xfrm>
            <a:off x="4447319" y="4179854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l="5761" t="6221" r="5761" b="6221"/>
          <a:stretch>
            <a:fillRect/>
          </a:stretch>
        </p:blipFill>
        <p:spPr bwMode="auto">
          <a:xfrm>
            <a:off x="-14191" y="0"/>
            <a:ext cx="116414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2362201"/>
            <a:ext cx="2418354" cy="46166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 Buttercup Family</a:t>
            </a:r>
          </a:p>
        </p:txBody>
      </p:sp>
      <p:pic>
        <p:nvPicPr>
          <p:cNvPr id="16389" name="Picture 5" descr="http://biology.burke.washington.edu/herbarium/imagecollection/wtu24500-24999/md/wtu024999_m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1" y="1"/>
            <a:ext cx="1310376" cy="1295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38600" y="2133601"/>
            <a:ext cx="1765868" cy="46166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 Rose Family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 cstate="print"/>
          <a:srcRect l="3429" t="4034" r="3429" b="8068"/>
          <a:stretch>
            <a:fillRect/>
          </a:stretch>
        </p:blipFill>
        <p:spPr bwMode="auto">
          <a:xfrm>
            <a:off x="6858001" y="228601"/>
            <a:ext cx="2073774" cy="166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77001" y="3429001"/>
            <a:ext cx="2388539" cy="46166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Sunflower Family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76199" y="2743201"/>
            <a:ext cx="2652826" cy="1354209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Flowers: </a:t>
            </a:r>
            <a:r>
              <a:rPr lang="en-US" sz="1600" b="1" u="sng" dirty="0"/>
              <a:t>petals 5 to 12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Flowers radial or bilateral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Flowers simple to </a:t>
            </a:r>
            <a:r>
              <a:rPr lang="en-US" sz="1600" b="1" u="sng" dirty="0"/>
              <a:t>elaborate</a:t>
            </a:r>
          </a:p>
          <a:p>
            <a:pPr>
              <a:buFont typeface="Wingdings" pitchFamily="2" charset="2"/>
              <a:buChar char="Ø"/>
            </a:pPr>
            <a:r>
              <a:rPr lang="en-US" sz="1600" b="1" u="sng" dirty="0"/>
              <a:t>Leaves:  compound or </a:t>
            </a:r>
          </a:p>
          <a:p>
            <a:r>
              <a:rPr lang="en-US" sz="1600" b="1" dirty="0"/>
              <a:t>    </a:t>
            </a:r>
            <a:r>
              <a:rPr lang="en-US" sz="1600" b="1" u="sng" dirty="0"/>
              <a:t> deeply divided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3201" y="2667000"/>
            <a:ext cx="2817807" cy="830989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Flowers: </a:t>
            </a:r>
            <a:r>
              <a:rPr lang="en-US" sz="1600" b="1" u="sng" dirty="0"/>
              <a:t>petals  5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Flowers radial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Leaves:  often oval &amp; serrated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4544" y="1905000"/>
            <a:ext cx="151945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1" y="1905000"/>
            <a:ext cx="151769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0"/>
            <a:ext cx="1143000" cy="118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066800"/>
            <a:ext cx="112040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0" y="1148604"/>
            <a:ext cx="1143000" cy="113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890" name="Picture 2" descr="http://biology.burke.washington.edu/herbarium/imagecollection/wtu20000-20499/md/wtu020412_md.jpg"/>
          <p:cNvPicPr>
            <a:picLocks noChangeAspect="1" noChangeArrowheads="1"/>
          </p:cNvPicPr>
          <p:nvPr/>
        </p:nvPicPr>
        <p:blipFill>
          <a:blip r:embed="rId10" cstate="print"/>
          <a:srcRect l="8229" t="28993" r="22629" b="27785"/>
          <a:stretch>
            <a:fillRect/>
          </a:stretch>
        </p:blipFill>
        <p:spPr bwMode="auto">
          <a:xfrm>
            <a:off x="1" y="5690056"/>
            <a:ext cx="1097227" cy="1167945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5753228"/>
            <a:ext cx="1295400" cy="110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2" cstate="print"/>
          <a:srcRect l="10001" t="5275" r="10001" b="5275"/>
          <a:stretch>
            <a:fillRect/>
          </a:stretch>
        </p:blipFill>
        <p:spPr bwMode="auto">
          <a:xfrm>
            <a:off x="0" y="4528933"/>
            <a:ext cx="1119034" cy="118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19400" y="1295401"/>
            <a:ext cx="1295400" cy="132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14800" y="1"/>
            <a:ext cx="1371600" cy="13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91001" y="3810000"/>
            <a:ext cx="113068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24201" y="3810000"/>
            <a:ext cx="109612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67200" y="5943600"/>
            <a:ext cx="7711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8" cstate="print"/>
          <a:srcRect l="2595" t="7774" r="5190" b="5831"/>
          <a:stretch>
            <a:fillRect/>
          </a:stretch>
        </p:blipFill>
        <p:spPr bwMode="auto">
          <a:xfrm>
            <a:off x="4267200" y="4800601"/>
            <a:ext cx="929880" cy="116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9" cstate="print"/>
          <a:srcRect t="16412" r="20428" b="16412"/>
          <a:stretch>
            <a:fillRect/>
          </a:stretch>
        </p:blipFill>
        <p:spPr bwMode="auto">
          <a:xfrm>
            <a:off x="3124200" y="5897182"/>
            <a:ext cx="914400" cy="96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24200" y="4876800"/>
            <a:ext cx="1143000" cy="116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019801" y="3822919"/>
            <a:ext cx="3130521" cy="1508097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Flowers:  </a:t>
            </a:r>
            <a:r>
              <a:rPr lang="en-US" sz="1600" b="1" u="sng" dirty="0"/>
              <a:t>appear many “</a:t>
            </a:r>
            <a:r>
              <a:rPr lang="en-US" sz="1600" b="1" u="sng" dirty="0" err="1"/>
              <a:t>petaled</a:t>
            </a:r>
            <a:r>
              <a:rPr lang="en-US" sz="1600" b="1" u="sng" dirty="0"/>
              <a:t>”</a:t>
            </a:r>
          </a:p>
          <a:p>
            <a:pPr>
              <a:buFont typeface="Wingdings" pitchFamily="2" charset="2"/>
              <a:buChar char="Ø"/>
            </a:pPr>
            <a:r>
              <a:rPr lang="en-US" sz="1600" b="1" u="sng" dirty="0"/>
              <a:t>Central cluster present or</a:t>
            </a:r>
          </a:p>
          <a:p>
            <a:r>
              <a:rPr lang="en-US" sz="1600" b="1" dirty="0"/>
              <a:t>      </a:t>
            </a:r>
            <a:r>
              <a:rPr lang="en-US" sz="1600" b="1" u="sng" dirty="0"/>
              <a:t> appears to be absent entirely</a:t>
            </a:r>
            <a:r>
              <a:rPr lang="en-US" sz="1600" dirty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US" sz="1600" b="1" u="sng" dirty="0"/>
              <a:t>A compound flower</a:t>
            </a:r>
            <a:r>
              <a:rPr lang="en-US" sz="1600" dirty="0"/>
              <a:t>:  </a:t>
            </a:r>
            <a:r>
              <a:rPr lang="en-US" sz="1400" dirty="0"/>
              <a:t>tiny flowers</a:t>
            </a:r>
          </a:p>
          <a:p>
            <a:r>
              <a:rPr lang="en-US" sz="1400" dirty="0"/>
              <a:t>         with 5 fused petals.  All flowers</a:t>
            </a:r>
          </a:p>
          <a:p>
            <a:r>
              <a:rPr lang="en-US" sz="1400" dirty="0"/>
              <a:t>         packed into a single head.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486400" y="5933203"/>
            <a:ext cx="3709461" cy="830989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5s    Radial    </a:t>
            </a:r>
            <a:r>
              <a:rPr lang="en-US" sz="2400" b="1" u="sng" dirty="0">
                <a:solidFill>
                  <a:srgbClr val="FF0000"/>
                </a:solidFill>
              </a:rPr>
              <a:t>Not bunches   </a:t>
            </a:r>
          </a:p>
          <a:p>
            <a:r>
              <a:rPr lang="en-US" sz="2400" b="1" u="sng" dirty="0">
                <a:solidFill>
                  <a:srgbClr val="FF0000"/>
                </a:solidFill>
              </a:rPr>
              <a:t>Flowers w/central clusters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5908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791200" y="0"/>
            <a:ext cx="76200" cy="5638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91200" y="5638800"/>
            <a:ext cx="3352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tar: 5 Points 34">
            <a:extLst>
              <a:ext uri="{FF2B5EF4-FFF2-40B4-BE49-F238E27FC236}">
                <a16:creationId xmlns:a16="http://schemas.microsoft.com/office/drawing/2014/main" xmlns="" id="{0970F1FE-0FBD-477A-8BC3-F960635B5583}"/>
              </a:ext>
            </a:extLst>
          </p:cNvPr>
          <p:cNvSpPr/>
          <p:nvPr/>
        </p:nvSpPr>
        <p:spPr>
          <a:xfrm>
            <a:off x="6091029" y="3262150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xmlns="" id="{3C4328B3-60E2-4878-962D-225B31CFE567}"/>
              </a:ext>
            </a:extLst>
          </p:cNvPr>
          <p:cNvSpPr/>
          <p:nvPr/>
        </p:nvSpPr>
        <p:spPr>
          <a:xfrm>
            <a:off x="4270543" y="1762704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biology.burke.washington.edu/herbarium/imagecollection/wtu30500-30999/md/wtu030854_m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676400" cy="1547078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447800" cy="15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biology.burke.washington.edu/herbarium/imagecollection/wtu2500-2999/lg/wtu002889_l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0"/>
            <a:ext cx="1371600" cy="1371600"/>
          </a:xfrm>
          <a:prstGeom prst="rect">
            <a:avLst/>
          </a:prstGeom>
          <a:noFill/>
        </p:spPr>
      </p:pic>
      <p:pic>
        <p:nvPicPr>
          <p:cNvPr id="7" name="Picture 4" descr="http://biology.burke.washington.edu/herbarium/imagecollection/wtu22500-22999/md/wtu022791_m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1"/>
            <a:ext cx="990600" cy="1318913"/>
          </a:xfrm>
          <a:prstGeom prst="rect">
            <a:avLst/>
          </a:prstGeom>
          <a:noFill/>
        </p:spPr>
      </p:pic>
      <p:pic>
        <p:nvPicPr>
          <p:cNvPr id="8" name="Picture 12" descr="http://biology.burke.washington.edu/herbarium/imagecollection/wtu24000-24499/lg/wtu024391_lg.jpg"/>
          <p:cNvPicPr>
            <a:picLocks noChangeAspect="1" noChangeArrowheads="1"/>
          </p:cNvPicPr>
          <p:nvPr/>
        </p:nvPicPr>
        <p:blipFill>
          <a:blip r:embed="rId7" cstate="print"/>
          <a:srcRect b="24300"/>
          <a:stretch>
            <a:fillRect/>
          </a:stretch>
        </p:blipFill>
        <p:spPr bwMode="auto">
          <a:xfrm>
            <a:off x="7620001" y="1"/>
            <a:ext cx="1315501" cy="1295400"/>
          </a:xfrm>
          <a:prstGeom prst="rect">
            <a:avLst/>
          </a:prstGeom>
          <a:noFill/>
        </p:spPr>
      </p:pic>
      <p:pic>
        <p:nvPicPr>
          <p:cNvPr id="10" name="Picture 8" descr="http://biology.burke.washington.edu/herbarium/imagecollection/wtu8000-8499/lg/wtu008353_lg.jpg"/>
          <p:cNvPicPr>
            <a:picLocks noChangeAspect="1" noChangeArrowheads="1"/>
          </p:cNvPicPr>
          <p:nvPr/>
        </p:nvPicPr>
        <p:blipFill>
          <a:blip r:embed="rId8" cstate="print"/>
          <a:srcRect l="67500" t="20408" r="7500" b="10204"/>
          <a:stretch>
            <a:fillRect/>
          </a:stretch>
        </p:blipFill>
        <p:spPr bwMode="auto">
          <a:xfrm>
            <a:off x="6477000" y="1295400"/>
            <a:ext cx="896478" cy="1828800"/>
          </a:xfrm>
          <a:prstGeom prst="rect">
            <a:avLst/>
          </a:prstGeom>
          <a:noFill/>
        </p:spPr>
      </p:pic>
      <p:pic>
        <p:nvPicPr>
          <p:cNvPr id="11" name="Picture 11" descr="http://biology.burke.washington.edu/herbarium/imagecollection/wtu26000-26499/md/wtu026413_md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t="50773" r="67600"/>
          <a:stretch>
            <a:fillRect/>
          </a:stretch>
        </p:blipFill>
        <p:spPr bwMode="auto">
          <a:xfrm>
            <a:off x="4800600" y="1371601"/>
            <a:ext cx="1219200" cy="1233130"/>
          </a:xfrm>
          <a:prstGeom prst="rect">
            <a:avLst/>
          </a:prstGeom>
          <a:noFill/>
        </p:spPr>
      </p:pic>
      <p:pic>
        <p:nvPicPr>
          <p:cNvPr id="9" name="Picture 4" descr="http://biology.burke.washington.edu/herbarium/imagecollection/wtu21000-21499/md/wtu021359_md.jpg"/>
          <p:cNvPicPr>
            <a:picLocks noChangeAspect="1" noChangeArrowheads="1"/>
          </p:cNvPicPr>
          <p:nvPr/>
        </p:nvPicPr>
        <p:blipFill>
          <a:blip r:embed="rId11" cstate="print"/>
          <a:srcRect t="49113" b="23574"/>
          <a:stretch>
            <a:fillRect/>
          </a:stretch>
        </p:blipFill>
        <p:spPr bwMode="auto">
          <a:xfrm>
            <a:off x="4800600" y="2133601"/>
            <a:ext cx="1600200" cy="915265"/>
          </a:xfrm>
          <a:prstGeom prst="rect">
            <a:avLst/>
          </a:prstGeom>
          <a:noFill/>
        </p:spPr>
      </p:pic>
      <p:pic>
        <p:nvPicPr>
          <p:cNvPr id="12" name="Picture 8" descr="http://biology.burke.washington.edu/herbarium/imagecollection/wtu7000-7499/md/wtu007011_md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140234"/>
            <a:ext cx="1143000" cy="1717766"/>
          </a:xfrm>
          <a:prstGeom prst="rect">
            <a:avLst/>
          </a:prstGeom>
          <a:noFill/>
        </p:spPr>
      </p:pic>
      <p:pic>
        <p:nvPicPr>
          <p:cNvPr id="13" name="Picture 4" descr="http://biology.burke.washington.edu/herbarium/imagecollection/wtu0-499/lg/wtu000429_l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6800" y="4985510"/>
            <a:ext cx="1371600" cy="1872491"/>
          </a:xfrm>
          <a:prstGeom prst="rect">
            <a:avLst/>
          </a:prstGeom>
          <a:noFill/>
        </p:spPr>
      </p:pic>
      <p:pic>
        <p:nvPicPr>
          <p:cNvPr id="14" name="Picture 2" descr="http://biology.burke.washington.edu/herbarium/imagecollection/wtu1000-1499/lg/wtu001385_lg.jpg"/>
          <p:cNvPicPr>
            <a:picLocks noChangeAspect="1" noChangeArrowheads="1"/>
          </p:cNvPicPr>
          <p:nvPr/>
        </p:nvPicPr>
        <p:blipFill>
          <a:blip r:embed="rId14" cstate="print"/>
          <a:srcRect l="15437" t="3750" r="10292"/>
          <a:stretch>
            <a:fillRect/>
          </a:stretch>
        </p:blipFill>
        <p:spPr bwMode="auto">
          <a:xfrm>
            <a:off x="5956935" y="5391150"/>
            <a:ext cx="824865" cy="1466850"/>
          </a:xfrm>
          <a:prstGeom prst="rect">
            <a:avLst/>
          </a:prstGeom>
          <a:noFill/>
        </p:spPr>
      </p:pic>
      <p:pic>
        <p:nvPicPr>
          <p:cNvPr id="15" name="Picture 8" descr="http://biology.burke.washington.edu/herbarium/imagecollection/wtu31500-31999/lg/wtu031822_lg.jpg"/>
          <p:cNvPicPr>
            <a:picLocks noChangeAspect="1" noChangeArrowheads="1"/>
          </p:cNvPicPr>
          <p:nvPr/>
        </p:nvPicPr>
        <p:blipFill>
          <a:blip r:embed="rId15" cstate="print"/>
          <a:srcRect r="54000" b="54400"/>
          <a:stretch>
            <a:fillRect/>
          </a:stretch>
        </p:blipFill>
        <p:spPr bwMode="auto">
          <a:xfrm>
            <a:off x="6781800" y="5410200"/>
            <a:ext cx="819971" cy="685800"/>
          </a:xfrm>
          <a:prstGeom prst="rect">
            <a:avLst/>
          </a:prstGeom>
          <a:noFill/>
        </p:spPr>
      </p:pic>
      <p:pic>
        <p:nvPicPr>
          <p:cNvPr id="16" name="Picture 8" descr="http://biology.burke.washington.edu/herbarium/imagecollection/wtu2500-2999/lg/wtu002988_lg.jpg"/>
          <p:cNvPicPr>
            <a:picLocks noChangeAspect="1" noChangeArrowheads="1"/>
          </p:cNvPicPr>
          <p:nvPr/>
        </p:nvPicPr>
        <p:blipFill>
          <a:blip r:embed="rId16" cstate="print"/>
          <a:srcRect l="5190" t="3750" r="10381" b="41250"/>
          <a:stretch>
            <a:fillRect/>
          </a:stretch>
        </p:blipFill>
        <p:spPr bwMode="auto">
          <a:xfrm>
            <a:off x="6705599" y="6096000"/>
            <a:ext cx="845123" cy="762000"/>
          </a:xfrm>
          <a:prstGeom prst="rect">
            <a:avLst/>
          </a:prstGeom>
          <a:noFill/>
        </p:spPr>
      </p:pic>
      <p:pic>
        <p:nvPicPr>
          <p:cNvPr id="17" name="Picture 2" descr="http://biology.burke.washington.edu/herbarium/imagecollection/wtu35000-35499/lg/wtu035004_lg.jpg"/>
          <p:cNvPicPr>
            <a:picLocks noChangeAspect="1" noChangeArrowheads="1"/>
          </p:cNvPicPr>
          <p:nvPr/>
        </p:nvPicPr>
        <p:blipFill>
          <a:blip r:embed="rId17" cstate="print"/>
          <a:srcRect l="33300" t="32909" r="17100" b="16953"/>
          <a:stretch>
            <a:fillRect/>
          </a:stretch>
        </p:blipFill>
        <p:spPr bwMode="auto">
          <a:xfrm>
            <a:off x="7556890" y="5410200"/>
            <a:ext cx="1587111" cy="14478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657601" y="5257801"/>
            <a:ext cx="2309671" cy="147732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Flower:  petals fused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Some flowers</a:t>
            </a:r>
          </a:p>
          <a:p>
            <a:r>
              <a:rPr lang="en-US" dirty="0"/>
              <a:t>      with </a:t>
            </a:r>
            <a:r>
              <a:rPr lang="en-US" b="1" u="sng" dirty="0"/>
              <a:t>central ring</a:t>
            </a:r>
          </a:p>
          <a:p>
            <a:pPr>
              <a:buFont typeface="Wingdings" pitchFamily="2" charset="2"/>
              <a:buChar char="Ø"/>
            </a:pPr>
            <a:r>
              <a:rPr lang="en-US" b="1" u="sng" dirty="0" err="1"/>
              <a:t>Fiddlenecks</a:t>
            </a:r>
            <a:r>
              <a:rPr lang="en-US" dirty="0"/>
              <a:t> often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Plant often </a:t>
            </a:r>
            <a:r>
              <a:rPr lang="en-US" b="1" u="sng" dirty="0"/>
              <a:t>hairy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65682" y="4733092"/>
            <a:ext cx="2044903" cy="67710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Borage  Family</a:t>
            </a:r>
          </a:p>
          <a:p>
            <a:r>
              <a:rPr lang="en-US" sz="1400" dirty="0"/>
              <a:t>(Includes Waterleaf now)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05871"/>
            <a:ext cx="2519664" cy="92333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Flower:  petals fused &amp;</a:t>
            </a:r>
          </a:p>
          <a:p>
            <a:r>
              <a:rPr lang="en-US" dirty="0"/>
              <a:t>       sometimes </a:t>
            </a:r>
            <a:r>
              <a:rPr lang="en-US" dirty="0" err="1"/>
              <a:t>reflexed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Leaves:  often basal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1" y="3729336"/>
            <a:ext cx="2301271" cy="46166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Primrose  Family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3401" y="2057400"/>
            <a:ext cx="2723887" cy="646331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Flower:  Petals fused into</a:t>
            </a:r>
          </a:p>
          <a:p>
            <a:r>
              <a:rPr lang="en-US" dirty="0"/>
              <a:t>    </a:t>
            </a:r>
            <a:r>
              <a:rPr lang="en-US" b="1" u="sng" dirty="0"/>
              <a:t>bells or urns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1600201"/>
            <a:ext cx="1925464" cy="46166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Heath  Family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72401" y="1676400"/>
            <a:ext cx="1052708" cy="846377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Phlox  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Family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48201" y="3124200"/>
            <a:ext cx="3803605" cy="92333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Flower:  petals fused forming a </a:t>
            </a:r>
            <a:r>
              <a:rPr lang="en-US" b="1" u="sng" dirty="0"/>
              <a:t>tube </a:t>
            </a:r>
          </a:p>
          <a:p>
            <a:r>
              <a:rPr lang="en-US" b="1" dirty="0"/>
              <a:t>      </a:t>
            </a:r>
            <a:r>
              <a:rPr lang="en-US" b="1" u="sng" dirty="0"/>
              <a:t>with nearly perpendicular lobes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Leaves:  often narrow or like ladder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0" y="4191000"/>
            <a:ext cx="3344617" cy="70787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5s    Radial    Not bunches</a:t>
            </a:r>
          </a:p>
          <a:p>
            <a:pPr marL="342870" indent="-342870"/>
            <a:r>
              <a:rPr lang="en-US" sz="2000" b="1" u="sng" dirty="0">
                <a:solidFill>
                  <a:srgbClr val="FF0000"/>
                </a:solidFill>
              </a:rPr>
              <a:t>Normal flowers</a:t>
            </a:r>
            <a:r>
              <a:rPr lang="en-US" sz="2000" b="1" dirty="0">
                <a:solidFill>
                  <a:srgbClr val="FF0000"/>
                </a:solidFill>
              </a:rPr>
              <a:t>    </a:t>
            </a:r>
            <a:r>
              <a:rPr lang="en-US" sz="2000" b="1" u="sng" dirty="0">
                <a:solidFill>
                  <a:srgbClr val="FF0000"/>
                </a:solidFill>
              </a:rPr>
              <a:t>Petals fused</a:t>
            </a: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xmlns="" id="{061C640F-70BF-422B-950F-C6CA63576B0C}"/>
              </a:ext>
            </a:extLst>
          </p:cNvPr>
          <p:cNvSpPr/>
          <p:nvPr/>
        </p:nvSpPr>
        <p:spPr>
          <a:xfrm>
            <a:off x="102011" y="1565787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xmlns="" id="{B6A8DE7D-A1EE-41C2-8F64-B9F4ABECAA95}"/>
              </a:ext>
            </a:extLst>
          </p:cNvPr>
          <p:cNvSpPr/>
          <p:nvPr/>
        </p:nvSpPr>
        <p:spPr>
          <a:xfrm>
            <a:off x="7449678" y="1359660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biology.burke.washington.edu/herbarium/imagecollection/wtu21000-21499/lg/wtu021286_lg.jpg"/>
          <p:cNvPicPr>
            <a:picLocks noChangeAspect="1" noChangeArrowheads="1"/>
          </p:cNvPicPr>
          <p:nvPr/>
        </p:nvPicPr>
        <p:blipFill>
          <a:blip r:embed="rId2" cstate="print"/>
          <a:srcRect r="31500" b="38102"/>
          <a:stretch>
            <a:fillRect/>
          </a:stretch>
        </p:blipFill>
        <p:spPr bwMode="auto">
          <a:xfrm>
            <a:off x="152401" y="131518"/>
            <a:ext cx="2057400" cy="1273466"/>
          </a:xfrm>
          <a:prstGeom prst="rect">
            <a:avLst/>
          </a:prstGeom>
          <a:noFill/>
        </p:spPr>
      </p:pic>
      <p:pic>
        <p:nvPicPr>
          <p:cNvPr id="5" name="Picture 6" descr="http://biology.burke.washington.edu/herbarium/imagecollection/wtu4500-4999/lg/wtu004578_lg.jpg"/>
          <p:cNvPicPr>
            <a:picLocks noChangeAspect="1" noChangeArrowheads="1"/>
          </p:cNvPicPr>
          <p:nvPr/>
        </p:nvPicPr>
        <p:blipFill>
          <a:blip r:embed="rId3" cstate="print"/>
          <a:srcRect l="5000" t="41250" r="25000" b="11250"/>
          <a:stretch>
            <a:fillRect/>
          </a:stretch>
        </p:blipFill>
        <p:spPr bwMode="auto">
          <a:xfrm>
            <a:off x="2209800" y="131517"/>
            <a:ext cx="1447800" cy="1309914"/>
          </a:xfrm>
          <a:prstGeom prst="rect">
            <a:avLst/>
          </a:prstGeom>
          <a:noFill/>
        </p:spPr>
      </p:pic>
      <p:pic>
        <p:nvPicPr>
          <p:cNvPr id="6" name="Picture 5" descr="http://biology.burke.washington.edu/herbarium/imagecollection/wtu31500-31999/md/wtu031640_m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0171" r="19200" b="48201"/>
          <a:stretch>
            <a:fillRect/>
          </a:stretch>
        </p:blipFill>
        <p:spPr bwMode="auto">
          <a:xfrm>
            <a:off x="1524000" y="1426918"/>
            <a:ext cx="1447800" cy="1011483"/>
          </a:xfrm>
          <a:prstGeom prst="rect">
            <a:avLst/>
          </a:prstGeom>
          <a:noFill/>
        </p:spPr>
      </p:pic>
      <p:pic>
        <p:nvPicPr>
          <p:cNvPr id="7" name="Picture 6" descr="http://biology.burke.washington.edu/herbarium/imagecollection/wtu14500-14999/lg/wtu014691_lg.jpg"/>
          <p:cNvPicPr>
            <a:picLocks noChangeAspect="1" noChangeArrowheads="1"/>
          </p:cNvPicPr>
          <p:nvPr/>
        </p:nvPicPr>
        <p:blipFill>
          <a:blip r:embed="rId6" cstate="print"/>
          <a:srcRect l="21600" t="17600" r="15600" b="22400"/>
          <a:stretch>
            <a:fillRect/>
          </a:stretch>
        </p:blipFill>
        <p:spPr bwMode="auto">
          <a:xfrm>
            <a:off x="152400" y="1426918"/>
            <a:ext cx="1371600" cy="98283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8601" y="2433936"/>
            <a:ext cx="230247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 err="1">
                <a:solidFill>
                  <a:schemeClr val="tx2"/>
                </a:solidFill>
              </a:rPr>
              <a:t>Purslane</a:t>
            </a:r>
            <a:r>
              <a:rPr lang="en-US" sz="2400" b="1" dirty="0">
                <a:solidFill>
                  <a:schemeClr val="tx2"/>
                </a:solidFill>
              </a:rPr>
              <a:t>  Family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886671"/>
            <a:ext cx="3994042" cy="92333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Flowers:  petals free, </a:t>
            </a:r>
            <a:r>
              <a:rPr lang="en-US" b="1" u="sng" dirty="0"/>
              <a:t>pink strips </a:t>
            </a:r>
            <a:r>
              <a:rPr lang="en-US" dirty="0"/>
              <a:t>often, </a:t>
            </a:r>
          </a:p>
          <a:p>
            <a:r>
              <a:rPr lang="en-US" dirty="0"/>
              <a:t>        2 sepals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Leaves:  often </a:t>
            </a:r>
            <a:r>
              <a:rPr lang="en-US" b="1" u="sng" dirty="0"/>
              <a:t>succulent</a:t>
            </a:r>
          </a:p>
        </p:txBody>
      </p:sp>
      <p:pic>
        <p:nvPicPr>
          <p:cNvPr id="12" name="Picture 4" descr="http://biology.burke.washington.edu/herbarium/imagecollection/wtu35500-35999/lg/wtu035729_l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119744"/>
            <a:ext cx="1066800" cy="1120000"/>
          </a:xfrm>
          <a:prstGeom prst="rect">
            <a:avLst/>
          </a:prstGeom>
          <a:noFill/>
        </p:spPr>
      </p:pic>
      <p:pic>
        <p:nvPicPr>
          <p:cNvPr id="13" name="Picture 2" descr="http://biology.burke.washington.edu/herbarium/imagecollection/wtu21000-21499/lg/wtu021172_l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1000" y="119744"/>
            <a:ext cx="1143000" cy="1107282"/>
          </a:xfrm>
          <a:prstGeom prst="rect">
            <a:avLst/>
          </a:prstGeom>
          <a:noFill/>
        </p:spPr>
      </p:pic>
      <p:pic>
        <p:nvPicPr>
          <p:cNvPr id="15" name="Picture 6" descr="http://biology.burke.washington.edu/herbarium/imagecollection/wtu30000-30499/lg/wtu030370_lg.jpg"/>
          <p:cNvPicPr>
            <a:picLocks noChangeAspect="1" noChangeArrowheads="1"/>
          </p:cNvPicPr>
          <p:nvPr/>
        </p:nvPicPr>
        <p:blipFill>
          <a:blip r:embed="rId9" cstate="print"/>
          <a:srcRect l="24615" t="40500" r="15385" b="36900"/>
          <a:stretch>
            <a:fillRect/>
          </a:stretch>
        </p:blipFill>
        <p:spPr bwMode="auto">
          <a:xfrm>
            <a:off x="5867400" y="119743"/>
            <a:ext cx="914400" cy="117565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705601" y="1367136"/>
            <a:ext cx="1705532" cy="46166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Pink  Family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66331" y="1847672"/>
            <a:ext cx="3325269" cy="1200329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Flowers:  petals free, </a:t>
            </a:r>
          </a:p>
          <a:p>
            <a:r>
              <a:rPr lang="en-US" dirty="0"/>
              <a:t>        often </a:t>
            </a:r>
            <a:r>
              <a:rPr lang="en-US" b="1" u="sng" dirty="0"/>
              <a:t>notched or divided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Leaves:  </a:t>
            </a:r>
            <a:r>
              <a:rPr lang="en-US" b="1" u="sng" dirty="0"/>
              <a:t>opposite</a:t>
            </a:r>
            <a:r>
              <a:rPr lang="en-US" dirty="0"/>
              <a:t>, often </a:t>
            </a:r>
            <a:r>
              <a:rPr lang="en-US" b="1" u="sng" dirty="0"/>
              <a:t>narrow</a:t>
            </a:r>
          </a:p>
          <a:p>
            <a:r>
              <a:rPr lang="en-US" dirty="0"/>
              <a:t>        &amp; borne on enlarged </a:t>
            </a:r>
            <a:r>
              <a:rPr lang="en-US" b="1" u="sng" dirty="0"/>
              <a:t>nodes</a:t>
            </a:r>
          </a:p>
        </p:txBody>
      </p:sp>
      <p:pic>
        <p:nvPicPr>
          <p:cNvPr id="327682" name="Picture 2" descr="http://biology.burke.washington.edu/herbarium/imagecollection/wtu25000-25499/md/wtu025212_m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4648200"/>
            <a:ext cx="2209800" cy="2209800"/>
          </a:xfrm>
          <a:prstGeom prst="rect">
            <a:avLst/>
          </a:prstGeom>
          <a:noFill/>
        </p:spPr>
      </p:pic>
      <p:pic>
        <p:nvPicPr>
          <p:cNvPr id="21" name="Picture 2" descr="http://biology.burke.washington.edu/herbarium/imagecollection/wtu33000-33499/lg/wtu033120_l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27904" y="4419600"/>
            <a:ext cx="1606296" cy="24384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091406" y="5181600"/>
            <a:ext cx="3371692" cy="92333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Flower:  petals free,  stigmas 2   </a:t>
            </a:r>
          </a:p>
          <a:p>
            <a:r>
              <a:rPr lang="en-US" dirty="0"/>
              <a:t>       &amp; often flaring apart</a:t>
            </a:r>
          </a:p>
          <a:p>
            <a:pPr>
              <a:buFont typeface="Wingdings" pitchFamily="2" charset="2"/>
              <a:buChar char="Ø"/>
            </a:pPr>
            <a:r>
              <a:rPr lang="en-US" b="1" u="sng" dirty="0"/>
              <a:t>Leaves:  often basal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38401" y="4648201"/>
            <a:ext cx="2316147" cy="46166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Saxifrage  Family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1" y="3352800"/>
            <a:ext cx="3370587" cy="70787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5s    Radial    Not bunches</a:t>
            </a:r>
          </a:p>
          <a:p>
            <a:r>
              <a:rPr lang="en-US" sz="2000" b="1" u="sng" dirty="0">
                <a:solidFill>
                  <a:srgbClr val="FF0000"/>
                </a:solidFill>
              </a:rPr>
              <a:t>Normal Flowers</a:t>
            </a:r>
            <a:r>
              <a:rPr lang="en-US" sz="2000" b="1" dirty="0">
                <a:solidFill>
                  <a:srgbClr val="FF0000"/>
                </a:solidFill>
              </a:rPr>
              <a:t>   </a:t>
            </a:r>
            <a:r>
              <a:rPr lang="en-US" sz="2000" b="1" u="sng" dirty="0">
                <a:solidFill>
                  <a:srgbClr val="FF0000"/>
                </a:solidFill>
              </a:rPr>
              <a:t>Petals Free   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xmlns="" id="{A5954257-B1B8-4A86-AA08-95B8FF1125F0}"/>
              </a:ext>
            </a:extLst>
          </p:cNvPr>
          <p:cNvSpPr/>
          <p:nvPr/>
        </p:nvSpPr>
        <p:spPr>
          <a:xfrm>
            <a:off x="2610316" y="2438078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xmlns="" id="{192D9447-0983-41A1-8CA4-FB51E7C43ECE}"/>
              </a:ext>
            </a:extLst>
          </p:cNvPr>
          <p:cNvSpPr/>
          <p:nvPr/>
        </p:nvSpPr>
        <p:spPr>
          <a:xfrm>
            <a:off x="2017918" y="4452181"/>
            <a:ext cx="459964" cy="4729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2A383D-12CC-4AEC-8DF4-3F0B69C22ED2}"/>
              </a:ext>
            </a:extLst>
          </p:cNvPr>
          <p:cNvSpPr txBox="1"/>
          <p:nvPr/>
        </p:nvSpPr>
        <p:spPr>
          <a:xfrm>
            <a:off x="2933699" y="2967335"/>
            <a:ext cx="346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Plant  Lists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5996F9-8267-47F0-97BC-8D1E0D8D4B73}"/>
              </a:ext>
            </a:extLst>
          </p:cNvPr>
          <p:cNvSpPr txBox="1"/>
          <p:nvPr/>
        </p:nvSpPr>
        <p:spPr>
          <a:xfrm rot="19780833">
            <a:off x="542164" y="1355467"/>
            <a:ext cx="1834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Power to the</a:t>
            </a:r>
          </a:p>
          <a:p>
            <a:r>
              <a:rPr lang="en-US" sz="2400" b="1" dirty="0"/>
              <a:t>   Amateur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81E1EE-D4F9-48CC-BA4F-4E32FCDD8A6A}"/>
              </a:ext>
            </a:extLst>
          </p:cNvPr>
          <p:cNvSpPr txBox="1"/>
          <p:nvPr/>
        </p:nvSpPr>
        <p:spPr>
          <a:xfrm rot="1957372">
            <a:off x="6480618" y="1356704"/>
            <a:ext cx="1827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Power of the</a:t>
            </a:r>
          </a:p>
          <a:p>
            <a:r>
              <a:rPr lang="en-US" sz="2400" b="1" dirty="0"/>
              <a:t>    Family</a:t>
            </a:r>
          </a:p>
        </p:txBody>
      </p:sp>
    </p:spTree>
    <p:extLst>
      <p:ext uri="{BB962C8B-B14F-4D97-AF65-F5344CB8AC3E}">
        <p14:creationId xmlns:p14="http://schemas.microsoft.com/office/powerpoint/2010/main" val="2331835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66836A-478B-4CEB-8640-7EAB76BF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381" y="1524000"/>
            <a:ext cx="4524019" cy="5386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54E7B3-8473-4D25-B542-3F9E2F9A8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91" y="0"/>
            <a:ext cx="4524019" cy="1544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4F1C9F-A7B5-4128-925A-33DF92A906D5}"/>
              </a:ext>
            </a:extLst>
          </p:cNvPr>
          <p:cNvSpPr txBox="1"/>
          <p:nvPr/>
        </p:nvSpPr>
        <p:spPr>
          <a:xfrm>
            <a:off x="239138" y="1295400"/>
            <a:ext cx="334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708</a:t>
            </a:r>
            <a:r>
              <a:rPr lang="en-US" sz="2000" dirty="0"/>
              <a:t> plant lists for Washington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116955-2F18-44F2-A1CE-AC2455DC80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173" b="-2467"/>
          <a:stretch/>
        </p:blipFill>
        <p:spPr>
          <a:xfrm>
            <a:off x="3986392" y="1547788"/>
            <a:ext cx="4524018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4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AD374-7E35-4219-BDFC-C8CEEE4FC77C}"/>
              </a:ext>
            </a:extLst>
          </p:cNvPr>
          <p:cNvSpPr txBox="1"/>
          <p:nvPr/>
        </p:nvSpPr>
        <p:spPr>
          <a:xfrm>
            <a:off x="2571414" y="737710"/>
            <a:ext cx="328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Tonight’s  Topics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DD0FA7-24A8-4850-ABF3-000FB9CA52BD}"/>
              </a:ext>
            </a:extLst>
          </p:cNvPr>
          <p:cNvSpPr txBox="1"/>
          <p:nvPr/>
        </p:nvSpPr>
        <p:spPr>
          <a:xfrm>
            <a:off x="3200400" y="1981200"/>
            <a:ext cx="2225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Quick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plant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plant family chart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A81D6D-D056-418E-92A2-8C743DBEDD9A}"/>
              </a:ext>
            </a:extLst>
          </p:cNvPr>
          <p:cNvSpPr txBox="1"/>
          <p:nvPr/>
        </p:nvSpPr>
        <p:spPr>
          <a:xfrm>
            <a:off x="3200400" y="3657600"/>
            <a:ext cx="3003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Looking at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recognizing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Identifying the plant family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2CAE8E-622E-4027-B2ED-FF0B1B88557D}"/>
              </a:ext>
            </a:extLst>
          </p:cNvPr>
          <p:cNvSpPr txBox="1"/>
          <p:nvPr/>
        </p:nvSpPr>
        <p:spPr>
          <a:xfrm>
            <a:off x="3200400" y="5410200"/>
            <a:ext cx="101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Plant list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24AF16D-FD0F-41B6-B79E-3545FE0F7164}"/>
              </a:ext>
            </a:extLst>
          </p:cNvPr>
          <p:cNvSpPr txBox="1"/>
          <p:nvPr/>
        </p:nvSpPr>
        <p:spPr>
          <a:xfrm>
            <a:off x="1464193" y="2338269"/>
            <a:ext cx="12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minutes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011B60-5DE1-4DB4-AA21-70CB4A2BE5C0}"/>
              </a:ext>
            </a:extLst>
          </p:cNvPr>
          <p:cNvSpPr txBox="1"/>
          <p:nvPr/>
        </p:nvSpPr>
        <p:spPr>
          <a:xfrm>
            <a:off x="1464193" y="3974068"/>
            <a:ext cx="12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 minutes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DC1EF07-93D0-4314-95CB-D3492E1594FD}"/>
              </a:ext>
            </a:extLst>
          </p:cNvPr>
          <p:cNvSpPr txBox="1"/>
          <p:nvPr/>
        </p:nvSpPr>
        <p:spPr>
          <a:xfrm>
            <a:off x="1464193" y="5410199"/>
            <a:ext cx="98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your </a:t>
            </a:r>
          </a:p>
          <a:p>
            <a:r>
              <a:rPr lang="en-US" dirty="0"/>
              <a:t>tables</a:t>
            </a:r>
          </a:p>
        </p:txBody>
      </p:sp>
    </p:spTree>
    <p:extLst>
      <p:ext uri="{BB962C8B-B14F-4D97-AF65-F5344CB8AC3E}">
        <p14:creationId xmlns:p14="http://schemas.microsoft.com/office/powerpoint/2010/main" val="573685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CAE255-5251-46F4-866F-20A13136C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476" y="171857"/>
            <a:ext cx="6619048" cy="6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60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9FF844-7E06-4D3F-96F3-1FFA28A40AD5}"/>
              </a:ext>
            </a:extLst>
          </p:cNvPr>
          <p:cNvSpPr txBox="1"/>
          <p:nvPr/>
        </p:nvSpPr>
        <p:spPr>
          <a:xfrm>
            <a:off x="2514600" y="1371600"/>
            <a:ext cx="3801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Using the Chart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B856BD-1DB9-4E91-BA12-7A01B4AB008E}"/>
              </a:ext>
            </a:extLst>
          </p:cNvPr>
          <p:cNvSpPr txBox="1"/>
          <p:nvPr/>
        </p:nvSpPr>
        <p:spPr>
          <a:xfrm>
            <a:off x="2816765" y="2438400"/>
            <a:ext cx="36423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Seeing the patterns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Learning the handles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4A9E63-E202-4411-B853-DE8239E07AC0}"/>
              </a:ext>
            </a:extLst>
          </p:cNvPr>
          <p:cNvSpPr txBox="1"/>
          <p:nvPr/>
        </p:nvSpPr>
        <p:spPr>
          <a:xfrm>
            <a:off x="1330839" y="5257800"/>
            <a:ext cx="1466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Table  </a:t>
            </a:r>
          </a:p>
          <a:p>
            <a:r>
              <a:rPr lang="en-US" dirty="0"/>
              <a:t>spokesperson</a:t>
            </a:r>
          </a:p>
        </p:txBody>
      </p:sp>
    </p:spTree>
    <p:extLst>
      <p:ext uri="{BB962C8B-B14F-4D97-AF65-F5344CB8AC3E}">
        <p14:creationId xmlns:p14="http://schemas.microsoft.com/office/powerpoint/2010/main" val="3039451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iology.burke.washington.edu/herbarium/imagecollection/wtu500-999/lg/wtu000613_lg.jpg">
            <a:extLst>
              <a:ext uri="{FF2B5EF4-FFF2-40B4-BE49-F238E27FC236}">
                <a16:creationId xmlns:a16="http://schemas.microsoft.com/office/drawing/2014/main" xmlns="" id="{A559C80A-7D11-4FB0-91F0-7D52D1FF9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7500"/>
          <a:stretch>
            <a:fillRect/>
          </a:stretch>
        </p:blipFill>
        <p:spPr bwMode="auto">
          <a:xfrm>
            <a:off x="0" y="9502"/>
            <a:ext cx="5552835" cy="6848497"/>
          </a:xfrm>
          <a:prstGeom prst="rect">
            <a:avLst/>
          </a:prstGeom>
          <a:noFill/>
        </p:spPr>
      </p:pic>
      <p:pic>
        <p:nvPicPr>
          <p:cNvPr id="5" name="Picture 4" descr="http://biology.burke.washington.edu/herbarium/imagecollection/wtu22000-22499/md/wtu022460_md.jpg">
            <a:extLst>
              <a:ext uri="{FF2B5EF4-FFF2-40B4-BE49-F238E27FC236}">
                <a16:creationId xmlns:a16="http://schemas.microsoft.com/office/drawing/2014/main" xmlns="" id="{012CB545-39FF-4D10-B542-4916138E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0821"/>
            <a:ext cx="2819400" cy="2787179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CC935D-6730-4449-9453-EDB172CB2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885" y="76200"/>
            <a:ext cx="333317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67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iology.burke.washington.edu/herbarium/imagecollection/wtu500-999/lg/wtu000613_lg.jpg">
            <a:extLst>
              <a:ext uri="{FF2B5EF4-FFF2-40B4-BE49-F238E27FC236}">
                <a16:creationId xmlns:a16="http://schemas.microsoft.com/office/drawing/2014/main" xmlns="" id="{A559C80A-7D11-4FB0-91F0-7D52D1FF9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7500"/>
          <a:stretch>
            <a:fillRect/>
          </a:stretch>
        </p:blipFill>
        <p:spPr bwMode="auto">
          <a:xfrm>
            <a:off x="0" y="9502"/>
            <a:ext cx="5552835" cy="6848497"/>
          </a:xfrm>
          <a:prstGeom prst="rect">
            <a:avLst/>
          </a:prstGeom>
          <a:noFill/>
        </p:spPr>
      </p:pic>
      <p:pic>
        <p:nvPicPr>
          <p:cNvPr id="5" name="Picture 4" descr="http://biology.burke.washington.edu/herbarium/imagecollection/wtu22000-22499/md/wtu022460_md.jpg">
            <a:extLst>
              <a:ext uri="{FF2B5EF4-FFF2-40B4-BE49-F238E27FC236}">
                <a16:creationId xmlns:a16="http://schemas.microsoft.com/office/drawing/2014/main" xmlns="" id="{012CB545-39FF-4D10-B542-4916138E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0821"/>
            <a:ext cx="2819400" cy="278717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B549A7-28BB-42AA-B28B-1F25975F4F15}"/>
              </a:ext>
            </a:extLst>
          </p:cNvPr>
          <p:cNvSpPr txBox="1"/>
          <p:nvPr/>
        </p:nvSpPr>
        <p:spPr>
          <a:xfrm>
            <a:off x="1708485" y="6184739"/>
            <a:ext cx="249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Largeleaf  </a:t>
            </a:r>
            <a:r>
              <a:rPr lang="en-US" b="1" dirty="0" err="1">
                <a:solidFill>
                  <a:schemeClr val="bg1"/>
                </a:solidFill>
              </a:rPr>
              <a:t>Avens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CC935D-6730-4449-9453-EDB172CB2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885" y="76200"/>
            <a:ext cx="3333178" cy="5943600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xmlns="" id="{4A0E924D-FB00-40C4-9F45-3D93A2A3EEC1}"/>
              </a:ext>
            </a:extLst>
          </p:cNvPr>
          <p:cNvSpPr/>
          <p:nvPr/>
        </p:nvSpPr>
        <p:spPr>
          <a:xfrm>
            <a:off x="6538552" y="4191000"/>
            <a:ext cx="381000" cy="3647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248AE8-B8EE-4586-8FF0-49FB81B7A18E}"/>
              </a:ext>
            </a:extLst>
          </p:cNvPr>
          <p:cNvSpPr txBox="1"/>
          <p:nvPr/>
        </p:nvSpPr>
        <p:spPr>
          <a:xfrm>
            <a:off x="1600200" y="1600200"/>
            <a:ext cx="2707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Rose Family</a:t>
            </a:r>
          </a:p>
        </p:txBody>
      </p:sp>
    </p:spTree>
    <p:extLst>
      <p:ext uri="{BB962C8B-B14F-4D97-AF65-F5344CB8AC3E}">
        <p14:creationId xmlns:p14="http://schemas.microsoft.com/office/powerpoint/2010/main" val="1012226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C8AAB5-D4C6-4DE3-9538-F53AE48CE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092" y="0"/>
            <a:ext cx="3733333" cy="665714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4F66AD6-7EF8-468C-9A1D-A1C6B145B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574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858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C8AAB5-D4C6-4DE3-9538-F53AE48CE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092" y="0"/>
            <a:ext cx="3733333" cy="665714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4F66AD6-7EF8-468C-9A1D-A1C6B145B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51"/>
            <a:ext cx="5334574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F3B76969-5B6B-4271-996F-F802864B6049}"/>
              </a:ext>
            </a:extLst>
          </p:cNvPr>
          <p:cNvSpPr/>
          <p:nvPr/>
        </p:nvSpPr>
        <p:spPr>
          <a:xfrm>
            <a:off x="5391616" y="76200"/>
            <a:ext cx="475783" cy="381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A7204CC-8092-4F7F-9530-7DD14163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038600"/>
            <a:ext cx="2590800" cy="639763"/>
          </a:xfrm>
          <a:ln>
            <a:noFill/>
          </a:ln>
          <a:effectLst/>
        </p:spPr>
        <p:txBody>
          <a:bodyPr vert="horz" lIns="91432" tIns="45716" rIns="91432" bIns="45716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600" b="1" dirty="0">
                <a:solidFill>
                  <a:schemeClr val="accent4"/>
                </a:solidFill>
              </a:rPr>
              <a:t>Lily Family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C67D3D-2FAF-40F4-B7B5-DD986936DE3B}"/>
              </a:ext>
            </a:extLst>
          </p:cNvPr>
          <p:cNvSpPr txBox="1"/>
          <p:nvPr/>
        </p:nvSpPr>
        <p:spPr>
          <a:xfrm>
            <a:off x="4032437" y="383801"/>
            <a:ext cx="1079125" cy="30776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Queens Cup</a:t>
            </a:r>
          </a:p>
        </p:txBody>
      </p:sp>
    </p:spTree>
    <p:extLst>
      <p:ext uri="{BB962C8B-B14F-4D97-AF65-F5344CB8AC3E}">
        <p14:creationId xmlns:p14="http://schemas.microsoft.com/office/powerpoint/2010/main" val="292539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biology.burke.washington.edu/herbarium/imagecollection/wtu500-999/lg/wtu000528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1609"/>
            <a:ext cx="3505200" cy="4673600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14600" cy="240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biology.burke.washington.edu/herbarium/imagecollection/wtu25000-25499/md/wtu025031_m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79" y="0"/>
            <a:ext cx="5817721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9525"/>
            <a:ext cx="1802279" cy="240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47B5DA-AC9A-4E31-AB43-FF45FB669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672" y="0"/>
            <a:ext cx="3177803" cy="566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74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biology.burke.washington.edu/herbarium/imagecollection/wtu500-999/lg/wtu000528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1609"/>
            <a:ext cx="3505200" cy="4673600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14600" cy="240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biology.burke.washington.edu/herbarium/imagecollection/wtu25000-25499/md/wtu025031_m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79" y="0"/>
            <a:ext cx="5817721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9525"/>
            <a:ext cx="1802279" cy="240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47B5DA-AC9A-4E31-AB43-FF45FB669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672" y="0"/>
            <a:ext cx="3177803" cy="56665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DD2D8B98-FBF0-4D87-A3B5-56E22E997650}"/>
              </a:ext>
            </a:extLst>
          </p:cNvPr>
          <p:cNvSpPr txBox="1">
            <a:spLocks/>
          </p:cNvSpPr>
          <p:nvPr/>
        </p:nvSpPr>
        <p:spPr>
          <a:xfrm>
            <a:off x="2667000" y="3276600"/>
            <a:ext cx="2743200" cy="1009869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vert="horz" lIns="91432" tIns="45716" rIns="91432" bIns="45716" rtlCol="0" anchor="ctr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Rose Family</a:t>
            </a:r>
            <a:b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9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xmlns="" id="{ADF322CD-C3F5-43A4-8B98-97FD3700E107}"/>
              </a:ext>
            </a:extLst>
          </p:cNvPr>
          <p:cNvSpPr/>
          <p:nvPr/>
        </p:nvSpPr>
        <p:spPr>
          <a:xfrm>
            <a:off x="6831479" y="3886200"/>
            <a:ext cx="331321" cy="3647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43F080E-D182-49B2-B1FC-EBDCB3C00E2D}"/>
              </a:ext>
            </a:extLst>
          </p:cNvPr>
          <p:cNvSpPr/>
          <p:nvPr/>
        </p:nvSpPr>
        <p:spPr>
          <a:xfrm>
            <a:off x="457200" y="6172200"/>
            <a:ext cx="1140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Salmonberry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2455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biology.burke.washington.edu/herbarium/imagecollection/wtu24000-24499/lg/wtu024199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051" y="0"/>
            <a:ext cx="5805714" cy="579120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A6CF04-4B22-493B-958C-5A6003AF7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2724669"/>
            <a:ext cx="3361905" cy="415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D13B3F-EDC5-4D77-BA4C-C5AB51D4F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72" y="0"/>
            <a:ext cx="3177803" cy="566654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biology.burke.washington.edu/herbarium/imagecollection/wtu24000-24499/lg/wtu024199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051" y="0"/>
            <a:ext cx="5805714" cy="579120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A6CF04-4B22-493B-958C-5A6003AF7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2724669"/>
            <a:ext cx="3361905" cy="415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D13B3F-EDC5-4D77-BA4C-C5AB51D4F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72" y="0"/>
            <a:ext cx="3177803" cy="5666543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xmlns="" id="{5BCF275F-3357-437B-8CE7-E213AFE66F94}"/>
              </a:ext>
            </a:extLst>
          </p:cNvPr>
          <p:cNvSpPr/>
          <p:nvPr/>
        </p:nvSpPr>
        <p:spPr>
          <a:xfrm>
            <a:off x="7708062" y="1981201"/>
            <a:ext cx="445338" cy="381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7163BD-A0BC-4FA7-853F-6C07E114D12A}"/>
              </a:ext>
            </a:extLst>
          </p:cNvPr>
          <p:cNvSpPr/>
          <p:nvPr/>
        </p:nvSpPr>
        <p:spPr>
          <a:xfrm>
            <a:off x="4020169" y="5029200"/>
            <a:ext cx="17524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Davidson Penstemon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F4B601-0433-4B89-A436-252B73D7468E}"/>
              </a:ext>
            </a:extLst>
          </p:cNvPr>
          <p:cNvSpPr/>
          <p:nvPr/>
        </p:nvSpPr>
        <p:spPr>
          <a:xfrm>
            <a:off x="3554592" y="6003388"/>
            <a:ext cx="2683555" cy="606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accent4"/>
                </a:solidFill>
              </a:rPr>
              <a:t>Figwort Family</a:t>
            </a:r>
          </a:p>
        </p:txBody>
      </p:sp>
    </p:spTree>
    <p:extLst>
      <p:ext uri="{BB962C8B-B14F-4D97-AF65-F5344CB8AC3E}">
        <p14:creationId xmlns:p14="http://schemas.microsoft.com/office/powerpoint/2010/main" val="45371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362200"/>
            <a:ext cx="54049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Family</a:t>
            </a:r>
            <a:r>
              <a:rPr lang="en-US" sz="2000" b="1" dirty="0"/>
              <a:t>……………….Sunflower Family   </a:t>
            </a:r>
          </a:p>
          <a:p>
            <a:r>
              <a:rPr lang="en-US" sz="4000" b="1" dirty="0"/>
              <a:t>    Genus</a:t>
            </a:r>
            <a:r>
              <a:rPr lang="en-US" sz="2000" b="1" dirty="0"/>
              <a:t>……………….Daisy</a:t>
            </a:r>
            <a:r>
              <a:rPr lang="en-US" sz="4000" b="1" dirty="0"/>
              <a:t>   </a:t>
            </a:r>
          </a:p>
          <a:p>
            <a:r>
              <a:rPr lang="en-US" sz="4000" b="1" dirty="0"/>
              <a:t>         Species</a:t>
            </a:r>
            <a:r>
              <a:rPr lang="en-US" sz="2000" b="1" dirty="0"/>
              <a:t>………..Subalpine Daisy</a:t>
            </a:r>
            <a:r>
              <a:rPr lang="en-US" sz="4000" b="1" dirty="0"/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DB6E37-8FD0-4EA7-A266-40C024EF7AC0}"/>
              </a:ext>
            </a:extLst>
          </p:cNvPr>
          <p:cNvSpPr txBox="1"/>
          <p:nvPr/>
        </p:nvSpPr>
        <p:spPr>
          <a:xfrm>
            <a:off x="1219200" y="284977"/>
            <a:ext cx="6247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Biological Classification, Taxonomic Rank</a:t>
            </a:r>
          </a:p>
        </p:txBody>
      </p:sp>
    </p:spTree>
    <p:extLst>
      <p:ext uri="{BB962C8B-B14F-4D97-AF65-F5344CB8AC3E}">
        <p14:creationId xmlns:p14="http://schemas.microsoft.com/office/powerpoint/2010/main" val="3638856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FE57FC-9C24-4125-AFF9-9CEFA4F86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7120"/>
          <a:stretch/>
        </p:blipFill>
        <p:spPr bwMode="auto">
          <a:xfrm>
            <a:off x="16042" y="569973"/>
            <a:ext cx="5851358" cy="628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biology.burke.washington.edu/herbarium/imagecollection/wtu16500-16999/lg/wtu016658_lg.jpg">
            <a:extLst>
              <a:ext uri="{FF2B5EF4-FFF2-40B4-BE49-F238E27FC236}">
                <a16:creationId xmlns:a16="http://schemas.microsoft.com/office/drawing/2014/main" xmlns="" id="{C8EA9A46-1493-4240-8D2E-FFAC8659A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" y="12031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82A285-1848-48A8-8E96-AA035C92F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155" y="76200"/>
            <a:ext cx="3177803" cy="5666543"/>
          </a:xfrm>
          <a:prstGeom prst="rect">
            <a:avLst/>
          </a:prstGeom>
        </p:spPr>
      </p:pic>
      <p:pic>
        <p:nvPicPr>
          <p:cNvPr id="2" name="Picture 2" descr="http://biology.burke.washington.edu/herbarium/imagecollection/wtu16500-16999/lg/wtu016657_lg.jpg">
            <a:extLst>
              <a:ext uri="{FF2B5EF4-FFF2-40B4-BE49-F238E27FC236}">
                <a16:creationId xmlns:a16="http://schemas.microsoft.com/office/drawing/2014/main" xmlns="" id="{D45B56C0-E1E8-4A8A-909B-DF46C638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566" y="3581400"/>
            <a:ext cx="2451434" cy="326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375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FE57FC-9C24-4125-AFF9-9CEFA4F86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7120"/>
          <a:stretch/>
        </p:blipFill>
        <p:spPr bwMode="auto">
          <a:xfrm>
            <a:off x="16042" y="743395"/>
            <a:ext cx="5689980" cy="611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biology.burke.washington.edu/herbarium/imagecollection/wtu16500-16999/lg/wtu016658_lg.jpg">
            <a:extLst>
              <a:ext uri="{FF2B5EF4-FFF2-40B4-BE49-F238E27FC236}">
                <a16:creationId xmlns:a16="http://schemas.microsoft.com/office/drawing/2014/main" xmlns="" id="{C8EA9A46-1493-4240-8D2E-FFAC8659A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" y="12031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69BC47-817B-4327-AC00-A63B24977386}"/>
              </a:ext>
            </a:extLst>
          </p:cNvPr>
          <p:cNvSpPr txBox="1"/>
          <p:nvPr/>
        </p:nvSpPr>
        <p:spPr>
          <a:xfrm>
            <a:off x="-758449" y="6477000"/>
            <a:ext cx="419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Umtanum</a:t>
            </a:r>
            <a:r>
              <a:rPr lang="en-US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Desert Parsley  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endParaRPr lang="en-US" sz="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E3453E-0A38-4E23-B9F3-03E2B3730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022" y="61946"/>
            <a:ext cx="3177803" cy="5666543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41821FA9-825F-40F5-812F-5A7EE837EBC6}"/>
              </a:ext>
            </a:extLst>
          </p:cNvPr>
          <p:cNvSpPr/>
          <p:nvPr/>
        </p:nvSpPr>
        <p:spPr>
          <a:xfrm>
            <a:off x="5706022" y="3064249"/>
            <a:ext cx="381000" cy="3647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56E421-74AF-4344-A4D4-3603B625B620}"/>
              </a:ext>
            </a:extLst>
          </p:cNvPr>
          <p:cNvSpPr txBox="1"/>
          <p:nvPr/>
        </p:nvSpPr>
        <p:spPr>
          <a:xfrm>
            <a:off x="2271044" y="2602831"/>
            <a:ext cx="2601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Parsley Family</a:t>
            </a:r>
          </a:p>
        </p:txBody>
      </p:sp>
      <p:pic>
        <p:nvPicPr>
          <p:cNvPr id="2" name="Picture 2" descr="http://biology.burke.washington.edu/herbarium/imagecollection/wtu16500-16999/lg/wtu016657_lg.jpg">
            <a:extLst>
              <a:ext uri="{FF2B5EF4-FFF2-40B4-BE49-F238E27FC236}">
                <a16:creationId xmlns:a16="http://schemas.microsoft.com/office/drawing/2014/main" xmlns="" id="{D45B56C0-E1E8-4A8A-909B-DF46C638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2292015" cy="305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119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20" name="Picture 4" descr="http://biology.burke.washington.edu/herbarium/imagecollection/wtu24000-24499/lg/wtu024427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4763" y="2750343"/>
            <a:ext cx="5257800" cy="4107657"/>
          </a:xfrm>
          <a:prstGeom prst="rect">
            <a:avLst/>
          </a:prstGeom>
          <a:noFill/>
        </p:spPr>
      </p:pic>
      <p:pic>
        <p:nvPicPr>
          <p:cNvPr id="316422" name="Picture 6" descr="http://biology.burke.washington.edu/herbarium/imagecollection/wtu33000-33499/lg/wtu033413_lg.jpg"/>
          <p:cNvPicPr>
            <a:picLocks noChangeAspect="1" noChangeArrowheads="1"/>
          </p:cNvPicPr>
          <p:nvPr/>
        </p:nvPicPr>
        <p:blipFill>
          <a:blip r:embed="rId3" cstate="print"/>
          <a:srcRect t="18030" r="63000" b="26444"/>
          <a:stretch>
            <a:fillRect/>
          </a:stretch>
        </p:blipFill>
        <p:spPr bwMode="auto">
          <a:xfrm>
            <a:off x="47263" y="3711998"/>
            <a:ext cx="2819400" cy="3167951"/>
          </a:xfrm>
          <a:prstGeom prst="rect">
            <a:avLst/>
          </a:prstGeom>
          <a:noFill/>
        </p:spPr>
      </p:pic>
      <p:pic>
        <p:nvPicPr>
          <p:cNvPr id="316418" name="Picture 2" descr="http://biology.burke.washington.edu/herbarium/imagecollection/wtu33000-33499/lg/wtu033393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66" y="0"/>
            <a:ext cx="4648200" cy="370693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DF3871-AC7D-45EB-A874-055F9FAB8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699" y="63127"/>
            <a:ext cx="3013988" cy="537443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20" name="Picture 4" descr="http://biology.burke.washington.edu/herbarium/imagecollection/wtu24000-24499/lg/wtu024427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4763" y="2750343"/>
            <a:ext cx="5257800" cy="4107657"/>
          </a:xfrm>
          <a:prstGeom prst="rect">
            <a:avLst/>
          </a:prstGeom>
          <a:noFill/>
        </p:spPr>
      </p:pic>
      <p:pic>
        <p:nvPicPr>
          <p:cNvPr id="316422" name="Picture 6" descr="http://biology.burke.washington.edu/herbarium/imagecollection/wtu33000-33499/lg/wtu033413_lg.jpg"/>
          <p:cNvPicPr>
            <a:picLocks noChangeAspect="1" noChangeArrowheads="1"/>
          </p:cNvPicPr>
          <p:nvPr/>
        </p:nvPicPr>
        <p:blipFill>
          <a:blip r:embed="rId3" cstate="print"/>
          <a:srcRect t="18030" r="63000" b="26444"/>
          <a:stretch>
            <a:fillRect/>
          </a:stretch>
        </p:blipFill>
        <p:spPr bwMode="auto">
          <a:xfrm>
            <a:off x="47263" y="3711998"/>
            <a:ext cx="2819400" cy="3167951"/>
          </a:xfrm>
          <a:prstGeom prst="rect">
            <a:avLst/>
          </a:prstGeom>
          <a:noFill/>
        </p:spPr>
      </p:pic>
      <p:pic>
        <p:nvPicPr>
          <p:cNvPr id="316418" name="Picture 2" descr="http://biology.burke.washington.edu/herbarium/imagecollection/wtu33000-33499/lg/wtu033393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66" y="0"/>
            <a:ext cx="4648200" cy="370693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DF3871-AC7D-45EB-A874-055F9FAB8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699" y="63127"/>
            <a:ext cx="3013988" cy="5374432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42C09C4E-F0B2-4E2C-9996-F51EB4441F2B}"/>
              </a:ext>
            </a:extLst>
          </p:cNvPr>
          <p:cNvSpPr/>
          <p:nvPr/>
        </p:nvSpPr>
        <p:spPr>
          <a:xfrm>
            <a:off x="5410200" y="702049"/>
            <a:ext cx="457200" cy="3647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AA8048-115C-4EE9-94FE-BBAD8C13F7E6}"/>
              </a:ext>
            </a:extLst>
          </p:cNvPr>
          <p:cNvSpPr/>
          <p:nvPr/>
        </p:nvSpPr>
        <p:spPr>
          <a:xfrm>
            <a:off x="-381000" y="82177"/>
            <a:ext cx="4572000" cy="680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</a:rPr>
              <a:t>Mustard Family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050" b="1" dirty="0">
                <a:solidFill>
                  <a:schemeClr val="accent4"/>
                </a:solidFill>
              </a:rPr>
              <a:t>Dagger-pod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91926A-CB42-44E0-AB89-132F56C54EAB}"/>
              </a:ext>
            </a:extLst>
          </p:cNvPr>
          <p:cNvSpPr txBox="1"/>
          <p:nvPr/>
        </p:nvSpPr>
        <p:spPr>
          <a:xfrm>
            <a:off x="1905000" y="3244334"/>
            <a:ext cx="1160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Dagger Pod</a:t>
            </a:r>
          </a:p>
        </p:txBody>
      </p:sp>
    </p:spTree>
    <p:extLst>
      <p:ext uri="{BB962C8B-B14F-4D97-AF65-F5344CB8AC3E}">
        <p14:creationId xmlns:p14="http://schemas.microsoft.com/office/powerpoint/2010/main" val="4235775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2911751"/>
            <a:ext cx="2667000" cy="391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4043" y="3042220"/>
            <a:ext cx="1813406" cy="3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7449" y="152400"/>
            <a:ext cx="1224957" cy="548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biology.burke.washington.edu/herbarium/imagecollection/wtu23500-23999/lg/wtu023846_l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196" y="228600"/>
            <a:ext cx="1942910" cy="236220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9681" y="243283"/>
            <a:ext cx="1362075" cy="266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B05407-4B71-44BF-9C64-1E2388127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838200"/>
            <a:ext cx="3084111" cy="549947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2911751"/>
            <a:ext cx="2667000" cy="391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4043" y="3042220"/>
            <a:ext cx="1813406" cy="365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7449" y="152400"/>
            <a:ext cx="1224957" cy="548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biology.burke.washington.edu/herbarium/imagecollection/wtu23500-23999/lg/wtu023846_l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196" y="228600"/>
            <a:ext cx="1942910" cy="236220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9681" y="243283"/>
            <a:ext cx="1362075" cy="266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B05407-4B71-44BF-9C64-1E2388127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838200"/>
            <a:ext cx="3084111" cy="5499473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xmlns="" id="{9A6F85E8-5396-496E-9670-AC28C102F1B5}"/>
              </a:ext>
            </a:extLst>
          </p:cNvPr>
          <p:cNvSpPr/>
          <p:nvPr/>
        </p:nvSpPr>
        <p:spPr>
          <a:xfrm>
            <a:off x="3810000" y="5635884"/>
            <a:ext cx="381000" cy="367667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C01C719-A73F-4C1A-8ABE-2405777EB503}"/>
              </a:ext>
            </a:extLst>
          </p:cNvPr>
          <p:cNvSpPr txBox="1">
            <a:spLocks/>
          </p:cNvSpPr>
          <p:nvPr/>
        </p:nvSpPr>
        <p:spPr>
          <a:xfrm>
            <a:off x="2644737" y="28575"/>
            <a:ext cx="2799588" cy="653527"/>
          </a:xfrm>
          <a:prstGeom prst="rect">
            <a:avLst/>
          </a:prstGeom>
          <a:ln>
            <a:noFill/>
          </a:ln>
          <a:effectLst/>
        </p:spPr>
        <p:txBody>
          <a:bodyPr vert="horz" lIns="91432" tIns="45716" rIns="91432" bIns="45716" rtlCol="0" anchor="ctr">
            <a:normAutofit lnSpcReduction="10000"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Heath Family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D4044F-DF4C-47D6-AAED-30FEFA2C979B}"/>
              </a:ext>
            </a:extLst>
          </p:cNvPr>
          <p:cNvSpPr txBox="1"/>
          <p:nvPr/>
        </p:nvSpPr>
        <p:spPr>
          <a:xfrm>
            <a:off x="1514101" y="6183784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Indian Pipe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6DB92C-D9F2-4111-B59D-394E17E36A23}"/>
              </a:ext>
            </a:extLst>
          </p:cNvPr>
          <p:cNvSpPr txBox="1"/>
          <p:nvPr/>
        </p:nvSpPr>
        <p:spPr>
          <a:xfrm>
            <a:off x="6798244" y="6183783"/>
            <a:ext cx="991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Pine Drops</a:t>
            </a:r>
          </a:p>
        </p:txBody>
      </p:sp>
    </p:spTree>
    <p:extLst>
      <p:ext uri="{BB962C8B-B14F-4D97-AF65-F5344CB8AC3E}">
        <p14:creationId xmlns:p14="http://schemas.microsoft.com/office/powerpoint/2010/main" val="1642856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B0EDF0DC-9AC9-472F-B93C-2EFC13C1C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4876799"/>
            <a:ext cx="1789186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biology.burke.washington.edu/herbarium/imagecollection/wtu0-499/md/wtu000283_md.jpg">
            <a:extLst>
              <a:ext uri="{FF2B5EF4-FFF2-40B4-BE49-F238E27FC236}">
                <a16:creationId xmlns:a16="http://schemas.microsoft.com/office/drawing/2014/main" xmlns="" id="{5D7C8EC1-9CBB-4A2C-AF45-72002FAF0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35433"/>
          <a:stretch>
            <a:fillRect/>
          </a:stretch>
        </p:blipFill>
        <p:spPr bwMode="auto">
          <a:xfrm>
            <a:off x="9525" y="9525"/>
            <a:ext cx="5193566" cy="486727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727A19-4C6C-4A5A-9CBD-C35F24775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986" y="63126"/>
            <a:ext cx="3554701" cy="63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95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B0EDF0DC-9AC9-472F-B93C-2EFC13C1C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4876799"/>
            <a:ext cx="1789186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biology.burke.washington.edu/herbarium/imagecollection/wtu0-499/md/wtu000283_md.jpg">
            <a:extLst>
              <a:ext uri="{FF2B5EF4-FFF2-40B4-BE49-F238E27FC236}">
                <a16:creationId xmlns:a16="http://schemas.microsoft.com/office/drawing/2014/main" xmlns="" id="{5D7C8EC1-9CBB-4A2C-AF45-72002FAF0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35433"/>
          <a:stretch>
            <a:fillRect/>
          </a:stretch>
        </p:blipFill>
        <p:spPr bwMode="auto">
          <a:xfrm>
            <a:off x="9525" y="9525"/>
            <a:ext cx="5193566" cy="486727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076B0F-6E22-4CAF-BA4D-AC0C2FAFD410}"/>
              </a:ext>
            </a:extLst>
          </p:cNvPr>
          <p:cNvSpPr txBox="1"/>
          <p:nvPr/>
        </p:nvSpPr>
        <p:spPr>
          <a:xfrm>
            <a:off x="3733800" y="4424660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Stream  violet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30E8454-D0E1-4A04-96AB-A04FA2E152E4}"/>
              </a:ext>
            </a:extLst>
          </p:cNvPr>
          <p:cNvSpPr/>
          <p:nvPr/>
        </p:nvSpPr>
        <p:spPr>
          <a:xfrm>
            <a:off x="238125" y="51759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Violet Family</a:t>
            </a:r>
            <a:r>
              <a:rPr lang="en-US" b="1" dirty="0">
                <a:solidFill>
                  <a:schemeClr val="accent4"/>
                </a:solidFill>
              </a:rPr>
              <a:t/>
            </a:r>
            <a:br>
              <a:rPr lang="en-US" b="1" dirty="0">
                <a:solidFill>
                  <a:schemeClr val="accent4"/>
                </a:solidFill>
              </a:rPr>
            </a:br>
            <a:r>
              <a:rPr lang="en-US" b="1" dirty="0">
                <a:solidFill>
                  <a:schemeClr val="accent4"/>
                </a:solidFill>
              </a:rPr>
              <a:t>              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727A19-4C6C-4A5A-9CBD-C35F24775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986" y="63126"/>
            <a:ext cx="3554701" cy="6338612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D8B8665-EA1C-4E97-80EB-D27D49D490D9}"/>
              </a:ext>
            </a:extLst>
          </p:cNvPr>
          <p:cNvSpPr/>
          <p:nvPr/>
        </p:nvSpPr>
        <p:spPr>
          <a:xfrm>
            <a:off x="5522986" y="2743200"/>
            <a:ext cx="420614" cy="381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50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8"/>
            <a:ext cx="5641694" cy="68420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4495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</a:p>
        </p:txBody>
      </p:sp>
      <p:pic>
        <p:nvPicPr>
          <p:cNvPr id="9218" name="Picture 2" descr="http://biology.burke.washington.edu/herbarium/imagecollection/wtu23000-23499/lg/wtu023160_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4876799"/>
            <a:ext cx="2091746" cy="20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2384DB-9FF3-4F20-B818-EBDC77C26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220" y="0"/>
            <a:ext cx="3483255" cy="621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56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8"/>
            <a:ext cx="5641694" cy="68420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4495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</a:p>
        </p:txBody>
      </p:sp>
      <p:pic>
        <p:nvPicPr>
          <p:cNvPr id="9218" name="Picture 2" descr="http://biology.burke.washington.edu/herbarium/imagecollection/wtu23000-23499/lg/wtu023160_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4876799"/>
            <a:ext cx="2091746" cy="20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2384DB-9FF3-4F20-B818-EBDC77C26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220" y="0"/>
            <a:ext cx="3483255" cy="6211214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FBCF8719-4DB0-4DBA-8EB9-7266F649CD1A}"/>
              </a:ext>
            </a:extLst>
          </p:cNvPr>
          <p:cNvSpPr/>
          <p:nvPr/>
        </p:nvSpPr>
        <p:spPr>
          <a:xfrm>
            <a:off x="5791200" y="3276600"/>
            <a:ext cx="381000" cy="381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75F2BB-89BC-41DE-B768-41ECF1A1EE66}"/>
              </a:ext>
            </a:extLst>
          </p:cNvPr>
          <p:cNvSpPr/>
          <p:nvPr/>
        </p:nvSpPr>
        <p:spPr>
          <a:xfrm>
            <a:off x="381000" y="152400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kern="0" dirty="0">
                <a:solidFill>
                  <a:schemeClr val="bg1"/>
                </a:solidFill>
              </a:rPr>
              <a:t>Parsley Family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0C45FD-11B4-475C-A127-124053C34960}"/>
              </a:ext>
            </a:extLst>
          </p:cNvPr>
          <p:cNvSpPr txBox="1"/>
          <p:nvPr/>
        </p:nvSpPr>
        <p:spPr>
          <a:xfrm>
            <a:off x="-19051" y="39624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Barestem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 Desert Parsley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7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F16409-116B-4DB3-B2DA-2834A93B2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50"/>
          <a:stretch/>
        </p:blipFill>
        <p:spPr>
          <a:xfrm>
            <a:off x="1066800" y="33315"/>
            <a:ext cx="7010400" cy="6824685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xmlns="" id="{6BBB8EDF-ED99-4CB2-9456-EB9AE7B77816}"/>
              </a:ext>
            </a:extLst>
          </p:cNvPr>
          <p:cNvSpPr/>
          <p:nvPr/>
        </p:nvSpPr>
        <p:spPr>
          <a:xfrm>
            <a:off x="4283365" y="5410200"/>
            <a:ext cx="517235" cy="457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29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4CF943E-2551-46BE-8AC1-EA0B5B09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32" y="-31546"/>
            <a:ext cx="3060032" cy="688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155B6E-132E-429E-BBFA-CBEFA2F40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52400"/>
            <a:ext cx="3467463" cy="618305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8A50E39-98BE-4BD7-92B3-70DB4644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8704" y="3810000"/>
            <a:ext cx="309418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317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4CF943E-2551-46BE-8AC1-EA0B5B09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32" y="-31546"/>
            <a:ext cx="3060032" cy="688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841878-2ADE-4877-BF9D-4E045B035CAF}"/>
              </a:ext>
            </a:extLst>
          </p:cNvPr>
          <p:cNvSpPr txBox="1"/>
          <p:nvPr/>
        </p:nvSpPr>
        <p:spPr>
          <a:xfrm>
            <a:off x="914400" y="6335452"/>
            <a:ext cx="2076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Western  Groundsel </a:t>
            </a:r>
            <a:r>
              <a:rPr lang="en-US" sz="1600" b="1" dirty="0"/>
              <a:t>2’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155B6E-132E-429E-BBFA-CBEFA2F40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52400"/>
            <a:ext cx="3467463" cy="618305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8A50E39-98BE-4BD7-92B3-70DB4644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8704" y="3810000"/>
            <a:ext cx="309418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19C88C-7995-4595-B0C2-31B01F22A44E}"/>
              </a:ext>
            </a:extLst>
          </p:cNvPr>
          <p:cNvSpPr txBox="1"/>
          <p:nvPr/>
        </p:nvSpPr>
        <p:spPr>
          <a:xfrm>
            <a:off x="103910" y="2202803"/>
            <a:ext cx="2349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Sunflower 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Family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5136770E-5625-490B-A4D1-B2EB1D062EDC}"/>
              </a:ext>
            </a:extLst>
          </p:cNvPr>
          <p:cNvSpPr/>
          <p:nvPr/>
        </p:nvSpPr>
        <p:spPr>
          <a:xfrm>
            <a:off x="6553200" y="4419601"/>
            <a:ext cx="369138" cy="381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0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iology.burke.washington.edu/herbarium/imagecollection/wtu26000/md/wtu026288.jpg">
            <a:extLst>
              <a:ext uri="{FF2B5EF4-FFF2-40B4-BE49-F238E27FC236}">
                <a16:creationId xmlns:a16="http://schemas.microsoft.com/office/drawing/2014/main" xmlns="" id="{696C09BB-36AB-41B7-AAC2-B4393C740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2616" r="52000"/>
          <a:stretch/>
        </p:blipFill>
        <p:spPr bwMode="auto">
          <a:xfrm>
            <a:off x="0" y="0"/>
            <a:ext cx="4367849" cy="68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02E782-C077-485F-B94B-31E856316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537" y="76200"/>
            <a:ext cx="3467463" cy="6183052"/>
          </a:xfrm>
          <a:prstGeom prst="rect">
            <a:avLst/>
          </a:prstGeom>
        </p:spPr>
      </p:pic>
      <p:pic>
        <p:nvPicPr>
          <p:cNvPr id="1030" name="Picture 6" descr="http://biology.burke.washington.edu/herbarium/imagecollection/wtu20000/md/wtu020465.jpg">
            <a:extLst>
              <a:ext uri="{FF2B5EF4-FFF2-40B4-BE49-F238E27FC236}">
                <a16:creationId xmlns:a16="http://schemas.microsoft.com/office/drawing/2014/main" xmlns="" id="{7629EE22-0C52-4C00-A192-5C91F4533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30001" r="29085" b="30591"/>
          <a:stretch/>
        </p:blipFill>
        <p:spPr bwMode="auto">
          <a:xfrm>
            <a:off x="1600200" y="4231546"/>
            <a:ext cx="4495800" cy="270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56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iology.burke.washington.edu/herbarium/imagecollection/wtu26000/md/wtu026288.jpg">
            <a:extLst>
              <a:ext uri="{FF2B5EF4-FFF2-40B4-BE49-F238E27FC236}">
                <a16:creationId xmlns:a16="http://schemas.microsoft.com/office/drawing/2014/main" xmlns="" id="{696C09BB-36AB-41B7-AAC2-B4393C740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2616" r="52000"/>
          <a:stretch/>
        </p:blipFill>
        <p:spPr bwMode="auto">
          <a:xfrm>
            <a:off x="0" y="0"/>
            <a:ext cx="4367849" cy="68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02E782-C077-485F-B94B-31E856316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537" y="76200"/>
            <a:ext cx="3467463" cy="6183052"/>
          </a:xfrm>
          <a:prstGeom prst="rect">
            <a:avLst/>
          </a:prstGeom>
        </p:spPr>
      </p:pic>
      <p:pic>
        <p:nvPicPr>
          <p:cNvPr id="1030" name="Picture 6" descr="http://biology.burke.washington.edu/herbarium/imagecollection/wtu20000/md/wtu020465.jpg">
            <a:extLst>
              <a:ext uri="{FF2B5EF4-FFF2-40B4-BE49-F238E27FC236}">
                <a16:creationId xmlns:a16="http://schemas.microsoft.com/office/drawing/2014/main" xmlns="" id="{7629EE22-0C52-4C00-A192-5C91F4533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30001" r="29085" b="30591"/>
          <a:stretch/>
        </p:blipFill>
        <p:spPr bwMode="auto">
          <a:xfrm>
            <a:off x="1600200" y="4231546"/>
            <a:ext cx="4495800" cy="270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xmlns="" id="{9FDE612D-C768-441A-87B6-007D2456A691}"/>
              </a:ext>
            </a:extLst>
          </p:cNvPr>
          <p:cNvSpPr/>
          <p:nvPr/>
        </p:nvSpPr>
        <p:spPr>
          <a:xfrm>
            <a:off x="6553200" y="4419601"/>
            <a:ext cx="369138" cy="381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63AE41-5F75-47F8-8065-4507E08E57AE}"/>
              </a:ext>
            </a:extLst>
          </p:cNvPr>
          <p:cNvSpPr txBox="1"/>
          <p:nvPr/>
        </p:nvSpPr>
        <p:spPr>
          <a:xfrm>
            <a:off x="874970" y="1507542"/>
            <a:ext cx="3492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Sunflower Family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632731-769A-4C19-89C9-4BADC26C31D2}"/>
              </a:ext>
            </a:extLst>
          </p:cNvPr>
          <p:cNvSpPr txBox="1"/>
          <p:nvPr/>
        </p:nvSpPr>
        <p:spPr>
          <a:xfrm>
            <a:off x="685800" y="6259252"/>
            <a:ext cx="1795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Alpine Pussytoes</a:t>
            </a:r>
          </a:p>
        </p:txBody>
      </p:sp>
    </p:spTree>
    <p:extLst>
      <p:ext uri="{BB962C8B-B14F-4D97-AF65-F5344CB8AC3E}">
        <p14:creationId xmlns:p14="http://schemas.microsoft.com/office/powerpoint/2010/main" val="2309987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BB0074-108F-473E-AF31-B082E9D38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3" t="21134" r="40456" b="1380"/>
          <a:stretch/>
        </p:blipFill>
        <p:spPr>
          <a:xfrm>
            <a:off x="0" y="1392737"/>
            <a:ext cx="5465263" cy="5465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CF0EFF-DFD6-4726-AC20-0A3BF509E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00" t="53272" r="8001" b="4704"/>
          <a:stretch/>
        </p:blipFill>
        <p:spPr>
          <a:xfrm>
            <a:off x="685800" y="20054"/>
            <a:ext cx="1624012" cy="2362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FFE38B-F7FB-4813-B6EE-9D65B5189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537" y="76200"/>
            <a:ext cx="3467463" cy="618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80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BB0074-108F-473E-AF31-B082E9D38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3" t="21134" r="40456" b="1380"/>
          <a:stretch/>
        </p:blipFill>
        <p:spPr>
          <a:xfrm>
            <a:off x="0" y="1392737"/>
            <a:ext cx="5465263" cy="54652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9A0431-5BE0-41A2-A798-54E4D2B49BC0}"/>
              </a:ext>
            </a:extLst>
          </p:cNvPr>
          <p:cNvSpPr txBox="1"/>
          <p:nvPr/>
        </p:nvSpPr>
        <p:spPr>
          <a:xfrm>
            <a:off x="3166819" y="6381690"/>
            <a:ext cx="2810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Dwarf Huckleberry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CF0EFF-DFD6-4726-AC20-0A3BF509E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00" t="53272" r="8001" b="4704"/>
          <a:stretch/>
        </p:blipFill>
        <p:spPr>
          <a:xfrm>
            <a:off x="685800" y="20054"/>
            <a:ext cx="1624012" cy="2362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FFE38B-F7FB-4813-B6EE-9D65B5189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537" y="76200"/>
            <a:ext cx="3467463" cy="6183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CD0864-1DF9-4148-8520-67B31BA8BB3A}"/>
              </a:ext>
            </a:extLst>
          </p:cNvPr>
          <p:cNvSpPr txBox="1"/>
          <p:nvPr/>
        </p:nvSpPr>
        <p:spPr>
          <a:xfrm>
            <a:off x="2381594" y="2209800"/>
            <a:ext cx="2796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Heath  Family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50B95D30-4121-434D-8391-27CB94BF1684}"/>
              </a:ext>
            </a:extLst>
          </p:cNvPr>
          <p:cNvSpPr/>
          <p:nvPr/>
        </p:nvSpPr>
        <p:spPr>
          <a:xfrm>
            <a:off x="7098462" y="5486400"/>
            <a:ext cx="369138" cy="381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45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iology.burke.washington.edu/herbarium/imagecollection/wtu21000-21499/lg/wtu021351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2910"/>
            <a:ext cx="3581401" cy="5385565"/>
          </a:xfrm>
          <a:prstGeom prst="rect">
            <a:avLst/>
          </a:prstGeom>
          <a:noFill/>
        </p:spPr>
      </p:pic>
      <p:pic>
        <p:nvPicPr>
          <p:cNvPr id="6148" name="Picture 4" descr="http://biology.burke.washington.edu/herbarium/imagecollection/wtu21000-21499/md/wtu021359_m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1" y="3076574"/>
            <a:ext cx="1805591" cy="3781425"/>
          </a:xfrm>
          <a:prstGeom prst="rect">
            <a:avLst/>
          </a:prstGeom>
          <a:noFill/>
        </p:spPr>
      </p:pic>
      <p:pic>
        <p:nvPicPr>
          <p:cNvPr id="6150" name="Picture 6" descr="http://biology.burke.washington.edu/herbarium/imagecollection/wtu2500-2999/lg/wtu002889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8575"/>
            <a:ext cx="3048000" cy="304800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F26CBE-B94B-499A-917A-DA8B65C67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885" y="152400"/>
            <a:ext cx="333317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48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iology.burke.washington.edu/herbarium/imagecollection/wtu21000-21499/lg/wtu021351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2435"/>
            <a:ext cx="3581401" cy="5385565"/>
          </a:xfrm>
          <a:prstGeom prst="rect">
            <a:avLst/>
          </a:prstGeom>
          <a:noFill/>
        </p:spPr>
      </p:pic>
      <p:pic>
        <p:nvPicPr>
          <p:cNvPr id="6148" name="Picture 4" descr="http://biology.burke.washington.edu/herbarium/imagecollection/wtu21000-21499/md/wtu021359_m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1" y="3076574"/>
            <a:ext cx="1805591" cy="3781425"/>
          </a:xfrm>
          <a:prstGeom prst="rect">
            <a:avLst/>
          </a:prstGeom>
          <a:noFill/>
        </p:spPr>
      </p:pic>
      <p:pic>
        <p:nvPicPr>
          <p:cNvPr id="6150" name="Picture 6" descr="http://biology.burke.washington.edu/herbarium/imagecollection/wtu2500-2999/lg/wtu002889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8575"/>
            <a:ext cx="3048000" cy="304800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F26CBE-B94B-499A-917A-DA8B65C67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885" y="152400"/>
            <a:ext cx="3333178" cy="5943600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D50B1F9F-3FE7-4820-A259-7D67E80E2E29}"/>
              </a:ext>
            </a:extLst>
          </p:cNvPr>
          <p:cNvSpPr/>
          <p:nvPr/>
        </p:nvSpPr>
        <p:spPr>
          <a:xfrm>
            <a:off x="7010400" y="5334000"/>
            <a:ext cx="381000" cy="3647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1356DAE-FFC8-49E4-A94A-76509FC8E1FF}"/>
              </a:ext>
            </a:extLst>
          </p:cNvPr>
          <p:cNvSpPr/>
          <p:nvPr/>
        </p:nvSpPr>
        <p:spPr>
          <a:xfrm>
            <a:off x="1315684" y="3419475"/>
            <a:ext cx="242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Phlox  Family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A37A2E-F088-43BC-BEEB-A5501C568345}"/>
              </a:ext>
            </a:extLst>
          </p:cNvPr>
          <p:cNvSpPr txBox="1"/>
          <p:nvPr/>
        </p:nvSpPr>
        <p:spPr>
          <a:xfrm>
            <a:off x="1496949" y="6324600"/>
            <a:ext cx="1979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Large-flowered </a:t>
            </a:r>
            <a:r>
              <a:rPr lang="en-US" sz="1400" b="1" dirty="0" err="1">
                <a:solidFill>
                  <a:schemeClr val="bg1"/>
                </a:solidFill>
              </a:rPr>
              <a:t>collomia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30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27710C24-35A2-4472-8594-78FFC026C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963"/>
            <a:ext cx="4267200" cy="64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A536B5-BAE7-4992-91A4-00F26DA4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5" y="152400"/>
            <a:ext cx="333317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285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27710C24-35A2-4472-8594-78FFC026C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963"/>
            <a:ext cx="4267200" cy="64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2126AE-8342-4A54-97AE-BB1C79626EF5}"/>
              </a:ext>
            </a:extLst>
          </p:cNvPr>
          <p:cNvSpPr txBox="1"/>
          <p:nvPr/>
        </p:nvSpPr>
        <p:spPr>
          <a:xfrm>
            <a:off x="304799" y="6107668"/>
            <a:ext cx="1914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Silky  Phacelia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A536B5-BAE7-4992-91A4-00F26DA4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5" y="152400"/>
            <a:ext cx="3333178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6BC63F-66C5-4954-A6C9-DF7A6288A5A5}"/>
              </a:ext>
            </a:extLst>
          </p:cNvPr>
          <p:cNvSpPr txBox="1"/>
          <p:nvPr/>
        </p:nvSpPr>
        <p:spPr>
          <a:xfrm>
            <a:off x="452280" y="3429000"/>
            <a:ext cx="353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Waterleaf  Family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521059CD-24F2-4098-9F74-71805692C007}"/>
              </a:ext>
            </a:extLst>
          </p:cNvPr>
          <p:cNvSpPr/>
          <p:nvPr/>
        </p:nvSpPr>
        <p:spPr>
          <a:xfrm>
            <a:off x="5791200" y="3200400"/>
            <a:ext cx="457200" cy="4572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68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8" name="Picture 4" descr="http://www.backyardnature.net/inf_su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0"/>
            <a:ext cx="2819400" cy="1530846"/>
          </a:xfrm>
          <a:prstGeom prst="rect">
            <a:avLst/>
          </a:prstGeom>
          <a:noFill/>
        </p:spPr>
      </p:pic>
      <p:pic>
        <p:nvPicPr>
          <p:cNvPr id="3" name="Picture 4" descr="http://biology.burke.washington.edu/herbarium/imagecollection/wtu22500-22999/md/wtu022791_m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24000" cy="2029097"/>
          </a:xfrm>
          <a:prstGeom prst="rect">
            <a:avLst/>
          </a:prstGeom>
          <a:noFill/>
        </p:spPr>
      </p:pic>
      <p:pic>
        <p:nvPicPr>
          <p:cNvPr id="4" name="Picture 10" descr="http://biology.burke.washington.edu/herbarium/imagecollection/wtu21000-21499/lg/wtu021286_lg.jpg"/>
          <p:cNvPicPr>
            <a:picLocks noChangeAspect="1" noChangeArrowheads="1"/>
          </p:cNvPicPr>
          <p:nvPr/>
        </p:nvPicPr>
        <p:blipFill>
          <a:blip r:embed="rId4" cstate="print"/>
          <a:srcRect r="31500" b="38102"/>
          <a:stretch>
            <a:fillRect/>
          </a:stretch>
        </p:blipFill>
        <p:spPr bwMode="auto">
          <a:xfrm>
            <a:off x="228600" y="2571690"/>
            <a:ext cx="2057400" cy="12734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2001934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Petals  fused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867090"/>
            <a:ext cx="1343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Petals  free</a:t>
            </a:r>
          </a:p>
        </p:txBody>
      </p:sp>
      <p:pic>
        <p:nvPicPr>
          <p:cNvPr id="11" name="Picture 2" descr="a photo of wildflower showing radial symmet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1146" y="4508601"/>
            <a:ext cx="3124200" cy="234939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907546" y="5257800"/>
            <a:ext cx="1160254" cy="646331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b="1" dirty="0"/>
              <a:t>Bilateral </a:t>
            </a:r>
          </a:p>
          <a:p>
            <a:r>
              <a:rPr lang="en-US" b="1" dirty="0"/>
              <a:t>Symmetry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1946" y="5334000"/>
            <a:ext cx="1160254" cy="646331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b="1" dirty="0"/>
              <a:t>Radial </a:t>
            </a:r>
          </a:p>
          <a:p>
            <a:r>
              <a:rPr lang="en-US" b="1" dirty="0"/>
              <a:t>Symmetry</a:t>
            </a:r>
          </a:p>
        </p:txBody>
      </p:sp>
      <p:pic>
        <p:nvPicPr>
          <p:cNvPr id="14" name="Picture 4" descr="a photo showing bilateral symmetry"/>
          <p:cNvPicPr>
            <a:picLocks noChangeAspect="1" noChangeArrowheads="1"/>
          </p:cNvPicPr>
          <p:nvPr/>
        </p:nvPicPr>
        <p:blipFill>
          <a:blip r:embed="rId6" cstate="print"/>
          <a:srcRect l="18000" r="27000"/>
          <a:stretch>
            <a:fillRect/>
          </a:stretch>
        </p:blipFill>
        <p:spPr bwMode="auto">
          <a:xfrm>
            <a:off x="6002546" y="4514849"/>
            <a:ext cx="1718323" cy="2343151"/>
          </a:xfrm>
          <a:prstGeom prst="rect">
            <a:avLst/>
          </a:prstGeom>
          <a:noFill/>
        </p:spPr>
      </p:pic>
      <p:pic>
        <p:nvPicPr>
          <p:cNvPr id="15" name="Picture 5" descr="http://biology.burke.washington.edu/herbarium/imagecollection/wtu30500-30999/md/wtu030854_md.jpg">
            <a:hlinkClick r:id="rId7"/>
            <a:extLst>
              <a:ext uri="{FF2B5EF4-FFF2-40B4-BE49-F238E27FC236}">
                <a16:creationId xmlns:a16="http://schemas.microsoft.com/office/drawing/2014/main" xmlns="" id="{208CD427-3D0E-4CD3-BA9C-54225BCB5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94200" y="1142316"/>
            <a:ext cx="960908" cy="886781"/>
          </a:xfrm>
          <a:prstGeom prst="rect">
            <a:avLst/>
          </a:prstGeom>
          <a:noFill/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3C0B79F7-3A05-4A67-BCD9-EBFB8519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8155" y="0"/>
            <a:ext cx="936953" cy="99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A4D343-F9AD-452D-9A3C-02E789E0DA4E}"/>
              </a:ext>
            </a:extLst>
          </p:cNvPr>
          <p:cNvSpPr txBox="1"/>
          <p:nvPr/>
        </p:nvSpPr>
        <p:spPr>
          <a:xfrm>
            <a:off x="2536457" y="13716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BD374B-E53C-4710-BA54-9AD6C0040398}"/>
              </a:ext>
            </a:extLst>
          </p:cNvPr>
          <p:cNvSpPr txBox="1"/>
          <p:nvPr/>
        </p:nvSpPr>
        <p:spPr>
          <a:xfrm>
            <a:off x="2514600" y="310791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Urns</a:t>
            </a:r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xmlns="" id="{E68020FA-CEBE-4269-B9D9-3F5ED3DB79B0}"/>
              </a:ext>
            </a:extLst>
          </p:cNvPr>
          <p:cNvSpPr/>
          <p:nvPr/>
        </p:nvSpPr>
        <p:spPr>
          <a:xfrm>
            <a:off x="7068919" y="380686"/>
            <a:ext cx="170081" cy="22891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>
            <a:extLst>
              <a:ext uri="{FF2B5EF4-FFF2-40B4-BE49-F238E27FC236}">
                <a16:creationId xmlns:a16="http://schemas.microsoft.com/office/drawing/2014/main" xmlns="" id="{BFB773DF-97BC-496F-A333-96394C632C81}"/>
              </a:ext>
            </a:extLst>
          </p:cNvPr>
          <p:cNvSpPr/>
          <p:nvPr/>
        </p:nvSpPr>
        <p:spPr>
          <a:xfrm>
            <a:off x="8278237" y="990600"/>
            <a:ext cx="179963" cy="20143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49BC167-9409-47C6-9379-570A12F6E91F}"/>
              </a:ext>
            </a:extLst>
          </p:cNvPr>
          <p:cNvCxnSpPr>
            <a:cxnSpLocks/>
          </p:cNvCxnSpPr>
          <p:nvPr/>
        </p:nvCxnSpPr>
        <p:spPr>
          <a:xfrm>
            <a:off x="6934200" y="4724400"/>
            <a:ext cx="3708" cy="20574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0"/>
            <a:ext cx="2362200" cy="672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3886200" cy="345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xmlns="" id="{9D7951A8-3DFF-4DED-9FCB-A871BB9BF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1798" r="2500" b="20388"/>
          <a:stretch/>
        </p:blipFill>
        <p:spPr bwMode="auto">
          <a:xfrm>
            <a:off x="1295400" y="4215121"/>
            <a:ext cx="6194503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947540-112F-4D22-B63C-DE171ADA4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672" y="0"/>
            <a:ext cx="3177803" cy="566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14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0"/>
            <a:ext cx="2362200" cy="672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3886200" cy="345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xmlns="" id="{9D7951A8-3DFF-4DED-9FCB-A871BB9BF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1798" r="2500" b="20388"/>
          <a:stretch/>
        </p:blipFill>
        <p:spPr bwMode="auto">
          <a:xfrm>
            <a:off x="1295401" y="4688164"/>
            <a:ext cx="5029199" cy="204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947540-112F-4D22-B63C-DE171ADA4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672" y="0"/>
            <a:ext cx="3177803" cy="5666543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D5404FA9-A9DD-4160-A50E-378756175C82}"/>
              </a:ext>
            </a:extLst>
          </p:cNvPr>
          <p:cNvSpPr/>
          <p:nvPr/>
        </p:nvSpPr>
        <p:spPr>
          <a:xfrm>
            <a:off x="5956672" y="16249"/>
            <a:ext cx="367928" cy="3647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92FA41-C5A8-4F75-8B48-1486B941A537}"/>
              </a:ext>
            </a:extLst>
          </p:cNvPr>
          <p:cNvSpPr/>
          <p:nvPr/>
        </p:nvSpPr>
        <p:spPr>
          <a:xfrm>
            <a:off x="2896205" y="3687747"/>
            <a:ext cx="2932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/>
                </a:solidFill>
              </a:rPr>
              <a:t>Orchid Family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745C24-57AE-4E2D-AF66-AA43E88CA48D}"/>
              </a:ext>
            </a:extLst>
          </p:cNvPr>
          <p:cNvSpPr txBox="1"/>
          <p:nvPr/>
        </p:nvSpPr>
        <p:spPr>
          <a:xfrm>
            <a:off x="2286000" y="2743200"/>
            <a:ext cx="1497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White Bog Orchid</a:t>
            </a:r>
          </a:p>
        </p:txBody>
      </p:sp>
    </p:spTree>
    <p:extLst>
      <p:ext uri="{BB962C8B-B14F-4D97-AF65-F5344CB8AC3E}">
        <p14:creationId xmlns:p14="http://schemas.microsoft.com/office/powerpoint/2010/main" val="3032635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http://biology.burke.washington.edu/herbarium/imagecollection/wtu33000-33499/lg/wtu033120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4495800" cy="682474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7077" y="2209800"/>
            <a:ext cx="2743200" cy="29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6950FA-115D-4F95-A3F9-020C1085D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576" y="63126"/>
            <a:ext cx="3084111" cy="549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69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http://biology.burke.washington.edu/herbarium/imagecollection/wtu33000-33499/lg/wtu033120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4495800" cy="682474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7077" y="2209800"/>
            <a:ext cx="2743200" cy="29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6950FA-115D-4F95-A3F9-020C1085D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576" y="63126"/>
            <a:ext cx="3084111" cy="5499473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8E23D2B1-A196-4F9B-814F-94163DFC5BCA}"/>
              </a:ext>
            </a:extLst>
          </p:cNvPr>
          <p:cNvSpPr/>
          <p:nvPr/>
        </p:nvSpPr>
        <p:spPr>
          <a:xfrm>
            <a:off x="7086600" y="5350249"/>
            <a:ext cx="381000" cy="3647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922FB1-2E71-4C9B-8617-F0182E5A3E62}"/>
              </a:ext>
            </a:extLst>
          </p:cNvPr>
          <p:cNvSpPr/>
          <p:nvPr/>
        </p:nvSpPr>
        <p:spPr>
          <a:xfrm>
            <a:off x="37738" y="2743200"/>
            <a:ext cx="3048000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</a:rPr>
              <a:t>Saxifrage Family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BF0FAD-07EE-4D76-9E65-4B06A26A7F02}"/>
              </a:ext>
            </a:extLst>
          </p:cNvPr>
          <p:cNvSpPr txBox="1"/>
          <p:nvPr/>
        </p:nvSpPr>
        <p:spPr>
          <a:xfrm>
            <a:off x="381000" y="5867400"/>
            <a:ext cx="1527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Western Saxifrage</a:t>
            </a:r>
          </a:p>
        </p:txBody>
      </p:sp>
    </p:spTree>
    <p:extLst>
      <p:ext uri="{BB962C8B-B14F-4D97-AF65-F5344CB8AC3E}">
        <p14:creationId xmlns:p14="http://schemas.microsoft.com/office/powerpoint/2010/main" val="2999601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iology.burke.washington.edu/herbarium/imagecollection/wtu4500-4999/lg/wtu004577_lg.jpg"/>
          <p:cNvPicPr>
            <a:picLocks noChangeAspect="1" noChangeArrowheads="1"/>
          </p:cNvPicPr>
          <p:nvPr/>
        </p:nvPicPr>
        <p:blipFill rotWithShape="1">
          <a:blip r:embed="rId2" cstate="print"/>
          <a:srcRect t="5049" b="8937"/>
          <a:stretch/>
        </p:blipFill>
        <p:spPr bwMode="auto">
          <a:xfrm>
            <a:off x="0" y="-33866"/>
            <a:ext cx="5638800" cy="6891866"/>
          </a:xfrm>
          <a:prstGeom prst="rect">
            <a:avLst/>
          </a:prstGeom>
          <a:noFill/>
        </p:spPr>
      </p:pic>
      <p:pic>
        <p:nvPicPr>
          <p:cNvPr id="2052" name="Picture 4" descr="http://biology.burke.washington.edu/herbarium/imagecollection/wtu14500-14999/lg/wtu014681_lg.jpg"/>
          <p:cNvPicPr>
            <a:picLocks noChangeAspect="1" noChangeArrowheads="1"/>
          </p:cNvPicPr>
          <p:nvPr/>
        </p:nvPicPr>
        <p:blipFill>
          <a:blip r:embed="rId3" cstate="print"/>
          <a:srcRect l="15600" r="13200" b="3174"/>
          <a:stretch>
            <a:fillRect/>
          </a:stretch>
        </p:blipFill>
        <p:spPr bwMode="auto">
          <a:xfrm>
            <a:off x="9525" y="2057400"/>
            <a:ext cx="2209799" cy="227263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85D6C5-E580-4DF3-B3F2-C58FADB71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885" y="152400"/>
            <a:ext cx="333317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99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iology.burke.washington.edu/herbarium/imagecollection/wtu4500-4999/lg/wtu004577_lg.jpg"/>
          <p:cNvPicPr>
            <a:picLocks noChangeAspect="1" noChangeArrowheads="1"/>
          </p:cNvPicPr>
          <p:nvPr/>
        </p:nvPicPr>
        <p:blipFill rotWithShape="1">
          <a:blip r:embed="rId2" cstate="print"/>
          <a:srcRect t="5049" b="8937"/>
          <a:stretch/>
        </p:blipFill>
        <p:spPr bwMode="auto">
          <a:xfrm>
            <a:off x="0" y="-33866"/>
            <a:ext cx="5638800" cy="6891866"/>
          </a:xfrm>
          <a:prstGeom prst="rect">
            <a:avLst/>
          </a:prstGeom>
          <a:noFill/>
        </p:spPr>
      </p:pic>
      <p:pic>
        <p:nvPicPr>
          <p:cNvPr id="2052" name="Picture 4" descr="http://biology.burke.washington.edu/herbarium/imagecollection/wtu14500-14999/lg/wtu014681_lg.jpg"/>
          <p:cNvPicPr>
            <a:picLocks noChangeAspect="1" noChangeArrowheads="1"/>
          </p:cNvPicPr>
          <p:nvPr/>
        </p:nvPicPr>
        <p:blipFill>
          <a:blip r:embed="rId3" cstate="print"/>
          <a:srcRect l="15600" r="13200" b="3174"/>
          <a:stretch>
            <a:fillRect/>
          </a:stretch>
        </p:blipFill>
        <p:spPr bwMode="auto">
          <a:xfrm>
            <a:off x="9525" y="2057400"/>
            <a:ext cx="2209799" cy="227263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85D6C5-E580-4DF3-B3F2-C58FADB71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885" y="152400"/>
            <a:ext cx="3333178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6864B8-DAB8-4ECA-AEF3-EC7F6716FE10}"/>
              </a:ext>
            </a:extLst>
          </p:cNvPr>
          <p:cNvSpPr/>
          <p:nvPr/>
        </p:nvSpPr>
        <p:spPr>
          <a:xfrm>
            <a:off x="2305984" y="3745256"/>
            <a:ext cx="2951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Purslane  Family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0756FF-346C-408F-80DF-ADE35170B444}"/>
              </a:ext>
            </a:extLst>
          </p:cNvPr>
          <p:cNvSpPr/>
          <p:nvPr/>
        </p:nvSpPr>
        <p:spPr>
          <a:xfrm>
            <a:off x="165863" y="6236631"/>
            <a:ext cx="1519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Columbia  </a:t>
            </a:r>
            <a:r>
              <a:rPr lang="en-US" sz="1400" b="1" dirty="0" err="1">
                <a:solidFill>
                  <a:schemeClr val="bg1"/>
                </a:solidFill>
              </a:rPr>
              <a:t>Lewisia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xmlns="" id="{C5F2761C-1724-47D7-B088-EB2E09607D8C}"/>
              </a:ext>
            </a:extLst>
          </p:cNvPr>
          <p:cNvSpPr/>
          <p:nvPr/>
        </p:nvSpPr>
        <p:spPr>
          <a:xfrm>
            <a:off x="7010400" y="5791200"/>
            <a:ext cx="381000" cy="3647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635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biology.burke.washington.edu/herbarium/imagecollection/wtu23500-23999/lg/wtu023729_lg.jpg">
            <a:extLst>
              <a:ext uri="{FF2B5EF4-FFF2-40B4-BE49-F238E27FC236}">
                <a16:creationId xmlns:a16="http://schemas.microsoft.com/office/drawing/2014/main" xmlns="" id="{78044B7B-3626-4D9A-94C0-56C17CAC8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205"/>
            <a:ext cx="4419600" cy="687875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B953E7-542E-4DD6-9CD6-25D5733A8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5" y="76200"/>
            <a:ext cx="3333178" cy="5943600"/>
          </a:xfrm>
          <a:prstGeom prst="rect">
            <a:avLst/>
          </a:prstGeom>
        </p:spPr>
      </p:pic>
      <p:pic>
        <p:nvPicPr>
          <p:cNvPr id="5" name="Picture 3" descr="http://biology.burke.washington.edu/herbarium/imagecollection/wtu23500-23999/md/wtu023721_md.jpg">
            <a:hlinkClick r:id="rId4"/>
            <a:extLst>
              <a:ext uri="{FF2B5EF4-FFF2-40B4-BE49-F238E27FC236}">
                <a16:creationId xmlns:a16="http://schemas.microsoft.com/office/drawing/2014/main" xmlns="" id="{58F50F8C-43B4-403A-B57D-6CB4AE9A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788242"/>
            <a:ext cx="3581400" cy="3049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5282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biology.burke.washington.edu/herbarium/imagecollection/wtu23500-23999/lg/wtu023729_lg.jpg">
            <a:extLst>
              <a:ext uri="{FF2B5EF4-FFF2-40B4-BE49-F238E27FC236}">
                <a16:creationId xmlns:a16="http://schemas.microsoft.com/office/drawing/2014/main" xmlns="" id="{78044B7B-3626-4D9A-94C0-56C17CAC8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205"/>
            <a:ext cx="4419600" cy="687875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B953E7-542E-4DD6-9CD6-25D5733A8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5" y="76200"/>
            <a:ext cx="3333178" cy="5943600"/>
          </a:xfrm>
          <a:prstGeom prst="rect">
            <a:avLst/>
          </a:prstGeom>
        </p:spPr>
      </p:pic>
      <p:pic>
        <p:nvPicPr>
          <p:cNvPr id="5" name="Picture 3" descr="http://biology.burke.washington.edu/herbarium/imagecollection/wtu23500-23999/md/wtu023721_md.jpg">
            <a:hlinkClick r:id="rId4"/>
            <a:extLst>
              <a:ext uri="{FF2B5EF4-FFF2-40B4-BE49-F238E27FC236}">
                <a16:creationId xmlns:a16="http://schemas.microsoft.com/office/drawing/2014/main" xmlns="" id="{58F50F8C-43B4-403A-B57D-6CB4AE9A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788242"/>
            <a:ext cx="3581400" cy="3049307"/>
          </a:xfrm>
          <a:prstGeom prst="rect">
            <a:avLst/>
          </a:prstGeom>
          <a:noFill/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B4D37549-433F-4C10-B676-256BF6A96B1A}"/>
              </a:ext>
            </a:extLst>
          </p:cNvPr>
          <p:cNvSpPr/>
          <p:nvPr/>
        </p:nvSpPr>
        <p:spPr>
          <a:xfrm>
            <a:off x="5638800" y="2133600"/>
            <a:ext cx="381000" cy="3647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7CEC0C-1F37-415A-8689-9A43E6B476E1}"/>
              </a:ext>
            </a:extLst>
          </p:cNvPr>
          <p:cNvSpPr/>
          <p:nvPr/>
        </p:nvSpPr>
        <p:spPr>
          <a:xfrm>
            <a:off x="1286759" y="2462797"/>
            <a:ext cx="2683555" cy="606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</a:rPr>
              <a:t>Figwort Family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1ECA82-68FC-4B1B-9EC3-7648D03BEFC1}"/>
              </a:ext>
            </a:extLst>
          </p:cNvPr>
          <p:cNvSpPr txBox="1"/>
          <p:nvPr/>
        </p:nvSpPr>
        <p:spPr>
          <a:xfrm>
            <a:off x="2418229" y="6248400"/>
            <a:ext cx="1878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Purple  Monkey flower</a:t>
            </a:r>
          </a:p>
        </p:txBody>
      </p:sp>
    </p:spTree>
    <p:extLst>
      <p:ext uri="{BB962C8B-B14F-4D97-AF65-F5344CB8AC3E}">
        <p14:creationId xmlns:p14="http://schemas.microsoft.com/office/powerpoint/2010/main" val="34730758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C689BF-CC44-46E6-BB4F-6D4868290A7E}"/>
              </a:ext>
            </a:extLst>
          </p:cNvPr>
          <p:cNvSpPr txBox="1"/>
          <p:nvPr/>
        </p:nvSpPr>
        <p:spPr>
          <a:xfrm>
            <a:off x="3352800" y="3075057"/>
            <a:ext cx="2584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 few more</a:t>
            </a:r>
          </a:p>
        </p:txBody>
      </p:sp>
    </p:spTree>
    <p:extLst>
      <p:ext uri="{BB962C8B-B14F-4D97-AF65-F5344CB8AC3E}">
        <p14:creationId xmlns:p14="http://schemas.microsoft.com/office/powerpoint/2010/main" val="2460286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B847F5-0F79-45F7-8FFC-41BDE8019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951" y="152400"/>
            <a:ext cx="3084111" cy="5499473"/>
          </a:xfrm>
          <a:prstGeom prst="rect">
            <a:avLst/>
          </a:prstGeom>
        </p:spPr>
      </p:pic>
      <p:pic>
        <p:nvPicPr>
          <p:cNvPr id="43010" name="Picture 2" descr="http://biology.burke.washington.edu/herbarium/imagecollection/wtu25000-25499/lg/wtu025183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20932" cy="3962400"/>
          </a:xfrm>
          <a:prstGeom prst="rect">
            <a:avLst/>
          </a:prstGeom>
          <a:noFill/>
        </p:spPr>
      </p:pic>
      <p:pic>
        <p:nvPicPr>
          <p:cNvPr id="43012" name="Picture 4" descr="http://biology.burke.washington.edu/herbarium/imagecollection/wtu25000-25499/lg/wtu025181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" y="3198018"/>
            <a:ext cx="4038600" cy="3659982"/>
          </a:xfrm>
          <a:prstGeom prst="rect">
            <a:avLst/>
          </a:prstGeom>
          <a:noFill/>
        </p:spPr>
      </p:pic>
      <p:pic>
        <p:nvPicPr>
          <p:cNvPr id="43014" name="Picture 6" descr="http://biology.burke.washington.edu/herbarium/imagecollection/wtu4500-4999/lg/wtu004629_l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4686300"/>
            <a:ext cx="2895600" cy="2171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9668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b="6221"/>
          <a:stretch>
            <a:fillRect/>
          </a:stretch>
        </p:blipFill>
        <p:spPr bwMode="auto">
          <a:xfrm>
            <a:off x="279422" y="168364"/>
            <a:ext cx="1931986" cy="167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6487"/>
          <a:stretch>
            <a:fillRect/>
          </a:stretch>
        </p:blipFill>
        <p:spPr bwMode="auto">
          <a:xfrm>
            <a:off x="2368762" y="142439"/>
            <a:ext cx="1828800" cy="176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 b="5334"/>
          <a:stretch>
            <a:fillRect/>
          </a:stretch>
        </p:blipFill>
        <p:spPr bwMode="auto">
          <a:xfrm>
            <a:off x="263336" y="2074682"/>
            <a:ext cx="1835362" cy="165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biology.burke.washington.edu/herbarium/imagecollection/wtu25000-25499/lg/wtu025021_lg.jpg"/>
          <p:cNvPicPr>
            <a:picLocks noChangeAspect="1" noChangeArrowheads="1"/>
          </p:cNvPicPr>
          <p:nvPr/>
        </p:nvPicPr>
        <p:blipFill>
          <a:blip r:embed="rId5" cstate="print"/>
          <a:srcRect b="4551"/>
          <a:stretch>
            <a:fillRect/>
          </a:stretch>
        </p:blipFill>
        <p:spPr bwMode="auto">
          <a:xfrm>
            <a:off x="2340187" y="2060980"/>
            <a:ext cx="1772541" cy="1672820"/>
          </a:xfrm>
          <a:prstGeom prst="rect">
            <a:avLst/>
          </a:prstGeom>
          <a:noFill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0187" y="4029075"/>
            <a:ext cx="187494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732" y="4029075"/>
            <a:ext cx="168828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79422" y="5638800"/>
            <a:ext cx="3820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Flowers with central clusters</a:t>
            </a:r>
          </a:p>
          <a:p>
            <a:r>
              <a:rPr lang="en-US" sz="2400" b="1" dirty="0"/>
              <a:t>          (10+ stamens)</a:t>
            </a:r>
          </a:p>
        </p:txBody>
      </p:sp>
      <p:pic>
        <p:nvPicPr>
          <p:cNvPr id="18" name="Picture 4" descr="http://biology.burke.washington.edu/herbarium/imagecollection/wtu25000-25499/lg/wtu025181_lg.jpg">
            <a:extLst>
              <a:ext uri="{FF2B5EF4-FFF2-40B4-BE49-F238E27FC236}">
                <a16:creationId xmlns:a16="http://schemas.microsoft.com/office/drawing/2014/main" xmlns="" id="{72A28B96-7844-4229-81A3-A1C6148C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1798" y="186223"/>
            <a:ext cx="3998651" cy="3623777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C2B26AD-7419-4A86-963A-93D62D2A15C8}"/>
              </a:ext>
            </a:extLst>
          </p:cNvPr>
          <p:cNvSpPr txBox="1"/>
          <p:nvPr/>
        </p:nvSpPr>
        <p:spPr>
          <a:xfrm>
            <a:off x="5568285" y="5939135"/>
            <a:ext cx="2537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“Normal  Flowers”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26F981C0-DD23-42EA-B028-CC67AB011AEC}"/>
              </a:ext>
            </a:extLst>
          </p:cNvPr>
          <p:cNvCxnSpPr/>
          <p:nvPr/>
        </p:nvCxnSpPr>
        <p:spPr>
          <a:xfrm>
            <a:off x="4419600" y="0"/>
            <a:ext cx="0" cy="68580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C18DD5-EB4F-4708-B5F6-5824D682FB83}"/>
              </a:ext>
            </a:extLst>
          </p:cNvPr>
          <p:cNvSpPr txBox="1"/>
          <p:nvPr/>
        </p:nvSpPr>
        <p:spPr>
          <a:xfrm>
            <a:off x="1245415" y="6397545"/>
            <a:ext cx="133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(or non at all)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575961-79A9-4EAB-A430-18335F522F9E}"/>
              </a:ext>
            </a:extLst>
          </p:cNvPr>
          <p:cNvSpPr txBox="1"/>
          <p:nvPr/>
        </p:nvSpPr>
        <p:spPr>
          <a:xfrm>
            <a:off x="4800600" y="4343400"/>
            <a:ext cx="1666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Ray Flowers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D8C73E-9502-45CB-8AF5-D5DF81844E48}"/>
              </a:ext>
            </a:extLst>
          </p:cNvPr>
          <p:cNvSpPr txBox="1"/>
          <p:nvPr/>
        </p:nvSpPr>
        <p:spPr>
          <a:xfrm>
            <a:off x="4876800" y="5105400"/>
            <a:ext cx="1738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Disk Flowers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8EA0B91D-1992-4143-8B6C-6447B1A02537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3860166" y="4528066"/>
            <a:ext cx="940434" cy="4616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D48C747C-C8D8-400F-8123-F1D48B2D013E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3590394" y="4889718"/>
            <a:ext cx="1286406" cy="44651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3030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B847F5-0F79-45F7-8FFC-41BDE8019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951" y="152400"/>
            <a:ext cx="3084111" cy="5499473"/>
          </a:xfrm>
          <a:prstGeom prst="rect">
            <a:avLst/>
          </a:prstGeom>
        </p:spPr>
      </p:pic>
      <p:pic>
        <p:nvPicPr>
          <p:cNvPr id="43010" name="Picture 2" descr="http://biology.burke.washington.edu/herbarium/imagecollection/wtu25000-25499/lg/wtu025183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20932" cy="3962400"/>
          </a:xfrm>
          <a:prstGeom prst="rect">
            <a:avLst/>
          </a:prstGeom>
          <a:noFill/>
        </p:spPr>
      </p:pic>
      <p:pic>
        <p:nvPicPr>
          <p:cNvPr id="43012" name="Picture 4" descr="http://biology.burke.washington.edu/herbarium/imagecollection/wtu25000-25499/lg/wtu025181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" y="3198018"/>
            <a:ext cx="4038600" cy="3659982"/>
          </a:xfrm>
          <a:prstGeom prst="rect">
            <a:avLst/>
          </a:prstGeom>
          <a:noFill/>
        </p:spPr>
      </p:pic>
      <p:pic>
        <p:nvPicPr>
          <p:cNvPr id="43014" name="Picture 6" descr="http://biology.burke.washington.edu/herbarium/imagecollection/wtu4500-4999/lg/wtu004629_l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4686300"/>
            <a:ext cx="2895600" cy="2171700"/>
          </a:xfrm>
          <a:prstGeom prst="rect">
            <a:avLst/>
          </a:prstGeom>
          <a:noFill/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7A3D7B2B-23BD-487C-A22A-637ADAE9ED69}"/>
              </a:ext>
            </a:extLst>
          </p:cNvPr>
          <p:cNvSpPr/>
          <p:nvPr/>
        </p:nvSpPr>
        <p:spPr>
          <a:xfrm>
            <a:off x="7162800" y="5426449"/>
            <a:ext cx="369138" cy="3647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30D8C9-243E-4009-97D5-97DD9795A344}"/>
              </a:ext>
            </a:extLst>
          </p:cNvPr>
          <p:cNvSpPr/>
          <p:nvPr/>
        </p:nvSpPr>
        <p:spPr>
          <a:xfrm>
            <a:off x="1076252" y="2445543"/>
            <a:ext cx="2934201" cy="606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</a:rPr>
              <a:t>Saxifrage Family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48A56A-969F-46F4-8BE6-B7679FC88B52}"/>
              </a:ext>
            </a:extLst>
          </p:cNvPr>
          <p:cNvSpPr txBox="1"/>
          <p:nvPr/>
        </p:nvSpPr>
        <p:spPr>
          <a:xfrm>
            <a:off x="2438400" y="3581400"/>
            <a:ext cx="1484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Spotted Saxifrage</a:t>
            </a:r>
          </a:p>
        </p:txBody>
      </p:sp>
    </p:spTree>
    <p:extLst>
      <p:ext uri="{BB962C8B-B14F-4D97-AF65-F5344CB8AC3E}">
        <p14:creationId xmlns:p14="http://schemas.microsoft.com/office/powerpoint/2010/main" val="1516344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ttp://biology.burke.washington.edu/herbarium/imagecollection/wtu6500-6999/lg/wtu006750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645" y="0"/>
            <a:ext cx="3452241" cy="5181600"/>
          </a:xfrm>
          <a:prstGeom prst="rect">
            <a:avLst/>
          </a:prstGeom>
          <a:noFill/>
        </p:spPr>
      </p:pic>
      <p:pic>
        <p:nvPicPr>
          <p:cNvPr id="219140" name="Picture 4" descr="http://biology.burke.washington.edu/herbarium/imagecollection/wtu25000-25499/lg/wtu025284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62312"/>
            <a:ext cx="3698937" cy="400968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02EAB4-E75F-49D6-B4B9-0410B84B2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331169"/>
            <a:ext cx="3013988" cy="5374432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ttp://biology.burke.washington.edu/herbarium/imagecollection/wtu6500-6999/lg/wtu006750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645" y="0"/>
            <a:ext cx="3452241" cy="5181600"/>
          </a:xfrm>
          <a:prstGeom prst="rect">
            <a:avLst/>
          </a:prstGeom>
          <a:noFill/>
        </p:spPr>
      </p:pic>
      <p:pic>
        <p:nvPicPr>
          <p:cNvPr id="219140" name="Picture 4" descr="http://biology.burke.washington.edu/herbarium/imagecollection/wtu25000-25499/lg/wtu025284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956"/>
            <a:ext cx="3698937" cy="400968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02EAB4-E75F-49D6-B4B9-0410B84B2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331169"/>
            <a:ext cx="3013988" cy="5374432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xmlns="" id="{A8BE7DA0-413B-465E-BA88-9D99EE188E73}"/>
              </a:ext>
            </a:extLst>
          </p:cNvPr>
          <p:cNvSpPr/>
          <p:nvPr/>
        </p:nvSpPr>
        <p:spPr>
          <a:xfrm>
            <a:off x="3810000" y="3276600"/>
            <a:ext cx="292938" cy="2885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974E266-5252-4AEE-A163-62D813DDD478}"/>
              </a:ext>
            </a:extLst>
          </p:cNvPr>
          <p:cNvSpPr txBox="1">
            <a:spLocks/>
          </p:cNvSpPr>
          <p:nvPr/>
        </p:nvSpPr>
        <p:spPr>
          <a:xfrm>
            <a:off x="228600" y="5263040"/>
            <a:ext cx="3352800" cy="663773"/>
          </a:xfrm>
          <a:prstGeom prst="rect">
            <a:avLst/>
          </a:prstGeom>
          <a:ln>
            <a:noFill/>
          </a:ln>
          <a:effectLst/>
        </p:spPr>
        <p:txBody>
          <a:bodyPr vert="horz" lIns="91432" tIns="45716" rIns="91432" bIns="45716" rtlCol="0" anchor="ctr">
            <a:normAutofit lnSpcReduction="10000"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Mint  Family</a:t>
            </a:r>
            <a:endParaRPr lang="en-US" sz="1900" b="1" dirty="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35CE88A-B465-4CFB-88D0-B91AF2BDD181}"/>
              </a:ext>
            </a:extLst>
          </p:cNvPr>
          <p:cNvSpPr/>
          <p:nvPr/>
        </p:nvSpPr>
        <p:spPr>
          <a:xfrm>
            <a:off x="2300705" y="3886200"/>
            <a:ext cx="798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Skullcap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101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iology.burke.washington.edu/herbarium/imagecollection/wtu31000-31499/lg/wtu031320_lg.jpg"/>
          <p:cNvPicPr>
            <a:picLocks noChangeAspect="1" noChangeArrowheads="1"/>
          </p:cNvPicPr>
          <p:nvPr/>
        </p:nvPicPr>
        <p:blipFill>
          <a:blip r:embed="rId2" cstate="print"/>
          <a:srcRect l="9153"/>
          <a:stretch>
            <a:fillRect/>
          </a:stretch>
        </p:blipFill>
        <p:spPr bwMode="auto">
          <a:xfrm>
            <a:off x="2495044" y="1905000"/>
            <a:ext cx="3318528" cy="4953000"/>
          </a:xfrm>
          <a:prstGeom prst="rect">
            <a:avLst/>
          </a:prstGeom>
          <a:noFill/>
        </p:spPr>
      </p:pic>
      <p:pic>
        <p:nvPicPr>
          <p:cNvPr id="1030" name="Picture 6" descr="http://biology.burke.washington.edu/herbarium/imagecollection/wtu21000-21499/md/wtu021173_m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481"/>
            <a:ext cx="3048000" cy="6888481"/>
          </a:xfrm>
          <a:prstGeom prst="rect">
            <a:avLst/>
          </a:prstGeom>
          <a:noFill/>
        </p:spPr>
      </p:pic>
      <p:pic>
        <p:nvPicPr>
          <p:cNvPr id="1026" name="Picture 2" descr="http://biology.burke.washington.edu/herbarium/imagecollection/wtu21000-21499/lg/wtu021172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014" y="0"/>
            <a:ext cx="2045109" cy="19812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0AD3BA-5AF4-4DC7-8A76-F5E78D999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351" y="152400"/>
            <a:ext cx="3247712" cy="5791200"/>
          </a:xfrm>
          <a:prstGeom prst="rect">
            <a:avLst/>
          </a:prstGeom>
        </p:spPr>
      </p:pic>
      <p:pic>
        <p:nvPicPr>
          <p:cNvPr id="1032" name="Picture 8" descr="http://biology.burke.washington.edu/herbarium/imagecollection/wtu21000-21499/md/wtu021170_md.jpg"/>
          <p:cNvPicPr>
            <a:picLocks noChangeAspect="1" noChangeArrowheads="1"/>
          </p:cNvPicPr>
          <p:nvPr/>
        </p:nvPicPr>
        <p:blipFill rotWithShape="1">
          <a:blip r:embed="rId6" cstate="print"/>
          <a:srcRect l="28800" t="2782" r="2057" b="73565"/>
          <a:stretch/>
        </p:blipFill>
        <p:spPr bwMode="auto">
          <a:xfrm>
            <a:off x="4648200" y="5562600"/>
            <a:ext cx="2305016" cy="129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iology.burke.washington.edu/herbarium/imagecollection/wtu31000-31499/lg/wtu031320_lg.jpg"/>
          <p:cNvPicPr>
            <a:picLocks noChangeAspect="1" noChangeArrowheads="1"/>
          </p:cNvPicPr>
          <p:nvPr/>
        </p:nvPicPr>
        <p:blipFill>
          <a:blip r:embed="rId2" cstate="print"/>
          <a:srcRect l="9153"/>
          <a:stretch>
            <a:fillRect/>
          </a:stretch>
        </p:blipFill>
        <p:spPr bwMode="auto">
          <a:xfrm>
            <a:off x="2495044" y="1905000"/>
            <a:ext cx="3318528" cy="4953000"/>
          </a:xfrm>
          <a:prstGeom prst="rect">
            <a:avLst/>
          </a:prstGeom>
          <a:noFill/>
        </p:spPr>
      </p:pic>
      <p:pic>
        <p:nvPicPr>
          <p:cNvPr id="1030" name="Picture 6" descr="http://biology.burke.washington.edu/herbarium/imagecollection/wtu21000-21499/md/wtu021173_m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481"/>
            <a:ext cx="3048000" cy="6888481"/>
          </a:xfrm>
          <a:prstGeom prst="rect">
            <a:avLst/>
          </a:prstGeom>
          <a:noFill/>
        </p:spPr>
      </p:pic>
      <p:pic>
        <p:nvPicPr>
          <p:cNvPr id="1026" name="Picture 2" descr="http://biology.burke.washington.edu/herbarium/imagecollection/wtu21000-21499/lg/wtu021172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014" y="0"/>
            <a:ext cx="2045109" cy="19812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0AD3BA-5AF4-4DC7-8A76-F5E78D999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351" y="152400"/>
            <a:ext cx="3247712" cy="5791200"/>
          </a:xfrm>
          <a:prstGeom prst="rect">
            <a:avLst/>
          </a:prstGeom>
        </p:spPr>
      </p:pic>
      <p:pic>
        <p:nvPicPr>
          <p:cNvPr id="1032" name="Picture 8" descr="http://biology.burke.washington.edu/herbarium/imagecollection/wtu21000-21499/md/wtu021170_md.jpg"/>
          <p:cNvPicPr>
            <a:picLocks noChangeAspect="1" noChangeArrowheads="1"/>
          </p:cNvPicPr>
          <p:nvPr/>
        </p:nvPicPr>
        <p:blipFill rotWithShape="1">
          <a:blip r:embed="rId6" cstate="print"/>
          <a:srcRect l="28800" t="2782" r="2057" b="73565"/>
          <a:stretch/>
        </p:blipFill>
        <p:spPr bwMode="auto">
          <a:xfrm>
            <a:off x="4648200" y="5562600"/>
            <a:ext cx="2305016" cy="1295400"/>
          </a:xfrm>
          <a:prstGeom prst="rect">
            <a:avLst/>
          </a:prstGeom>
          <a:noFill/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E483A3C5-1E79-4EF7-B895-715D2A088EAD}"/>
              </a:ext>
            </a:extLst>
          </p:cNvPr>
          <p:cNvSpPr/>
          <p:nvPr/>
        </p:nvSpPr>
        <p:spPr>
          <a:xfrm>
            <a:off x="7174662" y="5715000"/>
            <a:ext cx="292938" cy="2885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C3AB0BD-8CC7-4706-BE9A-C4480F1A3557}"/>
              </a:ext>
            </a:extLst>
          </p:cNvPr>
          <p:cNvSpPr/>
          <p:nvPr/>
        </p:nvSpPr>
        <p:spPr>
          <a:xfrm>
            <a:off x="-692872" y="2667000"/>
            <a:ext cx="4572000" cy="8591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</a:rPr>
              <a:t>Pink  Family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Chickweed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DA99B1A-F156-4E3E-AFD4-7E913650E1F7}"/>
              </a:ext>
            </a:extLst>
          </p:cNvPr>
          <p:cNvSpPr/>
          <p:nvPr/>
        </p:nvSpPr>
        <p:spPr>
          <a:xfrm>
            <a:off x="1544614" y="6181725"/>
            <a:ext cx="14271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Field  Chickweed</a:t>
            </a:r>
          </a:p>
        </p:txBody>
      </p:sp>
    </p:spTree>
    <p:extLst>
      <p:ext uri="{BB962C8B-B14F-4D97-AF65-F5344CB8AC3E}">
        <p14:creationId xmlns:p14="http://schemas.microsoft.com/office/powerpoint/2010/main" val="38182606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5871761" cy="45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http://biology.burke.washington.edu/herbarium/imagecollection/wtu4000-4499/lg/wtu004190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24200" cy="241735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ADD6CF-6426-4A2A-9B1B-71C6C4E3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0"/>
            <a:ext cx="3467463" cy="618305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5871761" cy="45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http://biology.burke.washington.edu/herbarium/imagecollection/wtu4000-4499/lg/wtu004190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24200" cy="241735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ADD6CF-6426-4A2A-9B1B-71C6C4E3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0"/>
            <a:ext cx="3467463" cy="61830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4774E2-607F-4685-8FE2-C840752874EF}"/>
              </a:ext>
            </a:extLst>
          </p:cNvPr>
          <p:cNvSpPr/>
          <p:nvPr/>
        </p:nvSpPr>
        <p:spPr>
          <a:xfrm>
            <a:off x="-228600" y="152400"/>
            <a:ext cx="34290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1"/>
                </a:solidFill>
              </a:rPr>
              <a:t>Buttercup Family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400" b="1" dirty="0">
                <a:solidFill>
                  <a:schemeClr val="bg1"/>
                </a:solidFill>
              </a:rPr>
              <a:t>Buttercup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B4F0DB-7C7B-4960-B31F-B1B6EB174530}"/>
              </a:ext>
            </a:extLst>
          </p:cNvPr>
          <p:cNvSpPr/>
          <p:nvPr/>
        </p:nvSpPr>
        <p:spPr>
          <a:xfrm>
            <a:off x="2935880" y="4953000"/>
            <a:ext cx="17391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Subalpine  Buttercup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32D24335-4A49-478F-B669-96EFF26BAB44}"/>
              </a:ext>
            </a:extLst>
          </p:cNvPr>
          <p:cNvSpPr/>
          <p:nvPr/>
        </p:nvSpPr>
        <p:spPr>
          <a:xfrm>
            <a:off x="6629400" y="4343400"/>
            <a:ext cx="292938" cy="288551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3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biology.burke.washington.edu/herbarium/imagecollection/wtu500-999/lg/wtu000677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4" y="4855"/>
            <a:ext cx="5225523" cy="6853145"/>
          </a:xfrm>
          <a:prstGeom prst="rect">
            <a:avLst/>
          </a:prstGeom>
          <a:noFill/>
        </p:spPr>
      </p:pic>
      <p:pic>
        <p:nvPicPr>
          <p:cNvPr id="4" name="Picture 2" descr="http://biology.burke.washington.edu/herbarium/imagecollection/wtu35000-35499/lg/wtu035004_lg.jpg"/>
          <p:cNvPicPr>
            <a:picLocks noChangeAspect="1" noChangeArrowheads="1"/>
          </p:cNvPicPr>
          <p:nvPr/>
        </p:nvPicPr>
        <p:blipFill>
          <a:blip r:embed="rId3" cstate="print"/>
          <a:srcRect l="33300" t="32909" r="17100" b="16953"/>
          <a:stretch>
            <a:fillRect/>
          </a:stretch>
        </p:blipFill>
        <p:spPr bwMode="auto">
          <a:xfrm>
            <a:off x="-28575" y="0"/>
            <a:ext cx="2918303" cy="2662145"/>
          </a:xfrm>
          <a:prstGeom prst="rect">
            <a:avLst/>
          </a:prstGeom>
          <a:noFill/>
        </p:spPr>
      </p:pic>
      <p:pic>
        <p:nvPicPr>
          <p:cNvPr id="5" name="Picture 16" descr="http://biology.burke.washington.edu/herbarium/imagecollection/wtu34500-34999/lg/wtu034974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0719" y="3998441"/>
            <a:ext cx="3971610" cy="2859559"/>
          </a:xfrm>
          <a:prstGeom prst="rect">
            <a:avLst/>
          </a:prstGeom>
          <a:noFill/>
        </p:spPr>
      </p:pic>
      <p:pic>
        <p:nvPicPr>
          <p:cNvPr id="6" name="Picture 2" descr="http://biology.burke.washington.edu/herbarium/imagecollection/wtu30500-30999/lg/wtu030710_lg.jpg"/>
          <p:cNvPicPr>
            <a:picLocks noChangeAspect="1" noChangeArrowheads="1"/>
          </p:cNvPicPr>
          <p:nvPr/>
        </p:nvPicPr>
        <p:blipFill>
          <a:blip r:embed="rId5" cstate="print"/>
          <a:srcRect l="18045" b="26250"/>
          <a:stretch>
            <a:fillRect/>
          </a:stretch>
        </p:blipFill>
        <p:spPr bwMode="auto">
          <a:xfrm>
            <a:off x="4114800" y="2286700"/>
            <a:ext cx="1905000" cy="2062294"/>
          </a:xfrm>
          <a:prstGeom prst="rect">
            <a:avLst/>
          </a:prstGeom>
          <a:noFill/>
        </p:spPr>
      </p:pic>
      <p:pic>
        <p:nvPicPr>
          <p:cNvPr id="2" name="Picture 4" descr="http://biology.burke.washington.edu/herbarium/imagecollection/wtu32000-32499/lg/wtu032303_lg.jpg"/>
          <p:cNvPicPr>
            <a:picLocks noChangeAspect="1" noChangeArrowheads="1"/>
          </p:cNvPicPr>
          <p:nvPr/>
        </p:nvPicPr>
        <p:blipFill>
          <a:blip r:embed="rId6" cstate="print"/>
          <a:srcRect l="68400" t="22316" b="45808"/>
          <a:stretch>
            <a:fillRect/>
          </a:stretch>
        </p:blipFill>
        <p:spPr bwMode="auto">
          <a:xfrm>
            <a:off x="2783851" y="0"/>
            <a:ext cx="2557073" cy="197634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97B49B-0E51-4C84-A210-E7756851E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576" y="63126"/>
            <a:ext cx="3084111" cy="549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788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biology.burke.washington.edu/herbarium/imagecollection/wtu500-999/lg/wtu000677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4" y="4855"/>
            <a:ext cx="5225523" cy="6853145"/>
          </a:xfrm>
          <a:prstGeom prst="rect">
            <a:avLst/>
          </a:prstGeom>
          <a:noFill/>
        </p:spPr>
      </p:pic>
      <p:pic>
        <p:nvPicPr>
          <p:cNvPr id="4" name="Picture 2" descr="http://biology.burke.washington.edu/herbarium/imagecollection/wtu35000-35499/lg/wtu035004_lg.jpg"/>
          <p:cNvPicPr>
            <a:picLocks noChangeAspect="1" noChangeArrowheads="1"/>
          </p:cNvPicPr>
          <p:nvPr/>
        </p:nvPicPr>
        <p:blipFill>
          <a:blip r:embed="rId3" cstate="print"/>
          <a:srcRect l="33300" t="32909" r="17100" b="16953"/>
          <a:stretch>
            <a:fillRect/>
          </a:stretch>
        </p:blipFill>
        <p:spPr bwMode="auto">
          <a:xfrm>
            <a:off x="-28575" y="0"/>
            <a:ext cx="2918303" cy="2662145"/>
          </a:xfrm>
          <a:prstGeom prst="rect">
            <a:avLst/>
          </a:prstGeom>
          <a:noFill/>
        </p:spPr>
      </p:pic>
      <p:pic>
        <p:nvPicPr>
          <p:cNvPr id="5" name="Picture 16" descr="http://biology.burke.washington.edu/herbarium/imagecollection/wtu34500-34999/lg/wtu034974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0719" y="3998441"/>
            <a:ext cx="3971610" cy="2859559"/>
          </a:xfrm>
          <a:prstGeom prst="rect">
            <a:avLst/>
          </a:prstGeom>
          <a:noFill/>
        </p:spPr>
      </p:pic>
      <p:pic>
        <p:nvPicPr>
          <p:cNvPr id="6" name="Picture 2" descr="http://biology.burke.washington.edu/herbarium/imagecollection/wtu30500-30999/lg/wtu030710_lg.jpg"/>
          <p:cNvPicPr>
            <a:picLocks noChangeAspect="1" noChangeArrowheads="1"/>
          </p:cNvPicPr>
          <p:nvPr/>
        </p:nvPicPr>
        <p:blipFill>
          <a:blip r:embed="rId5" cstate="print"/>
          <a:srcRect l="18045" b="26250"/>
          <a:stretch>
            <a:fillRect/>
          </a:stretch>
        </p:blipFill>
        <p:spPr bwMode="auto">
          <a:xfrm>
            <a:off x="4114800" y="2286700"/>
            <a:ext cx="1905000" cy="2062294"/>
          </a:xfrm>
          <a:prstGeom prst="rect">
            <a:avLst/>
          </a:prstGeom>
          <a:noFill/>
        </p:spPr>
      </p:pic>
      <p:pic>
        <p:nvPicPr>
          <p:cNvPr id="2" name="Picture 4" descr="http://biology.burke.washington.edu/herbarium/imagecollection/wtu32000-32499/lg/wtu032303_lg.jpg"/>
          <p:cNvPicPr>
            <a:picLocks noChangeAspect="1" noChangeArrowheads="1"/>
          </p:cNvPicPr>
          <p:nvPr/>
        </p:nvPicPr>
        <p:blipFill>
          <a:blip r:embed="rId6" cstate="print"/>
          <a:srcRect l="68400" t="22316" b="45808"/>
          <a:stretch>
            <a:fillRect/>
          </a:stretch>
        </p:blipFill>
        <p:spPr bwMode="auto">
          <a:xfrm>
            <a:off x="2783851" y="0"/>
            <a:ext cx="2557073" cy="197634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97B49B-0E51-4C84-A210-E7756851E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576" y="63126"/>
            <a:ext cx="3084111" cy="5499473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xmlns="" id="{CDF3BC44-1F80-4046-86F6-0B4EE9FFE91F}"/>
              </a:ext>
            </a:extLst>
          </p:cNvPr>
          <p:cNvSpPr/>
          <p:nvPr/>
        </p:nvSpPr>
        <p:spPr>
          <a:xfrm>
            <a:off x="7098462" y="4953000"/>
            <a:ext cx="292938" cy="3048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3DCC30A0-1492-43C7-8F40-66FD67DC3139}"/>
              </a:ext>
            </a:extLst>
          </p:cNvPr>
          <p:cNvSpPr txBox="1">
            <a:spLocks/>
          </p:cNvSpPr>
          <p:nvPr/>
        </p:nvSpPr>
        <p:spPr>
          <a:xfrm>
            <a:off x="2514600" y="1905699"/>
            <a:ext cx="3200400" cy="1066801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50800" dist="381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Borage  Family</a:t>
            </a:r>
            <a:r>
              <a:rPr lang="en-US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5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Cryptantha</a:t>
            </a:r>
            <a:r>
              <a:rPr lang="en-US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en-US" sz="2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0422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354" y="2819400"/>
            <a:ext cx="1087846" cy="64632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/>
              <a:t>   Leaves </a:t>
            </a:r>
          </a:p>
          <a:p>
            <a:r>
              <a:rPr lang="en-US" dirty="0"/>
              <a:t> Opposite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2819400"/>
            <a:ext cx="1060787" cy="64632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/>
              <a:t> Leaves </a:t>
            </a:r>
          </a:p>
          <a:p>
            <a:r>
              <a:rPr lang="en-US" dirty="0"/>
              <a:t>Alternate</a:t>
            </a:r>
          </a:p>
        </p:txBody>
      </p:sp>
      <p:pic>
        <p:nvPicPr>
          <p:cNvPr id="8" name="Picture 4" descr="http://biology.burke.washington.edu/herbarium/imagecollection/wtu25500-25999/lg/wtu025597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2773" y="1"/>
            <a:ext cx="1958150" cy="2895600"/>
          </a:xfrm>
          <a:prstGeom prst="rect">
            <a:avLst/>
          </a:prstGeom>
          <a:noFill/>
        </p:spPr>
      </p:pic>
      <p:pic>
        <p:nvPicPr>
          <p:cNvPr id="9" name="Picture 7" descr="http://biology.burke.washington.edu/herbarium/imagecollection/wtu24500-24999/lg/wtu024733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1610678" cy="2895600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 r="33482"/>
          <a:stretch>
            <a:fillRect/>
          </a:stretch>
        </p:blipFill>
        <p:spPr bwMode="auto">
          <a:xfrm>
            <a:off x="4352714" y="3429000"/>
            <a:ext cx="4105486" cy="322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0" y="3489912"/>
            <a:ext cx="914400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/>
              <a:t>Parallel</a:t>
            </a:r>
          </a:p>
          <a:p>
            <a:r>
              <a:rPr lang="en-US" dirty="0"/>
              <a:t>Veins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88854" y="3489912"/>
            <a:ext cx="833305" cy="646331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/>
              <a:t>Netted</a:t>
            </a:r>
          </a:p>
          <a:p>
            <a:r>
              <a:rPr lang="en-US" dirty="0"/>
              <a:t>Veins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29579"/>
            <a:ext cx="3200400" cy="322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biology.burke.washington.edu/herbarium/imagecollection/wtu2500-2999/md/wtu002643_md.jpg">
            <a:hlinkClick r:id="rId7"/>
            <a:extLst>
              <a:ext uri="{FF2B5EF4-FFF2-40B4-BE49-F238E27FC236}">
                <a16:creationId xmlns:a16="http://schemas.microsoft.com/office/drawing/2014/main" xmlns="" id="{54F50CDE-CF99-4176-8FC7-A4A51E4F0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2714" y="-19050"/>
            <a:ext cx="2366411" cy="3353543"/>
          </a:xfrm>
          <a:prstGeom prst="rect">
            <a:avLst/>
          </a:prstGeom>
          <a:noFill/>
        </p:spPr>
      </p:pic>
      <p:pic>
        <p:nvPicPr>
          <p:cNvPr id="15" name="Picture 4" descr="http://biology.burke.washington.edu/herbarium/imagecollection/wtu25500-25999/lg/wtu025597_lg.jpg">
            <a:extLst>
              <a:ext uri="{FF2B5EF4-FFF2-40B4-BE49-F238E27FC236}">
                <a16:creationId xmlns:a16="http://schemas.microsoft.com/office/drawing/2014/main" xmlns="" id="{E173FAE5-1300-44E1-BE39-2303C6FB4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049" y="1"/>
            <a:ext cx="2254951" cy="333449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5AC650-CE6B-4439-9C13-91BCDA30B203}"/>
              </a:ext>
            </a:extLst>
          </p:cNvPr>
          <p:cNvSpPr txBox="1"/>
          <p:nvPr/>
        </p:nvSpPr>
        <p:spPr>
          <a:xfrm>
            <a:off x="5124876" y="2696430"/>
            <a:ext cx="822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Leaves</a:t>
            </a:r>
          </a:p>
          <a:p>
            <a:r>
              <a:rPr lang="en-US" b="1" dirty="0">
                <a:solidFill>
                  <a:schemeClr val="bg1"/>
                </a:solidFill>
              </a:rPr>
              <a:t>Basal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730426-AF51-4E7C-B7A1-C344D2696472}"/>
              </a:ext>
            </a:extLst>
          </p:cNvPr>
          <p:cNvSpPr txBox="1"/>
          <p:nvPr/>
        </p:nvSpPr>
        <p:spPr>
          <a:xfrm>
            <a:off x="7772400" y="2715399"/>
            <a:ext cx="985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Leaves</a:t>
            </a:r>
          </a:p>
          <a:p>
            <a:r>
              <a:rPr lang="en-US" b="1" dirty="0">
                <a:solidFill>
                  <a:schemeClr val="bg1"/>
                </a:solidFill>
              </a:rPr>
              <a:t>On 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A0FFD3-AEEB-45BD-8250-F37711A105D9}"/>
              </a:ext>
            </a:extLst>
          </p:cNvPr>
          <p:cNvSpPr txBox="1"/>
          <p:nvPr/>
        </p:nvSpPr>
        <p:spPr>
          <a:xfrm>
            <a:off x="533400" y="6553200"/>
            <a:ext cx="833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(or entire)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FC7584-D78A-46E7-9BFB-33ECD21919D9}"/>
              </a:ext>
            </a:extLst>
          </p:cNvPr>
          <p:cNvSpPr txBox="1"/>
          <p:nvPr/>
        </p:nvSpPr>
        <p:spPr>
          <a:xfrm>
            <a:off x="4495800" y="4365530"/>
            <a:ext cx="55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1DE154C-16DD-469C-9953-751EF6C61E04}"/>
              </a:ext>
            </a:extLst>
          </p:cNvPr>
          <p:cNvSpPr txBox="1"/>
          <p:nvPr/>
        </p:nvSpPr>
        <p:spPr>
          <a:xfrm>
            <a:off x="4290407" y="6376704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Monocots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1D17C96-BC24-4794-ACFE-73936445ABB3}"/>
              </a:ext>
            </a:extLst>
          </p:cNvPr>
          <p:cNvSpPr txBox="1"/>
          <p:nvPr/>
        </p:nvSpPr>
        <p:spPr>
          <a:xfrm>
            <a:off x="6517762" y="628527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lgerian" panose="04020705040A02060702" pitchFamily="82" charset="0"/>
              </a:rPr>
              <a:t>Dicots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iology.burke.washington.edu/herbarium/imagecollection/wtu2500-2999/lg/wtu002533_lg.jpg">
            <a:extLst>
              <a:ext uri="{FF2B5EF4-FFF2-40B4-BE49-F238E27FC236}">
                <a16:creationId xmlns:a16="http://schemas.microsoft.com/office/drawing/2014/main" xmlns="" id="{FF89AEF0-8297-4D55-BD98-152C0167A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55" y="33314"/>
            <a:ext cx="1428749" cy="1904999"/>
          </a:xfrm>
          <a:prstGeom prst="rect">
            <a:avLst/>
          </a:prstGeom>
          <a:noFill/>
        </p:spPr>
      </p:pic>
      <p:pic>
        <p:nvPicPr>
          <p:cNvPr id="3" name="Picture 6" descr="http://biology.burke.washington.edu/herbarium/imagecollection/wtu29000-29499/md/wtu029062_md.jpg">
            <a:hlinkClick r:id="rId3"/>
            <a:extLst>
              <a:ext uri="{FF2B5EF4-FFF2-40B4-BE49-F238E27FC236}">
                <a16:creationId xmlns:a16="http://schemas.microsoft.com/office/drawing/2014/main" xmlns="" id="{73B06456-C704-4A80-BEF9-6A14B9B9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" y="3649396"/>
            <a:ext cx="1427729" cy="1904999"/>
          </a:xfrm>
          <a:prstGeom prst="rect">
            <a:avLst/>
          </a:prstGeom>
          <a:noFill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C6528EB-9C7E-403A-9A34-FB41BB218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4639" y="448307"/>
            <a:ext cx="14133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BD363C00-DB3C-4400-8681-3ADF73DD1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0324" y="1709415"/>
            <a:ext cx="1244028" cy="123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ttp://biology.burke.washington.edu/herbarium/imagecollection/wtu4000-4499/md/wtu004488_md.jpg">
            <a:hlinkClick r:id="rId7"/>
            <a:extLst>
              <a:ext uri="{FF2B5EF4-FFF2-40B4-BE49-F238E27FC236}">
                <a16:creationId xmlns:a16="http://schemas.microsoft.com/office/drawing/2014/main" xmlns="" id="{FE120E8F-641E-4F93-AE37-2D117B23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7725" y="33314"/>
            <a:ext cx="1747541" cy="2331719"/>
          </a:xfrm>
          <a:prstGeom prst="rect">
            <a:avLst/>
          </a:prstGeom>
          <a:noFill/>
        </p:spPr>
      </p:pic>
      <p:pic>
        <p:nvPicPr>
          <p:cNvPr id="7" name="Picture 11" descr="http://biology.burke.washington.edu/herbarium/imagecollection/wtu24000-24499/lg/wtu024201_lg.jpg">
            <a:extLst>
              <a:ext uri="{FF2B5EF4-FFF2-40B4-BE49-F238E27FC236}">
                <a16:creationId xmlns:a16="http://schemas.microsoft.com/office/drawing/2014/main" xmlns="" id="{AA4F8C3D-0ED2-405B-AE55-76D7842AD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16911" y="1222033"/>
            <a:ext cx="928687" cy="1143000"/>
          </a:xfrm>
          <a:prstGeom prst="rect">
            <a:avLst/>
          </a:prstGeom>
          <a:noFill/>
        </p:spPr>
      </p:pic>
      <p:pic>
        <p:nvPicPr>
          <p:cNvPr id="8" name="Picture 4" descr="http://biology.burke.washington.edu/herbarium/imagecollection/wtu22500-22999/lg/wtu022902_lg.jpg">
            <a:extLst>
              <a:ext uri="{FF2B5EF4-FFF2-40B4-BE49-F238E27FC236}">
                <a16:creationId xmlns:a16="http://schemas.microsoft.com/office/drawing/2014/main" xmlns="" id="{7AE836BF-401C-4353-A4DD-AE289CA9B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9150" y="5304703"/>
            <a:ext cx="2323900" cy="1562822"/>
          </a:xfrm>
          <a:prstGeom prst="rect">
            <a:avLst/>
          </a:prstGeom>
          <a:noFill/>
        </p:spPr>
      </p:pic>
      <p:pic>
        <p:nvPicPr>
          <p:cNvPr id="9" name="Picture 6" descr="http://biology.burke.washington.edu/herbarium/imagecollection/wtu22500-22999/md/wtu022901_md.jpg">
            <a:hlinkClick r:id="rId11"/>
            <a:extLst>
              <a:ext uri="{FF2B5EF4-FFF2-40B4-BE49-F238E27FC236}">
                <a16:creationId xmlns:a16="http://schemas.microsoft.com/office/drawing/2014/main" xmlns="" id="{E473D522-7C0D-4DDC-B715-9A6212543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61550" y="5043879"/>
            <a:ext cx="1027780" cy="836907"/>
          </a:xfrm>
          <a:prstGeom prst="rect">
            <a:avLst/>
          </a:prstGeom>
          <a:noFill/>
        </p:spPr>
      </p:pic>
      <p:pic>
        <p:nvPicPr>
          <p:cNvPr id="10" name="Picture 6" descr="http://biology.burke.washington.edu/herbarium/imagecollection/wtu3500-3999/md/wtu003874_md.jpg">
            <a:hlinkClick r:id="rId13"/>
            <a:extLst>
              <a:ext uri="{FF2B5EF4-FFF2-40B4-BE49-F238E27FC236}">
                <a16:creationId xmlns:a16="http://schemas.microsoft.com/office/drawing/2014/main" xmlns="" id="{00363617-7B41-48FC-A07A-FB77FCA16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47725" y="2397954"/>
            <a:ext cx="1900013" cy="2605732"/>
          </a:xfrm>
          <a:prstGeom prst="rect">
            <a:avLst/>
          </a:prstGeom>
          <a:noFill/>
        </p:spPr>
      </p:pic>
      <p:pic>
        <p:nvPicPr>
          <p:cNvPr id="1026" name="Picture 2" descr="http://biology.burke.washington.edu/herbarium/imagecollection/wtu4000/md/wtu004537.jpg">
            <a:extLst>
              <a:ext uri="{FF2B5EF4-FFF2-40B4-BE49-F238E27FC236}">
                <a16:creationId xmlns:a16="http://schemas.microsoft.com/office/drawing/2014/main" xmlns="" id="{459925C8-2924-4E7B-8236-A9D4FCDB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20" y="3067911"/>
            <a:ext cx="1564395" cy="208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iology.burke.washington.edu/herbarium/imagecollection/wtu49000/md/wtu049730.jpg">
            <a:extLst>
              <a:ext uri="{FF2B5EF4-FFF2-40B4-BE49-F238E27FC236}">
                <a16:creationId xmlns:a16="http://schemas.microsoft.com/office/drawing/2014/main" xmlns="" id="{04A0EC8A-580E-4794-AAAC-CF30F5207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24039" r="34988" b="13291"/>
          <a:stretch/>
        </p:blipFill>
        <p:spPr bwMode="auto">
          <a:xfrm>
            <a:off x="6571" y="2134274"/>
            <a:ext cx="1438466" cy="122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D6F9D524-5C9F-44F5-A93B-1C80F00D8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00841" y="5179161"/>
            <a:ext cx="1932095" cy="166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025A887-F51E-430F-81F3-DD7EDF6A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707459" y="4742723"/>
            <a:ext cx="1104386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biology.burke.washington.edu/herbarium/imagecollection/wtu2500-2999/lg/wtu002678_lg.jpg">
            <a:extLst>
              <a:ext uri="{FF2B5EF4-FFF2-40B4-BE49-F238E27FC236}">
                <a16:creationId xmlns:a16="http://schemas.microsoft.com/office/drawing/2014/main" xmlns="" id="{8E5FCB31-44E7-4D40-A9E2-067B22900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000" r="41366" b="21553"/>
          <a:stretch/>
        </p:blipFill>
        <p:spPr bwMode="auto">
          <a:xfrm>
            <a:off x="3031801" y="2460218"/>
            <a:ext cx="1106251" cy="17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biology.burke.washington.edu/herbarium/imagecollection/wtu3000-3499/lg/wtu003206_lg.jpg">
            <a:extLst>
              <a:ext uri="{FF2B5EF4-FFF2-40B4-BE49-F238E27FC236}">
                <a16:creationId xmlns:a16="http://schemas.microsoft.com/office/drawing/2014/main" xmlns="" id="{7F2D51DA-C188-49B8-8D15-69EB6350B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439273" y="-13475"/>
            <a:ext cx="2199527" cy="1660643"/>
          </a:xfrm>
          <a:prstGeom prst="rect">
            <a:avLst/>
          </a:prstGeom>
          <a:noFill/>
        </p:spPr>
      </p:pic>
      <p:pic>
        <p:nvPicPr>
          <p:cNvPr id="18" name="Picture 12" descr="http://biology.burke.washington.edu/herbarium/imagecollection/wtu24000-24499/lg/wtu024391_lg.jpg">
            <a:extLst>
              <a:ext uri="{FF2B5EF4-FFF2-40B4-BE49-F238E27FC236}">
                <a16:creationId xmlns:a16="http://schemas.microsoft.com/office/drawing/2014/main" xmlns="" id="{0A0649BA-BF88-4A65-A68B-FA2D2CA9F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 b="24300"/>
          <a:stretch>
            <a:fillRect/>
          </a:stretch>
        </p:blipFill>
        <p:spPr bwMode="auto">
          <a:xfrm>
            <a:off x="3389648" y="1006011"/>
            <a:ext cx="1106251" cy="1089348"/>
          </a:xfrm>
          <a:prstGeom prst="rect">
            <a:avLst/>
          </a:prstGeom>
          <a:noFill/>
        </p:spPr>
      </p:pic>
      <p:pic>
        <p:nvPicPr>
          <p:cNvPr id="19" name="Picture 2" descr="http://biology.burke.washington.edu/herbarium/imagecollection/wtu20500-20999/lg/wtu020553_lg.jpg">
            <a:extLst>
              <a:ext uri="{FF2B5EF4-FFF2-40B4-BE49-F238E27FC236}">
                <a16:creationId xmlns:a16="http://schemas.microsoft.com/office/drawing/2014/main" xmlns="" id="{8348647E-7E65-44E9-ABCF-45DA07C5B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/>
          <a:srcRect l="16811" t="25693" r="16813" b="10658"/>
          <a:stretch/>
        </p:blipFill>
        <p:spPr bwMode="auto">
          <a:xfrm>
            <a:off x="4465889" y="4936185"/>
            <a:ext cx="1899811" cy="1621355"/>
          </a:xfrm>
          <a:prstGeom prst="rect">
            <a:avLst/>
          </a:prstGeom>
          <a:noFill/>
        </p:spPr>
      </p:pic>
      <p:pic>
        <p:nvPicPr>
          <p:cNvPr id="20" name="Picture 4" descr="http://biology.burke.washington.edu/herbarium/imagecollection/wtu20500-20999/lg/wtu020557_lg.jpg">
            <a:extLst>
              <a:ext uri="{FF2B5EF4-FFF2-40B4-BE49-F238E27FC236}">
                <a16:creationId xmlns:a16="http://schemas.microsoft.com/office/drawing/2014/main" xmlns="" id="{63F072B6-8E6A-4014-B7B2-03C9D9F4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341674" y="5755349"/>
            <a:ext cx="1104386" cy="1098864"/>
          </a:xfrm>
          <a:prstGeom prst="rect">
            <a:avLst/>
          </a:prstGeom>
          <a:noFill/>
        </p:spPr>
      </p:pic>
      <p:pic>
        <p:nvPicPr>
          <p:cNvPr id="21" name="Picture 2" descr="http://biology.burke.washington.edu/herbarium/imagecollection/wtu14000-14499/lg/wtu014395_lg.jpg">
            <a:extLst>
              <a:ext uri="{FF2B5EF4-FFF2-40B4-BE49-F238E27FC236}">
                <a16:creationId xmlns:a16="http://schemas.microsoft.com/office/drawing/2014/main" xmlns="" id="{743A09EA-2DC4-4B91-B79D-FEEB903F9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/>
          <a:srcRect l="13447" t="8302" r="8748" b="7274"/>
          <a:stretch/>
        </p:blipFill>
        <p:spPr bwMode="auto">
          <a:xfrm>
            <a:off x="1712205" y="407526"/>
            <a:ext cx="1564395" cy="2002931"/>
          </a:xfrm>
          <a:prstGeom prst="rect">
            <a:avLst/>
          </a:prstGeom>
          <a:noFill/>
        </p:spPr>
      </p:pic>
      <p:pic>
        <p:nvPicPr>
          <p:cNvPr id="22" name="Picture 4" descr="http://biology.burke.washington.edu/herbarium/imagecollection/wtu21000-21499/lg/wtu021285_lg.jpg">
            <a:extLst>
              <a:ext uri="{FF2B5EF4-FFF2-40B4-BE49-F238E27FC236}">
                <a16:creationId xmlns:a16="http://schemas.microsoft.com/office/drawing/2014/main" xmlns="" id="{5274F4AF-C0AA-481A-AD96-C49B95BAF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524718" y="48840"/>
            <a:ext cx="999115" cy="942914"/>
          </a:xfrm>
          <a:prstGeom prst="rect">
            <a:avLst/>
          </a:prstGeom>
          <a:noFill/>
        </p:spPr>
      </p:pic>
      <p:pic>
        <p:nvPicPr>
          <p:cNvPr id="23" name="Picture 9" descr="http://biology.burke.washington.edu/herbarium/imagecollection/wtu33000-33499/lg/wtu033120_lg.jpg">
            <a:extLst>
              <a:ext uri="{FF2B5EF4-FFF2-40B4-BE49-F238E27FC236}">
                <a16:creationId xmlns:a16="http://schemas.microsoft.com/office/drawing/2014/main" xmlns="" id="{C6D46A67-2B7B-47B8-8EFE-4E0F1CAA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668935" y="2967212"/>
            <a:ext cx="1297061" cy="1968973"/>
          </a:xfrm>
          <a:prstGeom prst="rect">
            <a:avLst/>
          </a:prstGeom>
          <a:noFill/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5C268C26-9406-429C-9884-7B36A5C83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520674" y="2632445"/>
            <a:ext cx="701386" cy="74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4526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3962400" y="0"/>
            <a:ext cx="1066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601" y="522233"/>
            <a:ext cx="457199" cy="46165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400" b="1" dirty="0"/>
              <a:t>3</a:t>
            </a:r>
            <a:r>
              <a:rPr lang="en-US" sz="2000" b="1" dirty="0"/>
              <a:t>s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340787" y="2004285"/>
            <a:ext cx="457200" cy="76943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400" b="1" dirty="0"/>
              <a:t>4</a:t>
            </a:r>
            <a:r>
              <a:rPr lang="en-US" sz="2000" b="1" dirty="0"/>
              <a:t>s</a:t>
            </a:r>
          </a:p>
          <a:p>
            <a:pPr algn="ctr"/>
            <a:r>
              <a:rPr lang="en-US" sz="2000" dirty="0"/>
              <a:t> </a:t>
            </a: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76200" y="1522798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71600" y="3235566"/>
            <a:ext cx="457200" cy="40010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000" b="1" dirty="0"/>
              <a:t>5s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502502" y="5181600"/>
            <a:ext cx="3276600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b="1" u="sng" dirty="0"/>
              <a:t>Central clusters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1033512" y="4378393"/>
            <a:ext cx="3810000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b="1" u="sng" dirty="0"/>
              <a:t>Small flowers in tight bunches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0600" y="3597208"/>
            <a:ext cx="2112225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b="1" u="sng" dirty="0"/>
              <a:t>Bilateral symmetry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22381" y="5987538"/>
            <a:ext cx="1766558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/>
              <a:t>  </a:t>
            </a:r>
            <a:r>
              <a:rPr lang="en-US" b="1" u="sng" dirty="0"/>
              <a:t>Normal flowers</a:t>
            </a:r>
            <a:endParaRPr lang="en-US" sz="1200" dirty="0"/>
          </a:p>
        </p:txBody>
      </p:sp>
      <p:cxnSp>
        <p:nvCxnSpPr>
          <p:cNvPr id="69" name="Straight Connector 68"/>
          <p:cNvCxnSpPr>
            <a:cxnSpLocks/>
          </p:cNvCxnSpPr>
          <p:nvPr/>
        </p:nvCxnSpPr>
        <p:spPr>
          <a:xfrm flipH="1" flipV="1">
            <a:off x="6390742" y="2703731"/>
            <a:ext cx="10058" cy="115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7696200" y="28956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-76200" y="3124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967011" y="-76200"/>
            <a:ext cx="1214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Family  Key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472D048-F3F5-4DC3-9635-B4E1C2E458F3}"/>
              </a:ext>
            </a:extLst>
          </p:cNvPr>
          <p:cNvSpPr/>
          <p:nvPr/>
        </p:nvSpPr>
        <p:spPr>
          <a:xfrm>
            <a:off x="909577" y="376790"/>
            <a:ext cx="1376423" cy="3247918"/>
          </a:xfrm>
          <a:prstGeom prst="ellipse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84843D7-C821-4214-BEA1-135ABEB82F66}"/>
              </a:ext>
            </a:extLst>
          </p:cNvPr>
          <p:cNvSpPr txBox="1"/>
          <p:nvPr/>
        </p:nvSpPr>
        <p:spPr>
          <a:xfrm>
            <a:off x="7285294" y="1099113"/>
            <a:ext cx="111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monocots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57DFE0C-5203-4AC2-AC24-AA91F5CA190F}"/>
              </a:ext>
            </a:extLst>
          </p:cNvPr>
          <p:cNvSpPr txBox="1"/>
          <p:nvPr/>
        </p:nvSpPr>
        <p:spPr>
          <a:xfrm>
            <a:off x="7293555" y="1539339"/>
            <a:ext cx="74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dicots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C843FC80-E251-4A26-8A4A-FB7CFC3D26B2}"/>
              </a:ext>
            </a:extLst>
          </p:cNvPr>
          <p:cNvCxnSpPr>
            <a:cxnSpLocks/>
          </p:cNvCxnSpPr>
          <p:nvPr/>
        </p:nvCxnSpPr>
        <p:spPr>
          <a:xfrm flipV="1">
            <a:off x="8610600" y="926282"/>
            <a:ext cx="0" cy="4949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6A65FBC3-75C4-4F70-80AC-3D7AAE4B290A}"/>
              </a:ext>
            </a:extLst>
          </p:cNvPr>
          <p:cNvCxnSpPr>
            <a:cxnSpLocks/>
          </p:cNvCxnSpPr>
          <p:nvPr/>
        </p:nvCxnSpPr>
        <p:spPr>
          <a:xfrm>
            <a:off x="8610600" y="1685792"/>
            <a:ext cx="0" cy="24290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://biology.burke.washington.edu/herbarium/imagecollection/wtu2500-2999/lg/wtu002533_lg.jpg">
            <a:extLst>
              <a:ext uri="{FF2B5EF4-FFF2-40B4-BE49-F238E27FC236}">
                <a16:creationId xmlns:a16="http://schemas.microsoft.com/office/drawing/2014/main" xmlns="" id="{70409215-86DD-4870-BBAB-FE46A86CC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1287" y="37579"/>
            <a:ext cx="1113914" cy="1485219"/>
          </a:xfrm>
          <a:prstGeom prst="rect">
            <a:avLst/>
          </a:prstGeom>
          <a:noFill/>
        </p:spPr>
      </p:pic>
      <p:pic>
        <p:nvPicPr>
          <p:cNvPr id="22" name="Picture 6" descr="http://biology.burke.washington.edu/herbarium/imagecollection/wtu29000-29499/md/wtu029062_md.jpg">
            <a:hlinkClick r:id="rId4"/>
            <a:extLst>
              <a:ext uri="{FF2B5EF4-FFF2-40B4-BE49-F238E27FC236}">
                <a16:creationId xmlns:a16="http://schemas.microsoft.com/office/drawing/2014/main" xmlns="" id="{3ECADB64-6F82-4BBD-AE62-1757B472C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8136" y="37580"/>
            <a:ext cx="1113912" cy="1486278"/>
          </a:xfrm>
          <a:prstGeom prst="rect">
            <a:avLst/>
          </a:prstGeom>
          <a:noFill/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10D3B192-0976-4B42-9CFF-2B8085EE3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9603" y="1505614"/>
            <a:ext cx="586938" cy="162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xmlns="" id="{3E99202D-07BE-4F0D-9DC7-77A20236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2410" y="2075863"/>
            <a:ext cx="890601" cy="8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9" descr="http://biology.burke.washington.edu/herbarium/imagecollection/wtu4000-4499/md/wtu004488_md.jpg">
            <a:hlinkClick r:id="rId8"/>
            <a:extLst>
              <a:ext uri="{FF2B5EF4-FFF2-40B4-BE49-F238E27FC236}">
                <a16:creationId xmlns:a16="http://schemas.microsoft.com/office/drawing/2014/main" xmlns="" id="{6D13BEEE-2D79-4B90-8B5B-70CDAEB1C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0" y="3157578"/>
            <a:ext cx="935775" cy="1248591"/>
          </a:xfrm>
          <a:prstGeom prst="rect">
            <a:avLst/>
          </a:prstGeom>
          <a:noFill/>
        </p:spPr>
      </p:pic>
      <p:pic>
        <p:nvPicPr>
          <p:cNvPr id="33" name="Picture 11" descr="http://biology.burke.washington.edu/herbarium/imagecollection/wtu24000-24499/lg/wtu024201_lg.jpg">
            <a:extLst>
              <a:ext uri="{FF2B5EF4-FFF2-40B4-BE49-F238E27FC236}">
                <a16:creationId xmlns:a16="http://schemas.microsoft.com/office/drawing/2014/main" xmlns="" id="{81D032EE-6DFE-4C4F-828B-716EDD7E0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8783" y="3794113"/>
            <a:ext cx="497294" cy="612055"/>
          </a:xfrm>
          <a:prstGeom prst="rect">
            <a:avLst/>
          </a:prstGeom>
          <a:noFill/>
        </p:spPr>
      </p:pic>
      <p:pic>
        <p:nvPicPr>
          <p:cNvPr id="34" name="Picture 6" descr="http://biology.burke.washington.edu/herbarium/imagecollection/wtu3500-3999/md/wtu003874_md.jpg">
            <a:hlinkClick r:id="rId11"/>
            <a:extLst>
              <a:ext uri="{FF2B5EF4-FFF2-40B4-BE49-F238E27FC236}">
                <a16:creationId xmlns:a16="http://schemas.microsoft.com/office/drawing/2014/main" xmlns="" id="{5C06FEFF-0FB5-46E0-A3A3-8495940A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38855" y="2872882"/>
            <a:ext cx="1250708" cy="1715256"/>
          </a:xfrm>
          <a:prstGeom prst="rect">
            <a:avLst/>
          </a:prstGeom>
          <a:noFill/>
        </p:spPr>
      </p:pic>
      <p:pic>
        <p:nvPicPr>
          <p:cNvPr id="35" name="Picture 2" descr="http://biology.burke.washington.edu/herbarium/imagecollection/wtu4000/md/wtu004537.jpg">
            <a:extLst>
              <a:ext uri="{FF2B5EF4-FFF2-40B4-BE49-F238E27FC236}">
                <a16:creationId xmlns:a16="http://schemas.microsoft.com/office/drawing/2014/main" xmlns="" id="{B5F85971-8535-4CEB-8191-478F5017E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23" y="2859559"/>
            <a:ext cx="1296431" cy="17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biology.burke.washington.edu/herbarium/imagecollection/wtu49000/md/wtu049730.jpg">
            <a:extLst>
              <a:ext uri="{FF2B5EF4-FFF2-40B4-BE49-F238E27FC236}">
                <a16:creationId xmlns:a16="http://schemas.microsoft.com/office/drawing/2014/main" xmlns="" id="{A5F4250D-850F-453D-A553-AA4DCA5CA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24039" r="34988" b="13291"/>
          <a:stretch/>
        </p:blipFill>
        <p:spPr bwMode="auto">
          <a:xfrm>
            <a:off x="3962400" y="4800600"/>
            <a:ext cx="1029442" cy="87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xmlns="" id="{34BFEB9E-AA4E-4E21-A6D2-C6881F1D7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73852" y="4800600"/>
            <a:ext cx="992400" cy="102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http://biology.burke.washington.edu/herbarium/imagecollection/wtu2500-2999/lg/wtu002678_lg.jpg">
            <a:extLst>
              <a:ext uri="{FF2B5EF4-FFF2-40B4-BE49-F238E27FC236}">
                <a16:creationId xmlns:a16="http://schemas.microsoft.com/office/drawing/2014/main" xmlns="" id="{8E1EB248-112B-4C00-A8B0-BAE49B9A2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000" r="41366" b="21553"/>
          <a:stretch/>
        </p:blipFill>
        <p:spPr bwMode="auto">
          <a:xfrm>
            <a:off x="5056195" y="4652732"/>
            <a:ext cx="791692" cy="125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biology.burke.washington.edu/herbarium/imagecollection/wtu20500-20999/lg/wtu020557_lg.jpg">
            <a:extLst>
              <a:ext uri="{FF2B5EF4-FFF2-40B4-BE49-F238E27FC236}">
                <a16:creationId xmlns:a16="http://schemas.microsoft.com/office/drawing/2014/main" xmlns="" id="{52609617-E791-47A2-96E5-E95E7A7F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745824"/>
            <a:ext cx="1117765" cy="1112176"/>
          </a:xfrm>
          <a:prstGeom prst="rect">
            <a:avLst/>
          </a:prstGeom>
          <a:noFill/>
        </p:spPr>
      </p:pic>
      <p:pic>
        <p:nvPicPr>
          <p:cNvPr id="46" name="Picture 12" descr="http://biology.burke.washington.edu/herbarium/imagecollection/wtu24000-24499/lg/wtu024391_lg.jpg">
            <a:extLst>
              <a:ext uri="{FF2B5EF4-FFF2-40B4-BE49-F238E27FC236}">
                <a16:creationId xmlns:a16="http://schemas.microsoft.com/office/drawing/2014/main" xmlns="" id="{3AB5F308-EF19-478A-8E4E-9EC796B2C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 b="24300"/>
          <a:stretch>
            <a:fillRect/>
          </a:stretch>
        </p:blipFill>
        <p:spPr bwMode="auto">
          <a:xfrm>
            <a:off x="1181611" y="5745824"/>
            <a:ext cx="1106251" cy="1089348"/>
          </a:xfrm>
          <a:prstGeom prst="rect">
            <a:avLst/>
          </a:prstGeom>
          <a:noFill/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07AB4A0-6A2B-4D5B-95A6-AE14A38F7A00}"/>
              </a:ext>
            </a:extLst>
          </p:cNvPr>
          <p:cNvCxnSpPr>
            <a:cxnSpLocks/>
          </p:cNvCxnSpPr>
          <p:nvPr/>
        </p:nvCxnSpPr>
        <p:spPr>
          <a:xfrm flipV="1">
            <a:off x="4397857" y="4123390"/>
            <a:ext cx="303565" cy="39747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>
            <a:extLst>
              <a:ext uri="{FF2B5EF4-FFF2-40B4-BE49-F238E27FC236}">
                <a16:creationId xmlns:a16="http://schemas.microsoft.com/office/drawing/2014/main" xmlns="" id="{02569DD1-02C2-41CC-A84B-C4088C88B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003628" y="5829473"/>
            <a:ext cx="968420" cy="103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5">
            <a:extLst>
              <a:ext uri="{FF2B5EF4-FFF2-40B4-BE49-F238E27FC236}">
                <a16:creationId xmlns:a16="http://schemas.microsoft.com/office/drawing/2014/main" xmlns="" id="{324914D9-0846-42E3-9959-C6C0F08A3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818" y="3307546"/>
            <a:ext cx="990498" cy="109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2D0DEE6-10A3-4241-921D-A25640C30C05}"/>
              </a:ext>
            </a:extLst>
          </p:cNvPr>
          <p:cNvSpPr txBox="1"/>
          <p:nvPr/>
        </p:nvSpPr>
        <p:spPr>
          <a:xfrm>
            <a:off x="6874606" y="5165234"/>
            <a:ext cx="21996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lgerian" panose="04020705040A02060702" pitchFamily="82" charset="0"/>
              </a:rPr>
              <a:t>   </a:t>
            </a:r>
            <a:r>
              <a:rPr lang="en-US" sz="3600" b="1" dirty="0">
                <a:latin typeface="Algerian" panose="04020705040A02060702" pitchFamily="82" charset="0"/>
              </a:rPr>
              <a:t>The</a:t>
            </a:r>
          </a:p>
          <a:p>
            <a:r>
              <a:rPr lang="en-US" sz="3600" b="1" dirty="0">
                <a:latin typeface="Algerian" panose="04020705040A02060702" pitchFamily="82" charset="0"/>
              </a:rPr>
              <a:t>Pattern</a:t>
            </a:r>
          </a:p>
        </p:txBody>
      </p:sp>
    </p:spTree>
    <p:extLst>
      <p:ext uri="{BB962C8B-B14F-4D97-AF65-F5344CB8AC3E}">
        <p14:creationId xmlns:p14="http://schemas.microsoft.com/office/powerpoint/2010/main" val="2010244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11162</TotalTime>
  <Words>681</Words>
  <Application>Microsoft Office PowerPoint</Application>
  <PresentationFormat>On-screen Show (4:3)</PresentationFormat>
  <Paragraphs>251</Paragraphs>
  <Slides>68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Algerian</vt:lpstr>
      <vt:lpstr>Arial</vt:lpstr>
      <vt:lpstr>Blackadder ITC</vt:lpstr>
      <vt:lpstr>Calibri</vt:lpstr>
      <vt:lpstr>Times New Roman</vt:lpstr>
      <vt:lpstr>Verdana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Lily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Stewart Hougen</dc:creator>
  <cp:lastModifiedBy>Pedersen, Lelia</cp:lastModifiedBy>
  <cp:revision>914</cp:revision>
  <cp:lastPrinted>2019-05-07T22:57:28Z</cp:lastPrinted>
  <dcterms:created xsi:type="dcterms:W3CDTF">2012-04-25T00:10:56Z</dcterms:created>
  <dcterms:modified xsi:type="dcterms:W3CDTF">2019-05-09T15:38:22Z</dcterms:modified>
</cp:coreProperties>
</file>