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6" r:id="rId2"/>
  </p:sldMasterIdLst>
  <p:notesMasterIdLst>
    <p:notesMasterId r:id="rId58"/>
  </p:notesMasterIdLst>
  <p:handoutMasterIdLst>
    <p:handoutMasterId r:id="rId59"/>
  </p:handoutMasterIdLst>
  <p:sldIdLst>
    <p:sldId id="257" r:id="rId3"/>
    <p:sldId id="333" r:id="rId4"/>
    <p:sldId id="328" r:id="rId5"/>
    <p:sldId id="322" r:id="rId6"/>
    <p:sldId id="347" r:id="rId7"/>
    <p:sldId id="284" r:id="rId8"/>
    <p:sldId id="285" r:id="rId9"/>
    <p:sldId id="286" r:id="rId10"/>
    <p:sldId id="334" r:id="rId11"/>
    <p:sldId id="379" r:id="rId12"/>
    <p:sldId id="330" r:id="rId13"/>
    <p:sldId id="335" r:id="rId14"/>
    <p:sldId id="296" r:id="rId15"/>
    <p:sldId id="324" r:id="rId16"/>
    <p:sldId id="261" r:id="rId17"/>
    <p:sldId id="358" r:id="rId18"/>
    <p:sldId id="359" r:id="rId19"/>
    <p:sldId id="374" r:id="rId20"/>
    <p:sldId id="376" r:id="rId21"/>
    <p:sldId id="343" r:id="rId22"/>
    <p:sldId id="300" r:id="rId23"/>
    <p:sldId id="263" r:id="rId24"/>
    <p:sldId id="356" r:id="rId25"/>
    <p:sldId id="342" r:id="rId26"/>
    <p:sldId id="264" r:id="rId27"/>
    <p:sldId id="354" r:id="rId28"/>
    <p:sldId id="353" r:id="rId29"/>
    <p:sldId id="369" r:id="rId30"/>
    <p:sldId id="370" r:id="rId31"/>
    <p:sldId id="341" r:id="rId32"/>
    <p:sldId id="355" r:id="rId33"/>
    <p:sldId id="307" r:id="rId34"/>
    <p:sldId id="348" r:id="rId35"/>
    <p:sldId id="265" r:id="rId36"/>
    <p:sldId id="340" r:id="rId37"/>
    <p:sldId id="273" r:id="rId38"/>
    <p:sldId id="281" r:id="rId39"/>
    <p:sldId id="309" r:id="rId40"/>
    <p:sldId id="378" r:id="rId41"/>
    <p:sldId id="266" r:id="rId42"/>
    <p:sldId id="366" r:id="rId43"/>
    <p:sldId id="367" r:id="rId44"/>
    <p:sldId id="368" r:id="rId45"/>
    <p:sldId id="344" r:id="rId46"/>
    <p:sldId id="267" r:id="rId47"/>
    <p:sldId id="373" r:id="rId48"/>
    <p:sldId id="375" r:id="rId49"/>
    <p:sldId id="268" r:id="rId50"/>
    <p:sldId id="351" r:id="rId51"/>
    <p:sldId id="293" r:id="rId52"/>
    <p:sldId id="312" r:id="rId53"/>
    <p:sldId id="346" r:id="rId54"/>
    <p:sldId id="325" r:id="rId55"/>
    <p:sldId id="365" r:id="rId56"/>
    <p:sldId id="352" r:id="rId57"/>
  </p:sldIdLst>
  <p:sldSz cx="9144000" cy="6858000" type="screen4x3"/>
  <p:notesSz cx="7077075" cy="936942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0123" autoAdjust="0"/>
  </p:normalViewPr>
  <p:slideViewPr>
    <p:cSldViewPr>
      <p:cViewPr varScale="1">
        <p:scale>
          <a:sx n="47" d="100"/>
          <a:sy n="47" d="100"/>
        </p:scale>
        <p:origin x="1363" y="43"/>
      </p:cViewPr>
      <p:guideLst>
        <p:guide orient="horz" pos="2160"/>
        <p:guide pos="2880"/>
      </p:guideLst>
    </p:cSldViewPr>
  </p:slideViewPr>
  <p:outlineViewPr>
    <p:cViewPr>
      <p:scale>
        <a:sx n="33" d="100"/>
        <a:sy n="33" d="100"/>
      </p:scale>
      <p:origin x="0" y="835"/>
    </p:cViewPr>
  </p:outlineViewPr>
  <p:notesTextViewPr>
    <p:cViewPr>
      <p:scale>
        <a:sx n="3" d="2"/>
        <a:sy n="3" d="2"/>
      </p:scale>
      <p:origin x="0" y="0"/>
    </p:cViewPr>
  </p:notesTextViewPr>
  <p:sorterViewPr>
    <p:cViewPr>
      <p:scale>
        <a:sx n="107" d="100"/>
        <a:sy n="10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3973" tIns="46986" rIns="93973" bIns="46986" rtlCol="0"/>
          <a:lstStyle>
            <a:lvl1pPr algn="l">
              <a:defRPr sz="1200"/>
            </a:lvl1pPr>
          </a:lstStyle>
          <a:p>
            <a:pPr>
              <a:defRPr/>
            </a:pPr>
            <a:endParaRPr lang="en-US"/>
          </a:p>
        </p:txBody>
      </p:sp>
      <p:sp>
        <p:nvSpPr>
          <p:cNvPr id="3" name="Date Placeholder 2"/>
          <p:cNvSpPr>
            <a:spLocks noGrp="1"/>
          </p:cNvSpPr>
          <p:nvPr>
            <p:ph type="dt" sz="quarter" idx="1"/>
          </p:nvPr>
        </p:nvSpPr>
        <p:spPr>
          <a:xfrm>
            <a:off x="4008438" y="0"/>
            <a:ext cx="3067050" cy="469900"/>
          </a:xfrm>
          <a:prstGeom prst="rect">
            <a:avLst/>
          </a:prstGeom>
        </p:spPr>
        <p:txBody>
          <a:bodyPr vert="horz" lIns="93973" tIns="46986" rIns="93973" bIns="46986" rtlCol="0"/>
          <a:lstStyle>
            <a:lvl1pPr algn="r">
              <a:defRPr sz="1200"/>
            </a:lvl1pPr>
          </a:lstStyle>
          <a:p>
            <a:pPr>
              <a:defRPr/>
            </a:pPr>
            <a:fld id="{815AF8BC-C3A8-485C-842F-8A140DB51778}" type="datetimeFigureOut">
              <a:rPr lang="en-US"/>
              <a:pPr>
                <a:defRPr/>
              </a:pPr>
              <a:t>5/20/2015</a:t>
            </a:fld>
            <a:endParaRPr lang="en-US"/>
          </a:p>
        </p:txBody>
      </p:sp>
      <p:sp>
        <p:nvSpPr>
          <p:cNvPr id="4" name="Footer Placeholder 3"/>
          <p:cNvSpPr>
            <a:spLocks noGrp="1"/>
          </p:cNvSpPr>
          <p:nvPr>
            <p:ph type="ftr" sz="quarter" idx="2"/>
          </p:nvPr>
        </p:nvSpPr>
        <p:spPr>
          <a:xfrm>
            <a:off x="0" y="8899525"/>
            <a:ext cx="3067050" cy="469900"/>
          </a:xfrm>
          <a:prstGeom prst="rect">
            <a:avLst/>
          </a:prstGeom>
        </p:spPr>
        <p:txBody>
          <a:bodyPr vert="horz" lIns="93973" tIns="46986" rIns="93973" bIns="46986"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4008438" y="8899525"/>
            <a:ext cx="3067050" cy="469900"/>
          </a:xfrm>
          <a:prstGeom prst="rect">
            <a:avLst/>
          </a:prstGeom>
        </p:spPr>
        <p:txBody>
          <a:bodyPr vert="horz" lIns="93973" tIns="46986" rIns="93973" bIns="46986" rtlCol="0" anchor="b"/>
          <a:lstStyle>
            <a:lvl1pPr algn="r">
              <a:defRPr sz="1200"/>
            </a:lvl1pPr>
          </a:lstStyle>
          <a:p>
            <a:pPr>
              <a:defRPr/>
            </a:pPr>
            <a:fld id="{7B1D475E-BDEC-40A7-BC07-AC5D9083EB24}" type="slidenum">
              <a:rPr lang="en-US"/>
              <a:pPr>
                <a:defRPr/>
              </a:pPr>
              <a:t>‹#›</a:t>
            </a:fld>
            <a:endParaRPr lang="en-US"/>
          </a:p>
        </p:txBody>
      </p:sp>
    </p:spTree>
    <p:extLst>
      <p:ext uri="{BB962C8B-B14F-4D97-AF65-F5344CB8AC3E}">
        <p14:creationId xmlns:p14="http://schemas.microsoft.com/office/powerpoint/2010/main" val="356213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67050"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73" tIns="46986" rIns="93973" bIns="46986" numCol="1" anchor="t" anchorCtr="0" compatLnSpc="1">
            <a:prstTxWarp prst="textNoShape">
              <a:avLst/>
            </a:prstTxWarp>
          </a:bodyPr>
          <a:lstStyle>
            <a:lvl1pPr eaLnBrk="1" hangingPunct="1">
              <a:defRPr sz="1200">
                <a:latin typeface="Arial" pitchFamily="34" charset="0"/>
                <a:cs typeface="Arial" pitchFamily="34" charset="0"/>
              </a:defRPr>
            </a:lvl1pPr>
          </a:lstStyle>
          <a:p>
            <a:pPr>
              <a:defRPr/>
            </a:pPr>
            <a:endParaRPr lang="en-US" altLang="en-US"/>
          </a:p>
        </p:txBody>
      </p:sp>
      <p:sp>
        <p:nvSpPr>
          <p:cNvPr id="3075" name="Rectangle 3"/>
          <p:cNvSpPr>
            <a:spLocks noGrp="1" noChangeArrowheads="1"/>
          </p:cNvSpPr>
          <p:nvPr>
            <p:ph type="dt" idx="1"/>
          </p:nvPr>
        </p:nvSpPr>
        <p:spPr bwMode="auto">
          <a:xfrm>
            <a:off x="4008438" y="0"/>
            <a:ext cx="3067050"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73" tIns="46986" rIns="93973" bIns="46986" numCol="1" anchor="t" anchorCtr="0" compatLnSpc="1">
            <a:prstTxWarp prst="textNoShape">
              <a:avLst/>
            </a:prstTxWarp>
          </a:bodyPr>
          <a:lstStyle>
            <a:lvl1pPr algn="r" eaLnBrk="1" hangingPunct="1">
              <a:defRPr sz="1200">
                <a:latin typeface="Arial" pitchFamily="34" charset="0"/>
                <a:cs typeface="Arial" pitchFamily="34" charset="0"/>
              </a:defRPr>
            </a:lvl1pPr>
          </a:lstStyle>
          <a:p>
            <a:pPr>
              <a:defRPr/>
            </a:pPr>
            <a:endParaRPr lang="en-US" altLang="en-US"/>
          </a:p>
        </p:txBody>
      </p:sp>
      <p:sp>
        <p:nvSpPr>
          <p:cNvPr id="4100" name="Rectangle 4"/>
          <p:cNvSpPr>
            <a:spLocks noGrp="1" noRot="1" noChangeAspect="1" noChangeArrowheads="1" noTextEdit="1"/>
          </p:cNvSpPr>
          <p:nvPr>
            <p:ph type="sldImg" idx="2"/>
          </p:nvPr>
        </p:nvSpPr>
        <p:spPr bwMode="auto">
          <a:xfrm>
            <a:off x="1196975" y="703263"/>
            <a:ext cx="4683125" cy="35131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708025" y="4449763"/>
            <a:ext cx="5661025" cy="421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73" tIns="46986" rIns="93973" bIns="46986"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3078" name="Rectangle 6"/>
          <p:cNvSpPr>
            <a:spLocks noGrp="1" noChangeArrowheads="1"/>
          </p:cNvSpPr>
          <p:nvPr>
            <p:ph type="ftr" sz="quarter" idx="4"/>
          </p:nvPr>
        </p:nvSpPr>
        <p:spPr bwMode="auto">
          <a:xfrm>
            <a:off x="0" y="8899525"/>
            <a:ext cx="3067050"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73" tIns="46986" rIns="93973" bIns="46986" numCol="1" anchor="b" anchorCtr="0" compatLnSpc="1">
            <a:prstTxWarp prst="textNoShape">
              <a:avLst/>
            </a:prstTxWarp>
          </a:bodyPr>
          <a:lstStyle>
            <a:lvl1pPr eaLnBrk="1" hangingPunct="1">
              <a:defRPr sz="1200">
                <a:latin typeface="Arial" pitchFamily="34" charset="0"/>
                <a:cs typeface="Arial" pitchFamily="34" charset="0"/>
              </a:defRPr>
            </a:lvl1pPr>
          </a:lstStyle>
          <a:p>
            <a:pPr>
              <a:defRPr/>
            </a:pPr>
            <a:endParaRPr lang="en-US" altLang="en-US"/>
          </a:p>
        </p:txBody>
      </p:sp>
      <p:sp>
        <p:nvSpPr>
          <p:cNvPr id="3079" name="Rectangle 7"/>
          <p:cNvSpPr>
            <a:spLocks noGrp="1" noChangeArrowheads="1"/>
          </p:cNvSpPr>
          <p:nvPr>
            <p:ph type="sldNum" sz="quarter" idx="5"/>
          </p:nvPr>
        </p:nvSpPr>
        <p:spPr bwMode="auto">
          <a:xfrm>
            <a:off x="4008438" y="8899525"/>
            <a:ext cx="3067050"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73" tIns="46986" rIns="93973" bIns="46986" numCol="1" anchor="b" anchorCtr="0" compatLnSpc="1">
            <a:prstTxWarp prst="textNoShape">
              <a:avLst/>
            </a:prstTxWarp>
          </a:bodyPr>
          <a:lstStyle>
            <a:lvl1pPr algn="r" eaLnBrk="1" hangingPunct="1">
              <a:defRPr sz="1200"/>
            </a:lvl1pPr>
          </a:lstStyle>
          <a:p>
            <a:pPr>
              <a:defRPr/>
            </a:pPr>
            <a:fld id="{89F0E129-9E46-41A0-94A3-F1109D9B9BDD}" type="slidenum">
              <a:rPr lang="en-US" altLang="en-US"/>
              <a:pPr>
                <a:defRPr/>
              </a:pPr>
              <a:t>‹#›</a:t>
            </a:fld>
            <a:endParaRPr lang="en-US" altLang="en-US"/>
          </a:p>
        </p:txBody>
      </p:sp>
    </p:spTree>
    <p:extLst>
      <p:ext uri="{BB962C8B-B14F-4D97-AF65-F5344CB8AC3E}">
        <p14:creationId xmlns:p14="http://schemas.microsoft.com/office/powerpoint/2010/main" val="19497148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62000" indent="-292100">
              <a:spcBef>
                <a:spcPct val="30000"/>
              </a:spcBef>
              <a:defRPr sz="1200">
                <a:solidFill>
                  <a:schemeClr val="tx1"/>
                </a:solidFill>
                <a:latin typeface="Arial" panose="020B0604020202020204" pitchFamily="34" charset="0"/>
                <a:cs typeface="Arial" panose="020B0604020202020204" pitchFamily="34" charset="0"/>
              </a:defRPr>
            </a:lvl2pPr>
            <a:lvl3pPr marL="1173163" indent="-233363">
              <a:spcBef>
                <a:spcPct val="30000"/>
              </a:spcBef>
              <a:defRPr sz="1200">
                <a:solidFill>
                  <a:schemeClr val="tx1"/>
                </a:solidFill>
                <a:latin typeface="Arial" panose="020B0604020202020204" pitchFamily="34" charset="0"/>
                <a:cs typeface="Arial" panose="020B0604020202020204" pitchFamily="34" charset="0"/>
              </a:defRPr>
            </a:lvl3pPr>
            <a:lvl4pPr marL="1643063" indent="-233363">
              <a:spcBef>
                <a:spcPct val="30000"/>
              </a:spcBef>
              <a:defRPr sz="1200">
                <a:solidFill>
                  <a:schemeClr val="tx1"/>
                </a:solidFill>
                <a:latin typeface="Arial" panose="020B0604020202020204" pitchFamily="34" charset="0"/>
                <a:cs typeface="Arial" panose="020B0604020202020204" pitchFamily="34" charset="0"/>
              </a:defRPr>
            </a:lvl4pPr>
            <a:lvl5pPr marL="2112963" indent="-233363">
              <a:spcBef>
                <a:spcPct val="30000"/>
              </a:spcBef>
              <a:defRPr sz="1200">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D020AB9-45D0-4825-8BFA-2800305A07FA}" type="slidenum">
              <a:rPr lang="en-US" altLang="en-US" smtClean="0"/>
              <a:pPr>
                <a:spcBef>
                  <a:spcPct val="0"/>
                </a:spcBef>
              </a:pPr>
              <a:t>1</a:t>
            </a:fld>
            <a:endParaRPr lang="en-US" altLang="en-US" smtClean="0"/>
          </a:p>
        </p:txBody>
      </p:sp>
      <p:sp>
        <p:nvSpPr>
          <p:cNvPr id="7171" name="Rectangle 2"/>
          <p:cNvSpPr>
            <a:spLocks noGrp="1" noRot="1" noChangeAspect="1" noChangeArrowheads="1" noTextEdit="1"/>
          </p:cNvSpPr>
          <p:nvPr>
            <p:ph type="sldImg"/>
          </p:nvPr>
        </p:nvSpPr>
        <p:spPr>
          <a:xfrm>
            <a:off x="1204913" y="709613"/>
            <a:ext cx="4668837" cy="3500437"/>
          </a:xfrm>
          <a:ln/>
        </p:spPr>
      </p:sp>
      <p:sp>
        <p:nvSpPr>
          <p:cNvPr id="7172" name="Rectangle 3"/>
          <p:cNvSpPr>
            <a:spLocks noGrp="1" noChangeArrowheads="1"/>
          </p:cNvSpPr>
          <p:nvPr>
            <p:ph type="body" idx="1"/>
          </p:nvPr>
        </p:nvSpPr>
        <p:spPr>
          <a:xfrm>
            <a:off x="941388" y="4449763"/>
            <a:ext cx="5194300" cy="4216400"/>
          </a:xfrm>
          <a:noFill/>
        </p:spPr>
        <p:txBody>
          <a:bodyPr/>
          <a:lstStyle/>
          <a:p>
            <a:pPr eaLnBrk="1" hangingPunct="1"/>
            <a:r>
              <a:rPr lang="en-US" altLang="en-US" dirty="0" smtClean="0"/>
              <a:t>The concept of life zones was first noted by Humboldt in 1800s and refined by Merriam in USDA work in 1890s. It depends on geology and climate.  It has been described as areas with similar plant and animal communities.</a:t>
            </a:r>
          </a:p>
        </p:txBody>
      </p:sp>
    </p:spTree>
    <p:extLst>
      <p:ext uri="{BB962C8B-B14F-4D97-AF65-F5344CB8AC3E}">
        <p14:creationId xmlns:p14="http://schemas.microsoft.com/office/powerpoint/2010/main" val="1906776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62000" indent="-292100">
              <a:spcBef>
                <a:spcPct val="30000"/>
              </a:spcBef>
              <a:defRPr sz="1200">
                <a:solidFill>
                  <a:schemeClr val="tx1"/>
                </a:solidFill>
                <a:latin typeface="Arial" panose="020B0604020202020204" pitchFamily="34" charset="0"/>
                <a:cs typeface="Arial" panose="020B0604020202020204" pitchFamily="34" charset="0"/>
              </a:defRPr>
            </a:lvl2pPr>
            <a:lvl3pPr marL="1173163" indent="-233363">
              <a:spcBef>
                <a:spcPct val="30000"/>
              </a:spcBef>
              <a:defRPr sz="1200">
                <a:solidFill>
                  <a:schemeClr val="tx1"/>
                </a:solidFill>
                <a:latin typeface="Arial" panose="020B0604020202020204" pitchFamily="34" charset="0"/>
                <a:cs typeface="Arial" panose="020B0604020202020204" pitchFamily="34" charset="0"/>
              </a:defRPr>
            </a:lvl3pPr>
            <a:lvl4pPr marL="1643063" indent="-233363">
              <a:spcBef>
                <a:spcPct val="30000"/>
              </a:spcBef>
              <a:defRPr sz="1200">
                <a:solidFill>
                  <a:schemeClr val="tx1"/>
                </a:solidFill>
                <a:latin typeface="Arial" panose="020B0604020202020204" pitchFamily="34" charset="0"/>
                <a:cs typeface="Arial" panose="020B0604020202020204" pitchFamily="34" charset="0"/>
              </a:defRPr>
            </a:lvl4pPr>
            <a:lvl5pPr marL="2112963" indent="-233363">
              <a:spcBef>
                <a:spcPct val="30000"/>
              </a:spcBef>
              <a:defRPr sz="1200">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045244B-58AC-448A-ACD6-671C8F115F92}" type="slidenum">
              <a:rPr lang="en-US" altLang="en-US" smtClean="0"/>
              <a:pPr>
                <a:spcBef>
                  <a:spcPct val="0"/>
                </a:spcBef>
              </a:pPr>
              <a:t>15</a:t>
            </a:fld>
            <a:endParaRPr lang="en-US" altLang="en-US" smtClean="0"/>
          </a:p>
        </p:txBody>
      </p:sp>
      <p:sp>
        <p:nvSpPr>
          <p:cNvPr id="30723" name="Rectangle 2"/>
          <p:cNvSpPr>
            <a:spLocks noGrp="1" noRot="1" noChangeAspect="1" noChangeArrowheads="1" noTextEdit="1"/>
          </p:cNvSpPr>
          <p:nvPr>
            <p:ph type="sldImg"/>
          </p:nvPr>
        </p:nvSpPr>
        <p:spPr>
          <a:xfrm>
            <a:off x="1204913" y="709613"/>
            <a:ext cx="4668837" cy="3500437"/>
          </a:xfrm>
          <a:ln/>
        </p:spPr>
      </p:sp>
      <p:sp>
        <p:nvSpPr>
          <p:cNvPr id="30724" name="Rectangle 3"/>
          <p:cNvSpPr>
            <a:spLocks noGrp="1" noChangeArrowheads="1"/>
          </p:cNvSpPr>
          <p:nvPr>
            <p:ph type="body" idx="1"/>
          </p:nvPr>
        </p:nvSpPr>
        <p:spPr>
          <a:xfrm>
            <a:off x="941388" y="4449763"/>
            <a:ext cx="5194300" cy="4216400"/>
          </a:xfrm>
          <a:noFill/>
        </p:spPr>
        <p:txBody>
          <a:bodyPr/>
          <a:lstStyle/>
          <a:p>
            <a:pPr eaLnBrk="1" hangingPunct="1"/>
            <a:r>
              <a:rPr lang="en-US" altLang="en-US" smtClean="0"/>
              <a:t>Qualities: High rainfall, temperate climate (little or no snow), summer drought, acidic soils, summer fog (Olympic zone)</a:t>
            </a:r>
          </a:p>
          <a:p>
            <a:pPr eaLnBrk="1" hangingPunct="1"/>
            <a:r>
              <a:rPr lang="en-US" altLang="en-US" smtClean="0"/>
              <a:t>Forest succession – seral and climax species. Douglas fir seral, western hemlock climax (after abandonment, logging or fire)</a:t>
            </a:r>
          </a:p>
          <a:p>
            <a:pPr eaLnBrk="1" hangingPunct="1"/>
            <a:endParaRPr lang="en-US" altLang="en-US" smtClean="0"/>
          </a:p>
        </p:txBody>
      </p:sp>
    </p:spTree>
    <p:extLst>
      <p:ext uri="{BB962C8B-B14F-4D97-AF65-F5344CB8AC3E}">
        <p14:creationId xmlns:p14="http://schemas.microsoft.com/office/powerpoint/2010/main" val="1296917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endParaRPr lang="en-US" altLang="en-US" smtClean="0"/>
          </a:p>
        </p:txBody>
      </p:sp>
      <p:sp>
        <p:nvSpPr>
          <p:cNvPr id="327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65E6188-10EF-4EAF-9021-CE5606CA9879}" type="slidenum">
              <a:rPr lang="en-US" altLang="en-US" smtClean="0"/>
              <a:pPr/>
              <a:t>16</a:t>
            </a:fld>
            <a:endParaRPr lang="en-US" altLang="en-US" smtClean="0"/>
          </a:p>
        </p:txBody>
      </p:sp>
    </p:spTree>
    <p:extLst>
      <p:ext uri="{BB962C8B-B14F-4D97-AF65-F5344CB8AC3E}">
        <p14:creationId xmlns:p14="http://schemas.microsoft.com/office/powerpoint/2010/main" val="432117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62000" indent="-292100">
              <a:spcBef>
                <a:spcPct val="30000"/>
              </a:spcBef>
              <a:defRPr sz="1200">
                <a:solidFill>
                  <a:schemeClr val="tx1"/>
                </a:solidFill>
                <a:latin typeface="Arial" panose="020B0604020202020204" pitchFamily="34" charset="0"/>
                <a:cs typeface="Arial" panose="020B0604020202020204" pitchFamily="34" charset="0"/>
              </a:defRPr>
            </a:lvl2pPr>
            <a:lvl3pPr marL="1173163" indent="-233363">
              <a:spcBef>
                <a:spcPct val="30000"/>
              </a:spcBef>
              <a:defRPr sz="1200">
                <a:solidFill>
                  <a:schemeClr val="tx1"/>
                </a:solidFill>
                <a:latin typeface="Arial" panose="020B0604020202020204" pitchFamily="34" charset="0"/>
                <a:cs typeface="Arial" panose="020B0604020202020204" pitchFamily="34" charset="0"/>
              </a:defRPr>
            </a:lvl3pPr>
            <a:lvl4pPr marL="1643063" indent="-233363">
              <a:spcBef>
                <a:spcPct val="30000"/>
              </a:spcBef>
              <a:defRPr sz="1200">
                <a:solidFill>
                  <a:schemeClr val="tx1"/>
                </a:solidFill>
                <a:latin typeface="Arial" panose="020B0604020202020204" pitchFamily="34" charset="0"/>
                <a:cs typeface="Arial" panose="020B0604020202020204" pitchFamily="34" charset="0"/>
              </a:defRPr>
            </a:lvl4pPr>
            <a:lvl5pPr marL="2112963" indent="-233363">
              <a:spcBef>
                <a:spcPct val="30000"/>
              </a:spcBef>
              <a:defRPr sz="1200">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099D7E1-7188-49D2-BEC5-EFEB9B2F080B}" type="slidenum">
              <a:rPr lang="en-US" altLang="en-US" smtClean="0"/>
              <a:pPr>
                <a:spcBef>
                  <a:spcPct val="0"/>
                </a:spcBef>
              </a:pPr>
              <a:t>21</a:t>
            </a:fld>
            <a:endParaRPr lang="en-US" alt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108817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62000" indent="-292100">
              <a:spcBef>
                <a:spcPct val="30000"/>
              </a:spcBef>
              <a:defRPr sz="1200">
                <a:solidFill>
                  <a:schemeClr val="tx1"/>
                </a:solidFill>
                <a:latin typeface="Arial" panose="020B0604020202020204" pitchFamily="34" charset="0"/>
                <a:cs typeface="Arial" panose="020B0604020202020204" pitchFamily="34" charset="0"/>
              </a:defRPr>
            </a:lvl2pPr>
            <a:lvl3pPr marL="1173163" indent="-233363">
              <a:spcBef>
                <a:spcPct val="30000"/>
              </a:spcBef>
              <a:defRPr sz="1200">
                <a:solidFill>
                  <a:schemeClr val="tx1"/>
                </a:solidFill>
                <a:latin typeface="Arial" panose="020B0604020202020204" pitchFamily="34" charset="0"/>
                <a:cs typeface="Arial" panose="020B0604020202020204" pitchFamily="34" charset="0"/>
              </a:defRPr>
            </a:lvl3pPr>
            <a:lvl4pPr marL="1643063" indent="-233363">
              <a:spcBef>
                <a:spcPct val="30000"/>
              </a:spcBef>
              <a:defRPr sz="1200">
                <a:solidFill>
                  <a:schemeClr val="tx1"/>
                </a:solidFill>
                <a:latin typeface="Arial" panose="020B0604020202020204" pitchFamily="34" charset="0"/>
                <a:cs typeface="Arial" panose="020B0604020202020204" pitchFamily="34" charset="0"/>
              </a:defRPr>
            </a:lvl4pPr>
            <a:lvl5pPr marL="2112963" indent="-233363">
              <a:spcBef>
                <a:spcPct val="30000"/>
              </a:spcBef>
              <a:defRPr sz="1200">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B916BC6-0615-45C0-9110-085F6AC9BEE1}" type="slidenum">
              <a:rPr lang="en-US" altLang="en-US" smtClean="0"/>
              <a:pPr>
                <a:spcBef>
                  <a:spcPct val="0"/>
                </a:spcBef>
              </a:pPr>
              <a:t>22</a:t>
            </a:fld>
            <a:endParaRPr lang="en-US" altLang="en-US" smtClean="0"/>
          </a:p>
        </p:txBody>
      </p:sp>
      <p:sp>
        <p:nvSpPr>
          <p:cNvPr id="40963" name="Rectangle 2"/>
          <p:cNvSpPr>
            <a:spLocks noGrp="1" noRot="1" noChangeAspect="1" noChangeArrowheads="1" noTextEdit="1"/>
          </p:cNvSpPr>
          <p:nvPr>
            <p:ph type="sldImg"/>
          </p:nvPr>
        </p:nvSpPr>
        <p:spPr>
          <a:xfrm>
            <a:off x="1204913" y="709613"/>
            <a:ext cx="4668837" cy="3500437"/>
          </a:xfrm>
          <a:ln/>
        </p:spPr>
      </p:sp>
      <p:sp>
        <p:nvSpPr>
          <p:cNvPr id="40964" name="Rectangle 3"/>
          <p:cNvSpPr>
            <a:spLocks noGrp="1" noChangeArrowheads="1"/>
          </p:cNvSpPr>
          <p:nvPr>
            <p:ph type="body" idx="1"/>
          </p:nvPr>
        </p:nvSpPr>
        <p:spPr>
          <a:xfrm>
            <a:off x="941388" y="4449763"/>
            <a:ext cx="5194300" cy="4216400"/>
          </a:xfrm>
          <a:noFill/>
        </p:spPr>
        <p:txBody>
          <a:bodyPr/>
          <a:lstStyle/>
          <a:p>
            <a:pPr eaLnBrk="1" hangingPunct="1"/>
            <a:r>
              <a:rPr lang="en-US" altLang="en-US" smtClean="0"/>
              <a:t>Qualities: steep terrain, significant snowpack,, avalanche chutes</a:t>
            </a:r>
          </a:p>
          <a:p>
            <a:pPr eaLnBrk="1" hangingPunct="1"/>
            <a:r>
              <a:rPr lang="en-US" altLang="en-US" smtClean="0"/>
              <a:t>Silver fir is slow growing under canopy, takes advantage of blowdowns to shoot up.</a:t>
            </a:r>
          </a:p>
        </p:txBody>
      </p:sp>
    </p:spTree>
    <p:extLst>
      <p:ext uri="{BB962C8B-B14F-4D97-AF65-F5344CB8AC3E}">
        <p14:creationId xmlns:p14="http://schemas.microsoft.com/office/powerpoint/2010/main" val="3501080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62000" indent="-292100">
              <a:spcBef>
                <a:spcPct val="30000"/>
              </a:spcBef>
              <a:defRPr sz="1200">
                <a:solidFill>
                  <a:schemeClr val="tx1"/>
                </a:solidFill>
                <a:latin typeface="Arial" panose="020B0604020202020204" pitchFamily="34" charset="0"/>
                <a:cs typeface="Arial" panose="020B0604020202020204" pitchFamily="34" charset="0"/>
              </a:defRPr>
            </a:lvl2pPr>
            <a:lvl3pPr marL="1173163" indent="-233363">
              <a:spcBef>
                <a:spcPct val="30000"/>
              </a:spcBef>
              <a:defRPr sz="1200">
                <a:solidFill>
                  <a:schemeClr val="tx1"/>
                </a:solidFill>
                <a:latin typeface="Arial" panose="020B0604020202020204" pitchFamily="34" charset="0"/>
                <a:cs typeface="Arial" panose="020B0604020202020204" pitchFamily="34" charset="0"/>
              </a:defRPr>
            </a:lvl3pPr>
            <a:lvl4pPr marL="1643063" indent="-233363">
              <a:spcBef>
                <a:spcPct val="30000"/>
              </a:spcBef>
              <a:defRPr sz="1200">
                <a:solidFill>
                  <a:schemeClr val="tx1"/>
                </a:solidFill>
                <a:latin typeface="Arial" panose="020B0604020202020204" pitchFamily="34" charset="0"/>
                <a:cs typeface="Arial" panose="020B0604020202020204" pitchFamily="34" charset="0"/>
              </a:defRPr>
            </a:lvl4pPr>
            <a:lvl5pPr marL="2112963" indent="-233363">
              <a:spcBef>
                <a:spcPct val="30000"/>
              </a:spcBef>
              <a:defRPr sz="1200">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CA0B388-2D26-4D38-AAB5-E06BD19CE9C4}" type="slidenum">
              <a:rPr lang="en-US" altLang="en-US" smtClean="0"/>
              <a:pPr>
                <a:spcBef>
                  <a:spcPct val="0"/>
                </a:spcBef>
              </a:pPr>
              <a:t>25</a:t>
            </a:fld>
            <a:endParaRPr lang="en-US" altLang="en-US" smtClean="0"/>
          </a:p>
        </p:txBody>
      </p:sp>
      <p:sp>
        <p:nvSpPr>
          <p:cNvPr id="45059" name="Rectangle 2"/>
          <p:cNvSpPr>
            <a:spLocks noGrp="1" noRot="1" noChangeAspect="1" noChangeArrowheads="1" noTextEdit="1"/>
          </p:cNvSpPr>
          <p:nvPr>
            <p:ph type="sldImg"/>
          </p:nvPr>
        </p:nvSpPr>
        <p:spPr>
          <a:xfrm>
            <a:off x="1204913" y="709613"/>
            <a:ext cx="4668837" cy="3500437"/>
          </a:xfrm>
          <a:ln/>
        </p:spPr>
      </p:sp>
      <p:sp>
        <p:nvSpPr>
          <p:cNvPr id="45060" name="Rectangle 3"/>
          <p:cNvSpPr>
            <a:spLocks noGrp="1" noChangeArrowheads="1"/>
          </p:cNvSpPr>
          <p:nvPr>
            <p:ph type="body" idx="1"/>
          </p:nvPr>
        </p:nvSpPr>
        <p:spPr>
          <a:xfrm>
            <a:off x="941388" y="4449763"/>
            <a:ext cx="5194300" cy="4216400"/>
          </a:xfrm>
          <a:noFill/>
        </p:spPr>
        <p:txBody>
          <a:bodyPr/>
          <a:lstStyle/>
          <a:p>
            <a:pPr eaLnBrk="1" hangingPunct="1"/>
            <a:r>
              <a:rPr lang="en-US" altLang="en-US" smtClean="0"/>
              <a:t>Qualities: highest temperature extremes (west), intense solar radiation, moderate precipitation (west), lower precipitation (east), park-like mix of meadow and tree islands.</a:t>
            </a:r>
            <a:endParaRPr lang="en-US" altLang="en-US" b="1" smtClean="0"/>
          </a:p>
        </p:txBody>
      </p:sp>
    </p:spTree>
    <p:extLst>
      <p:ext uri="{BB962C8B-B14F-4D97-AF65-F5344CB8AC3E}">
        <p14:creationId xmlns:p14="http://schemas.microsoft.com/office/powerpoint/2010/main" val="871498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62000" indent="-292100">
              <a:spcBef>
                <a:spcPct val="30000"/>
              </a:spcBef>
              <a:defRPr sz="1200">
                <a:solidFill>
                  <a:schemeClr val="tx1"/>
                </a:solidFill>
                <a:latin typeface="Arial" panose="020B0604020202020204" pitchFamily="34" charset="0"/>
                <a:cs typeface="Arial" panose="020B0604020202020204" pitchFamily="34" charset="0"/>
              </a:defRPr>
            </a:lvl2pPr>
            <a:lvl3pPr marL="1173163" indent="-233363">
              <a:spcBef>
                <a:spcPct val="30000"/>
              </a:spcBef>
              <a:defRPr sz="1200">
                <a:solidFill>
                  <a:schemeClr val="tx1"/>
                </a:solidFill>
                <a:latin typeface="Arial" panose="020B0604020202020204" pitchFamily="34" charset="0"/>
                <a:cs typeface="Arial" panose="020B0604020202020204" pitchFamily="34" charset="0"/>
              </a:defRPr>
            </a:lvl3pPr>
            <a:lvl4pPr marL="1643063" indent="-233363">
              <a:spcBef>
                <a:spcPct val="30000"/>
              </a:spcBef>
              <a:defRPr sz="1200">
                <a:solidFill>
                  <a:schemeClr val="tx1"/>
                </a:solidFill>
                <a:latin typeface="Arial" panose="020B0604020202020204" pitchFamily="34" charset="0"/>
                <a:cs typeface="Arial" panose="020B0604020202020204" pitchFamily="34" charset="0"/>
              </a:defRPr>
            </a:lvl4pPr>
            <a:lvl5pPr marL="2112963" indent="-233363">
              <a:spcBef>
                <a:spcPct val="30000"/>
              </a:spcBef>
              <a:defRPr sz="1200">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5E57F09-41C5-4569-B27D-3D0CC7A3EC1D}" type="slidenum">
              <a:rPr lang="en-US" altLang="en-US" smtClean="0"/>
              <a:pPr>
                <a:spcBef>
                  <a:spcPct val="0"/>
                </a:spcBef>
              </a:pPr>
              <a:t>32</a:t>
            </a:fld>
            <a:endParaRPr lang="en-US" alt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203121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62000" indent="-292100">
              <a:spcBef>
                <a:spcPct val="30000"/>
              </a:spcBef>
              <a:defRPr sz="1200">
                <a:solidFill>
                  <a:schemeClr val="tx1"/>
                </a:solidFill>
                <a:latin typeface="Arial" panose="020B0604020202020204" pitchFamily="34" charset="0"/>
                <a:cs typeface="Arial" panose="020B0604020202020204" pitchFamily="34" charset="0"/>
              </a:defRPr>
            </a:lvl2pPr>
            <a:lvl3pPr marL="1173163" indent="-233363">
              <a:spcBef>
                <a:spcPct val="30000"/>
              </a:spcBef>
              <a:defRPr sz="1200">
                <a:solidFill>
                  <a:schemeClr val="tx1"/>
                </a:solidFill>
                <a:latin typeface="Arial" panose="020B0604020202020204" pitchFamily="34" charset="0"/>
                <a:cs typeface="Arial" panose="020B0604020202020204" pitchFamily="34" charset="0"/>
              </a:defRPr>
            </a:lvl3pPr>
            <a:lvl4pPr marL="1643063" indent="-233363">
              <a:spcBef>
                <a:spcPct val="30000"/>
              </a:spcBef>
              <a:defRPr sz="1200">
                <a:solidFill>
                  <a:schemeClr val="tx1"/>
                </a:solidFill>
                <a:latin typeface="Arial" panose="020B0604020202020204" pitchFamily="34" charset="0"/>
                <a:cs typeface="Arial" panose="020B0604020202020204" pitchFamily="34" charset="0"/>
              </a:defRPr>
            </a:lvl4pPr>
            <a:lvl5pPr marL="2112963" indent="-233363">
              <a:spcBef>
                <a:spcPct val="30000"/>
              </a:spcBef>
              <a:defRPr sz="1200">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7716CB5-2482-4236-A535-86F308B7C16F}" type="slidenum">
              <a:rPr lang="en-US" altLang="en-US" smtClean="0"/>
              <a:pPr>
                <a:spcBef>
                  <a:spcPct val="0"/>
                </a:spcBef>
              </a:pPr>
              <a:t>34</a:t>
            </a:fld>
            <a:endParaRPr lang="en-US" altLang="en-US" smtClean="0"/>
          </a:p>
        </p:txBody>
      </p:sp>
      <p:sp>
        <p:nvSpPr>
          <p:cNvPr id="56323" name="Rectangle 2"/>
          <p:cNvSpPr>
            <a:spLocks noGrp="1" noRot="1" noChangeAspect="1" noChangeArrowheads="1" noTextEdit="1"/>
          </p:cNvSpPr>
          <p:nvPr>
            <p:ph type="sldImg"/>
          </p:nvPr>
        </p:nvSpPr>
        <p:spPr>
          <a:xfrm>
            <a:off x="1204913" y="709613"/>
            <a:ext cx="4668837" cy="3500437"/>
          </a:xfrm>
          <a:ln/>
        </p:spPr>
      </p:sp>
      <p:sp>
        <p:nvSpPr>
          <p:cNvPr id="56324" name="Rectangle 3"/>
          <p:cNvSpPr>
            <a:spLocks noGrp="1" noChangeArrowheads="1"/>
          </p:cNvSpPr>
          <p:nvPr>
            <p:ph type="body" idx="1"/>
          </p:nvPr>
        </p:nvSpPr>
        <p:spPr>
          <a:xfrm>
            <a:off x="941388" y="4449763"/>
            <a:ext cx="5194300" cy="4216400"/>
          </a:xfrm>
          <a:noFill/>
        </p:spPr>
        <p:txBody>
          <a:bodyPr/>
          <a:lstStyle/>
          <a:p>
            <a:pPr eaLnBrk="1" hangingPunct="1"/>
            <a:r>
              <a:rPr lang="en-US" altLang="en-US" smtClean="0"/>
              <a:t>Qualities: rugged terrain, low rainfall and snowpack, windy with blowing ice, very thin soils, very high insolation and UV, generally dry climate (water conservation is important)</a:t>
            </a:r>
          </a:p>
        </p:txBody>
      </p:sp>
    </p:spTree>
    <p:extLst>
      <p:ext uri="{BB962C8B-B14F-4D97-AF65-F5344CB8AC3E}">
        <p14:creationId xmlns:p14="http://schemas.microsoft.com/office/powerpoint/2010/main" val="2684224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endParaRPr lang="en-US" altLang="en-US" smtClean="0"/>
          </a:p>
        </p:txBody>
      </p:sp>
      <p:sp>
        <p:nvSpPr>
          <p:cNvPr id="583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62000" indent="-292100">
              <a:defRPr>
                <a:solidFill>
                  <a:schemeClr val="tx1"/>
                </a:solidFill>
                <a:latin typeface="Arial" panose="020B0604020202020204" pitchFamily="34" charset="0"/>
                <a:cs typeface="Arial" panose="020B0604020202020204" pitchFamily="34" charset="0"/>
              </a:defRPr>
            </a:lvl2pPr>
            <a:lvl3pPr marL="1173163" indent="-233363">
              <a:defRPr>
                <a:solidFill>
                  <a:schemeClr val="tx1"/>
                </a:solidFill>
                <a:latin typeface="Arial" panose="020B0604020202020204" pitchFamily="34" charset="0"/>
                <a:cs typeface="Arial" panose="020B0604020202020204" pitchFamily="34" charset="0"/>
              </a:defRPr>
            </a:lvl3pPr>
            <a:lvl4pPr marL="1643063" indent="-233363">
              <a:defRPr>
                <a:solidFill>
                  <a:schemeClr val="tx1"/>
                </a:solidFill>
                <a:latin typeface="Arial" panose="020B0604020202020204" pitchFamily="34" charset="0"/>
                <a:cs typeface="Arial" panose="020B0604020202020204" pitchFamily="34" charset="0"/>
              </a:defRPr>
            </a:lvl4pPr>
            <a:lvl5pPr marL="2112963" indent="-233363">
              <a:defRPr>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9D3CD5-296E-4549-B4B4-D78E11F9CD05}" type="slidenum">
              <a:rPr lang="en-US" altLang="en-US" smtClean="0"/>
              <a:pPr/>
              <a:t>35</a:t>
            </a:fld>
            <a:endParaRPr lang="en-US" altLang="en-US" smtClean="0"/>
          </a:p>
        </p:txBody>
      </p:sp>
    </p:spTree>
    <p:extLst>
      <p:ext uri="{BB962C8B-B14F-4D97-AF65-F5344CB8AC3E}">
        <p14:creationId xmlns:p14="http://schemas.microsoft.com/office/powerpoint/2010/main" val="359670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62000" indent="-292100">
              <a:spcBef>
                <a:spcPct val="30000"/>
              </a:spcBef>
              <a:defRPr sz="1200">
                <a:solidFill>
                  <a:schemeClr val="tx1"/>
                </a:solidFill>
                <a:latin typeface="Arial" panose="020B0604020202020204" pitchFamily="34" charset="0"/>
                <a:cs typeface="Arial" panose="020B0604020202020204" pitchFamily="34" charset="0"/>
              </a:defRPr>
            </a:lvl2pPr>
            <a:lvl3pPr marL="1173163" indent="-233363">
              <a:spcBef>
                <a:spcPct val="30000"/>
              </a:spcBef>
              <a:defRPr sz="1200">
                <a:solidFill>
                  <a:schemeClr val="tx1"/>
                </a:solidFill>
                <a:latin typeface="Arial" panose="020B0604020202020204" pitchFamily="34" charset="0"/>
                <a:cs typeface="Arial" panose="020B0604020202020204" pitchFamily="34" charset="0"/>
              </a:defRPr>
            </a:lvl3pPr>
            <a:lvl4pPr marL="1643063" indent="-233363">
              <a:spcBef>
                <a:spcPct val="30000"/>
              </a:spcBef>
              <a:defRPr sz="1200">
                <a:solidFill>
                  <a:schemeClr val="tx1"/>
                </a:solidFill>
                <a:latin typeface="Arial" panose="020B0604020202020204" pitchFamily="34" charset="0"/>
                <a:cs typeface="Arial" panose="020B0604020202020204" pitchFamily="34" charset="0"/>
              </a:defRPr>
            </a:lvl4pPr>
            <a:lvl5pPr marL="2112963" indent="-233363">
              <a:spcBef>
                <a:spcPct val="30000"/>
              </a:spcBef>
              <a:defRPr sz="1200">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F8463B4-534B-4E11-85AB-82AD9B0038AD}" type="slidenum">
              <a:rPr lang="en-US" altLang="en-US" smtClean="0"/>
              <a:pPr>
                <a:spcBef>
                  <a:spcPct val="0"/>
                </a:spcBef>
              </a:pPr>
              <a:t>36</a:t>
            </a:fld>
            <a:endParaRPr lang="en-US" alt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r>
              <a:rPr lang="en-US" altLang="en-US" smtClean="0"/>
              <a:t>Many trees in the alpine/subalpine limits are stunted due to high winds and snowpack. Mt. Townsend</a:t>
            </a:r>
          </a:p>
        </p:txBody>
      </p:sp>
    </p:spTree>
    <p:extLst>
      <p:ext uri="{BB962C8B-B14F-4D97-AF65-F5344CB8AC3E}">
        <p14:creationId xmlns:p14="http://schemas.microsoft.com/office/powerpoint/2010/main" val="1932652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62000" indent="-292100">
              <a:spcBef>
                <a:spcPct val="30000"/>
              </a:spcBef>
              <a:defRPr sz="1200">
                <a:solidFill>
                  <a:schemeClr val="tx1"/>
                </a:solidFill>
                <a:latin typeface="Arial" panose="020B0604020202020204" pitchFamily="34" charset="0"/>
                <a:cs typeface="Arial" panose="020B0604020202020204" pitchFamily="34" charset="0"/>
              </a:defRPr>
            </a:lvl2pPr>
            <a:lvl3pPr marL="1173163" indent="-233363">
              <a:spcBef>
                <a:spcPct val="30000"/>
              </a:spcBef>
              <a:defRPr sz="1200">
                <a:solidFill>
                  <a:schemeClr val="tx1"/>
                </a:solidFill>
                <a:latin typeface="Arial" panose="020B0604020202020204" pitchFamily="34" charset="0"/>
                <a:cs typeface="Arial" panose="020B0604020202020204" pitchFamily="34" charset="0"/>
              </a:defRPr>
            </a:lvl3pPr>
            <a:lvl4pPr marL="1643063" indent="-233363">
              <a:spcBef>
                <a:spcPct val="30000"/>
              </a:spcBef>
              <a:defRPr sz="1200">
                <a:solidFill>
                  <a:schemeClr val="tx1"/>
                </a:solidFill>
                <a:latin typeface="Arial" panose="020B0604020202020204" pitchFamily="34" charset="0"/>
                <a:cs typeface="Arial" panose="020B0604020202020204" pitchFamily="34" charset="0"/>
              </a:defRPr>
            </a:lvl4pPr>
            <a:lvl5pPr marL="2112963" indent="-233363">
              <a:spcBef>
                <a:spcPct val="30000"/>
              </a:spcBef>
              <a:defRPr sz="1200">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5053530-BE45-4AE0-AAC9-A564CB488D17}" type="slidenum">
              <a:rPr lang="en-US" altLang="en-US" smtClean="0"/>
              <a:pPr>
                <a:spcBef>
                  <a:spcPct val="0"/>
                </a:spcBef>
              </a:pPr>
              <a:t>37</a:t>
            </a:fld>
            <a:endParaRPr lang="en-US" alt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r>
              <a:rPr lang="en-US" altLang="en-US" smtClean="0"/>
              <a:t>Paintbrush, lupine, penstemon</a:t>
            </a:r>
          </a:p>
        </p:txBody>
      </p:sp>
    </p:spTree>
    <p:extLst>
      <p:ext uri="{BB962C8B-B14F-4D97-AF65-F5344CB8AC3E}">
        <p14:creationId xmlns:p14="http://schemas.microsoft.com/office/powerpoint/2010/main" val="3598715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p:spPr>
        <p:txBody>
          <a:bodyPr/>
          <a:lstStyle/>
          <a:p>
            <a:r>
              <a:rPr lang="en-US" altLang="en-US" smtClean="0"/>
              <a:t>A life zone is similar to, but not identical with an ecoregion, a large unit of land or water containing a geographically distinct assemblage of species.</a:t>
            </a:r>
          </a:p>
        </p:txBody>
      </p:sp>
      <p:sp>
        <p:nvSpPr>
          <p:cNvPr id="922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BBE3547-9C9B-489F-8756-9CBC898C7103}" type="slidenum">
              <a:rPr lang="en-US" altLang="en-US" smtClean="0"/>
              <a:pPr/>
              <a:t>2</a:t>
            </a:fld>
            <a:endParaRPr lang="en-US" altLang="en-US" smtClean="0"/>
          </a:p>
        </p:txBody>
      </p:sp>
    </p:spTree>
    <p:extLst>
      <p:ext uri="{BB962C8B-B14F-4D97-AF65-F5344CB8AC3E}">
        <p14:creationId xmlns:p14="http://schemas.microsoft.com/office/powerpoint/2010/main" val="3925647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62000" indent="-292100">
              <a:spcBef>
                <a:spcPct val="30000"/>
              </a:spcBef>
              <a:defRPr sz="1200">
                <a:solidFill>
                  <a:schemeClr val="tx1"/>
                </a:solidFill>
                <a:latin typeface="Arial" panose="020B0604020202020204" pitchFamily="34" charset="0"/>
                <a:cs typeface="Arial" panose="020B0604020202020204" pitchFamily="34" charset="0"/>
              </a:defRPr>
            </a:lvl2pPr>
            <a:lvl3pPr marL="1173163" indent="-233363">
              <a:spcBef>
                <a:spcPct val="30000"/>
              </a:spcBef>
              <a:defRPr sz="1200">
                <a:solidFill>
                  <a:schemeClr val="tx1"/>
                </a:solidFill>
                <a:latin typeface="Arial" panose="020B0604020202020204" pitchFamily="34" charset="0"/>
                <a:cs typeface="Arial" panose="020B0604020202020204" pitchFamily="34" charset="0"/>
              </a:defRPr>
            </a:lvl3pPr>
            <a:lvl4pPr marL="1643063" indent="-233363">
              <a:spcBef>
                <a:spcPct val="30000"/>
              </a:spcBef>
              <a:defRPr sz="1200">
                <a:solidFill>
                  <a:schemeClr val="tx1"/>
                </a:solidFill>
                <a:latin typeface="Arial" panose="020B0604020202020204" pitchFamily="34" charset="0"/>
                <a:cs typeface="Arial" panose="020B0604020202020204" pitchFamily="34" charset="0"/>
              </a:defRPr>
            </a:lvl4pPr>
            <a:lvl5pPr marL="2112963" indent="-233363">
              <a:spcBef>
                <a:spcPct val="30000"/>
              </a:spcBef>
              <a:defRPr sz="1200">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2A2B4FB-3D77-4798-AE4E-8F1D720B44BB}" type="slidenum">
              <a:rPr lang="en-US" altLang="en-US" smtClean="0"/>
              <a:pPr>
                <a:spcBef>
                  <a:spcPct val="0"/>
                </a:spcBef>
              </a:pPr>
              <a:t>38</a:t>
            </a:fld>
            <a:endParaRPr lang="en-US" alt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r>
              <a:rPr lang="en-US" altLang="en-US" smtClean="0"/>
              <a:t>Rocky, exposed, tiny plants grow in protected niches.</a:t>
            </a:r>
          </a:p>
        </p:txBody>
      </p:sp>
    </p:spTree>
    <p:extLst>
      <p:ext uri="{BB962C8B-B14F-4D97-AF65-F5344CB8AC3E}">
        <p14:creationId xmlns:p14="http://schemas.microsoft.com/office/powerpoint/2010/main" val="873579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r>
              <a:rPr lang="en-US" altLang="en-US" smtClean="0"/>
              <a:t>Elevations are approximate and depend on mean temperatures.</a:t>
            </a:r>
          </a:p>
        </p:txBody>
      </p:sp>
      <p:sp>
        <p:nvSpPr>
          <p:cNvPr id="6656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3F66F68-002B-44CB-A6E3-00CA12DD17F3}" type="slidenum">
              <a:rPr lang="en-US" altLang="en-US" smtClean="0"/>
              <a:pPr/>
              <a:t>39</a:t>
            </a:fld>
            <a:endParaRPr lang="en-US" altLang="en-US" smtClean="0"/>
          </a:p>
        </p:txBody>
      </p:sp>
    </p:spTree>
    <p:extLst>
      <p:ext uri="{BB962C8B-B14F-4D97-AF65-F5344CB8AC3E}">
        <p14:creationId xmlns:p14="http://schemas.microsoft.com/office/powerpoint/2010/main" val="4121472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62000" indent="-292100">
              <a:spcBef>
                <a:spcPct val="30000"/>
              </a:spcBef>
              <a:defRPr sz="1200">
                <a:solidFill>
                  <a:schemeClr val="tx1"/>
                </a:solidFill>
                <a:latin typeface="Arial" panose="020B0604020202020204" pitchFamily="34" charset="0"/>
                <a:cs typeface="Arial" panose="020B0604020202020204" pitchFamily="34" charset="0"/>
              </a:defRPr>
            </a:lvl2pPr>
            <a:lvl3pPr marL="1173163" indent="-233363">
              <a:spcBef>
                <a:spcPct val="30000"/>
              </a:spcBef>
              <a:defRPr sz="1200">
                <a:solidFill>
                  <a:schemeClr val="tx1"/>
                </a:solidFill>
                <a:latin typeface="Arial" panose="020B0604020202020204" pitchFamily="34" charset="0"/>
                <a:cs typeface="Arial" panose="020B0604020202020204" pitchFamily="34" charset="0"/>
              </a:defRPr>
            </a:lvl3pPr>
            <a:lvl4pPr marL="1643063" indent="-233363">
              <a:spcBef>
                <a:spcPct val="30000"/>
              </a:spcBef>
              <a:defRPr sz="1200">
                <a:solidFill>
                  <a:schemeClr val="tx1"/>
                </a:solidFill>
                <a:latin typeface="Arial" panose="020B0604020202020204" pitchFamily="34" charset="0"/>
                <a:cs typeface="Arial" panose="020B0604020202020204" pitchFamily="34" charset="0"/>
              </a:defRPr>
            </a:lvl4pPr>
            <a:lvl5pPr marL="2112963" indent="-233363">
              <a:spcBef>
                <a:spcPct val="30000"/>
              </a:spcBef>
              <a:defRPr sz="1200">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1E6EB90-54F1-4BD4-9D69-19B46ADC8370}" type="slidenum">
              <a:rPr lang="en-US" altLang="en-US" smtClean="0"/>
              <a:pPr>
                <a:spcBef>
                  <a:spcPct val="0"/>
                </a:spcBef>
              </a:pPr>
              <a:t>40</a:t>
            </a:fld>
            <a:endParaRPr lang="en-US" altLang="en-US" smtClean="0"/>
          </a:p>
        </p:txBody>
      </p:sp>
      <p:sp>
        <p:nvSpPr>
          <p:cNvPr id="68611" name="Rectangle 2"/>
          <p:cNvSpPr>
            <a:spLocks noGrp="1" noRot="1" noChangeAspect="1" noChangeArrowheads="1" noTextEdit="1"/>
          </p:cNvSpPr>
          <p:nvPr>
            <p:ph type="sldImg"/>
          </p:nvPr>
        </p:nvSpPr>
        <p:spPr>
          <a:xfrm>
            <a:off x="1204913" y="709613"/>
            <a:ext cx="4668837" cy="3500437"/>
          </a:xfrm>
          <a:ln/>
        </p:spPr>
      </p:sp>
      <p:sp>
        <p:nvSpPr>
          <p:cNvPr id="68612" name="Rectangle 3"/>
          <p:cNvSpPr>
            <a:spLocks noGrp="1" noChangeArrowheads="1"/>
          </p:cNvSpPr>
          <p:nvPr>
            <p:ph type="body" idx="1"/>
          </p:nvPr>
        </p:nvSpPr>
        <p:spPr>
          <a:xfrm>
            <a:off x="941388" y="4449763"/>
            <a:ext cx="5194300" cy="4216400"/>
          </a:xfrm>
          <a:noFill/>
        </p:spPr>
        <p:txBody>
          <a:bodyPr/>
          <a:lstStyle/>
          <a:p>
            <a:pPr eaLnBrk="1" hangingPunct="1"/>
            <a:r>
              <a:rPr lang="en-US" altLang="en-US" smtClean="0"/>
              <a:t>Qualities: low rainfall, significant snowpack, fire is important, intense solar radiation and hot summers, cold winters. High tree diversity. Note different douglas fir subspecies inland.</a:t>
            </a:r>
          </a:p>
        </p:txBody>
      </p:sp>
    </p:spTree>
    <p:extLst>
      <p:ext uri="{BB962C8B-B14F-4D97-AF65-F5344CB8AC3E}">
        <p14:creationId xmlns:p14="http://schemas.microsoft.com/office/powerpoint/2010/main" val="8979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62000" indent="-292100">
              <a:spcBef>
                <a:spcPct val="30000"/>
              </a:spcBef>
              <a:defRPr sz="1200">
                <a:solidFill>
                  <a:schemeClr val="tx1"/>
                </a:solidFill>
                <a:latin typeface="Arial" panose="020B0604020202020204" pitchFamily="34" charset="0"/>
                <a:cs typeface="Arial" panose="020B0604020202020204" pitchFamily="34" charset="0"/>
              </a:defRPr>
            </a:lvl2pPr>
            <a:lvl3pPr marL="1173163" indent="-233363">
              <a:spcBef>
                <a:spcPct val="30000"/>
              </a:spcBef>
              <a:defRPr sz="1200">
                <a:solidFill>
                  <a:schemeClr val="tx1"/>
                </a:solidFill>
                <a:latin typeface="Arial" panose="020B0604020202020204" pitchFamily="34" charset="0"/>
                <a:cs typeface="Arial" panose="020B0604020202020204" pitchFamily="34" charset="0"/>
              </a:defRPr>
            </a:lvl3pPr>
            <a:lvl4pPr marL="1643063" indent="-233363">
              <a:spcBef>
                <a:spcPct val="30000"/>
              </a:spcBef>
              <a:defRPr sz="1200">
                <a:solidFill>
                  <a:schemeClr val="tx1"/>
                </a:solidFill>
                <a:latin typeface="Arial" panose="020B0604020202020204" pitchFamily="34" charset="0"/>
                <a:cs typeface="Arial" panose="020B0604020202020204" pitchFamily="34" charset="0"/>
              </a:defRPr>
            </a:lvl4pPr>
            <a:lvl5pPr marL="2112963" indent="-233363">
              <a:spcBef>
                <a:spcPct val="30000"/>
              </a:spcBef>
              <a:defRPr sz="1200">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050967C-B8FF-4D08-9618-095208FCFA50}" type="slidenum">
              <a:rPr lang="en-US" altLang="en-US" smtClean="0"/>
              <a:pPr>
                <a:spcBef>
                  <a:spcPct val="0"/>
                </a:spcBef>
              </a:pPr>
              <a:t>45</a:t>
            </a:fld>
            <a:endParaRPr lang="en-US" altLang="en-US" smtClean="0"/>
          </a:p>
        </p:txBody>
      </p:sp>
      <p:sp>
        <p:nvSpPr>
          <p:cNvPr id="74755" name="Rectangle 2"/>
          <p:cNvSpPr>
            <a:spLocks noGrp="1" noRot="1" noChangeAspect="1" noChangeArrowheads="1" noTextEdit="1"/>
          </p:cNvSpPr>
          <p:nvPr>
            <p:ph type="sldImg"/>
          </p:nvPr>
        </p:nvSpPr>
        <p:spPr>
          <a:xfrm>
            <a:off x="1204913" y="709613"/>
            <a:ext cx="4668837" cy="3500437"/>
          </a:xfrm>
          <a:ln/>
        </p:spPr>
      </p:sp>
      <p:sp>
        <p:nvSpPr>
          <p:cNvPr id="74756" name="Rectangle 3"/>
          <p:cNvSpPr>
            <a:spLocks noGrp="1" noChangeArrowheads="1"/>
          </p:cNvSpPr>
          <p:nvPr>
            <p:ph type="body" idx="1"/>
          </p:nvPr>
        </p:nvSpPr>
        <p:spPr>
          <a:xfrm>
            <a:off x="941388" y="4449763"/>
            <a:ext cx="5194300" cy="4216400"/>
          </a:xfrm>
          <a:noFill/>
        </p:spPr>
        <p:txBody>
          <a:bodyPr/>
          <a:lstStyle/>
          <a:p>
            <a:pPr eaLnBrk="1" hangingPunct="1"/>
            <a:r>
              <a:rPr lang="en-US" altLang="en-US" smtClean="0"/>
              <a:t>Qualities: more gentle terrain, high solar radiation and lots of sun, fire quite important, low rainfall,l low snow cover, winter drying (chinooks), summer drought</a:t>
            </a:r>
          </a:p>
        </p:txBody>
      </p:sp>
    </p:spTree>
    <p:extLst>
      <p:ext uri="{BB962C8B-B14F-4D97-AF65-F5344CB8AC3E}">
        <p14:creationId xmlns:p14="http://schemas.microsoft.com/office/powerpoint/2010/main" val="3906891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62000" indent="-292100">
              <a:spcBef>
                <a:spcPct val="30000"/>
              </a:spcBef>
              <a:defRPr sz="1200">
                <a:solidFill>
                  <a:schemeClr val="tx1"/>
                </a:solidFill>
                <a:latin typeface="Arial" panose="020B0604020202020204" pitchFamily="34" charset="0"/>
                <a:cs typeface="Arial" panose="020B0604020202020204" pitchFamily="34" charset="0"/>
              </a:defRPr>
            </a:lvl2pPr>
            <a:lvl3pPr marL="1173163" indent="-233363">
              <a:spcBef>
                <a:spcPct val="30000"/>
              </a:spcBef>
              <a:defRPr sz="1200">
                <a:solidFill>
                  <a:schemeClr val="tx1"/>
                </a:solidFill>
                <a:latin typeface="Arial" panose="020B0604020202020204" pitchFamily="34" charset="0"/>
                <a:cs typeface="Arial" panose="020B0604020202020204" pitchFamily="34" charset="0"/>
              </a:defRPr>
            </a:lvl3pPr>
            <a:lvl4pPr marL="1643063" indent="-233363">
              <a:spcBef>
                <a:spcPct val="30000"/>
              </a:spcBef>
              <a:defRPr sz="1200">
                <a:solidFill>
                  <a:schemeClr val="tx1"/>
                </a:solidFill>
                <a:latin typeface="Arial" panose="020B0604020202020204" pitchFamily="34" charset="0"/>
                <a:cs typeface="Arial" panose="020B0604020202020204" pitchFamily="34" charset="0"/>
              </a:defRPr>
            </a:lvl4pPr>
            <a:lvl5pPr marL="2112963" indent="-233363">
              <a:spcBef>
                <a:spcPct val="30000"/>
              </a:spcBef>
              <a:defRPr sz="1200">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18C8CAD-70FD-4052-B6B9-376A4BA5D153}" type="slidenum">
              <a:rPr lang="en-US" altLang="en-US" smtClean="0"/>
              <a:pPr>
                <a:spcBef>
                  <a:spcPct val="0"/>
                </a:spcBef>
              </a:pPr>
              <a:t>46</a:t>
            </a:fld>
            <a:endParaRPr lang="en-US" alt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r>
              <a:rPr lang="en-US" altLang="en-US" smtClean="0"/>
              <a:t>Teanaway near stafford creek</a:t>
            </a:r>
          </a:p>
        </p:txBody>
      </p:sp>
    </p:spTree>
    <p:extLst>
      <p:ext uri="{BB962C8B-B14F-4D97-AF65-F5344CB8AC3E}">
        <p14:creationId xmlns:p14="http://schemas.microsoft.com/office/powerpoint/2010/main" val="326418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62000" indent="-292100">
              <a:spcBef>
                <a:spcPct val="30000"/>
              </a:spcBef>
              <a:defRPr sz="1200">
                <a:solidFill>
                  <a:schemeClr val="tx1"/>
                </a:solidFill>
                <a:latin typeface="Arial" panose="020B0604020202020204" pitchFamily="34" charset="0"/>
                <a:cs typeface="Arial" panose="020B0604020202020204" pitchFamily="34" charset="0"/>
              </a:defRPr>
            </a:lvl2pPr>
            <a:lvl3pPr marL="1173163" indent="-233363">
              <a:spcBef>
                <a:spcPct val="30000"/>
              </a:spcBef>
              <a:defRPr sz="1200">
                <a:solidFill>
                  <a:schemeClr val="tx1"/>
                </a:solidFill>
                <a:latin typeface="Arial" panose="020B0604020202020204" pitchFamily="34" charset="0"/>
                <a:cs typeface="Arial" panose="020B0604020202020204" pitchFamily="34" charset="0"/>
              </a:defRPr>
            </a:lvl3pPr>
            <a:lvl4pPr marL="1643063" indent="-233363">
              <a:spcBef>
                <a:spcPct val="30000"/>
              </a:spcBef>
              <a:defRPr sz="1200">
                <a:solidFill>
                  <a:schemeClr val="tx1"/>
                </a:solidFill>
                <a:latin typeface="Arial" panose="020B0604020202020204" pitchFamily="34" charset="0"/>
                <a:cs typeface="Arial" panose="020B0604020202020204" pitchFamily="34" charset="0"/>
              </a:defRPr>
            </a:lvl4pPr>
            <a:lvl5pPr marL="2112963" indent="-233363">
              <a:spcBef>
                <a:spcPct val="30000"/>
              </a:spcBef>
              <a:defRPr sz="1200">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2F53192-A69F-4CE9-9847-D0DDCBFE6E96}" type="slidenum">
              <a:rPr lang="en-US" altLang="en-US" smtClean="0"/>
              <a:pPr>
                <a:spcBef>
                  <a:spcPct val="0"/>
                </a:spcBef>
              </a:pPr>
              <a:t>48</a:t>
            </a:fld>
            <a:endParaRPr lang="en-US" altLang="en-US" smtClean="0"/>
          </a:p>
        </p:txBody>
      </p:sp>
      <p:sp>
        <p:nvSpPr>
          <p:cNvPr id="79875" name="Rectangle 2"/>
          <p:cNvSpPr>
            <a:spLocks noGrp="1" noRot="1" noChangeAspect="1" noChangeArrowheads="1" noTextEdit="1"/>
          </p:cNvSpPr>
          <p:nvPr>
            <p:ph type="sldImg"/>
          </p:nvPr>
        </p:nvSpPr>
        <p:spPr>
          <a:xfrm>
            <a:off x="1204913" y="709613"/>
            <a:ext cx="4668837" cy="3500437"/>
          </a:xfrm>
          <a:ln/>
        </p:spPr>
      </p:sp>
      <p:sp>
        <p:nvSpPr>
          <p:cNvPr id="79876" name="Rectangle 3"/>
          <p:cNvSpPr>
            <a:spLocks noGrp="1" noChangeArrowheads="1"/>
          </p:cNvSpPr>
          <p:nvPr>
            <p:ph type="body" idx="1"/>
          </p:nvPr>
        </p:nvSpPr>
        <p:spPr>
          <a:xfrm>
            <a:off x="941388" y="4449763"/>
            <a:ext cx="5194300" cy="4216400"/>
          </a:xfrm>
          <a:noFill/>
        </p:spPr>
        <p:txBody>
          <a:bodyPr/>
          <a:lstStyle/>
          <a:p>
            <a:pPr eaLnBrk="1" hangingPunct="1"/>
            <a:r>
              <a:rPr lang="en-US" altLang="en-US" smtClean="0"/>
              <a:t>Qualities: thick nutrient rich soils, very low rainfall and not much snowpack, windy, high solar radiation and sunny. Significant moisture stress.</a:t>
            </a:r>
          </a:p>
        </p:txBody>
      </p:sp>
    </p:spTree>
    <p:extLst>
      <p:ext uri="{BB962C8B-B14F-4D97-AF65-F5344CB8AC3E}">
        <p14:creationId xmlns:p14="http://schemas.microsoft.com/office/powerpoint/2010/main" val="2022840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62000" indent="-292100">
              <a:spcBef>
                <a:spcPct val="30000"/>
              </a:spcBef>
              <a:defRPr sz="1200">
                <a:solidFill>
                  <a:schemeClr val="tx1"/>
                </a:solidFill>
                <a:latin typeface="Arial" panose="020B0604020202020204" pitchFamily="34" charset="0"/>
                <a:cs typeface="Arial" panose="020B0604020202020204" pitchFamily="34" charset="0"/>
              </a:defRPr>
            </a:lvl2pPr>
            <a:lvl3pPr marL="1173163" indent="-233363">
              <a:spcBef>
                <a:spcPct val="30000"/>
              </a:spcBef>
              <a:defRPr sz="1200">
                <a:solidFill>
                  <a:schemeClr val="tx1"/>
                </a:solidFill>
                <a:latin typeface="Arial" panose="020B0604020202020204" pitchFamily="34" charset="0"/>
                <a:cs typeface="Arial" panose="020B0604020202020204" pitchFamily="34" charset="0"/>
              </a:defRPr>
            </a:lvl3pPr>
            <a:lvl4pPr marL="1643063" indent="-233363">
              <a:spcBef>
                <a:spcPct val="30000"/>
              </a:spcBef>
              <a:defRPr sz="1200">
                <a:solidFill>
                  <a:schemeClr val="tx1"/>
                </a:solidFill>
                <a:latin typeface="Arial" panose="020B0604020202020204" pitchFamily="34" charset="0"/>
                <a:cs typeface="Arial" panose="020B0604020202020204" pitchFamily="34" charset="0"/>
              </a:defRPr>
            </a:lvl4pPr>
            <a:lvl5pPr marL="2112963" indent="-233363">
              <a:spcBef>
                <a:spcPct val="30000"/>
              </a:spcBef>
              <a:defRPr sz="1200">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B342130-7B6D-48E8-917E-F8E53704F883}" type="slidenum">
              <a:rPr lang="en-US" altLang="en-US" smtClean="0"/>
              <a:pPr>
                <a:spcBef>
                  <a:spcPct val="0"/>
                </a:spcBef>
              </a:pPr>
              <a:t>50</a:t>
            </a:fld>
            <a:endParaRPr lang="en-US" alt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r>
              <a:rPr lang="en-US" altLang="en-US" smtClean="0"/>
              <a:t>Umptanum ridge. Rainier in background</a:t>
            </a:r>
          </a:p>
        </p:txBody>
      </p:sp>
    </p:spTree>
    <p:extLst>
      <p:ext uri="{BB962C8B-B14F-4D97-AF65-F5344CB8AC3E}">
        <p14:creationId xmlns:p14="http://schemas.microsoft.com/office/powerpoint/2010/main" val="1598539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62000" indent="-292100">
              <a:spcBef>
                <a:spcPct val="30000"/>
              </a:spcBef>
              <a:defRPr sz="1200">
                <a:solidFill>
                  <a:schemeClr val="tx1"/>
                </a:solidFill>
                <a:latin typeface="Arial" panose="020B0604020202020204" pitchFamily="34" charset="0"/>
                <a:cs typeface="Arial" panose="020B0604020202020204" pitchFamily="34" charset="0"/>
              </a:defRPr>
            </a:lvl2pPr>
            <a:lvl3pPr marL="1173163" indent="-233363">
              <a:spcBef>
                <a:spcPct val="30000"/>
              </a:spcBef>
              <a:defRPr sz="1200">
                <a:solidFill>
                  <a:schemeClr val="tx1"/>
                </a:solidFill>
                <a:latin typeface="Arial" panose="020B0604020202020204" pitchFamily="34" charset="0"/>
                <a:cs typeface="Arial" panose="020B0604020202020204" pitchFamily="34" charset="0"/>
              </a:defRPr>
            </a:lvl3pPr>
            <a:lvl4pPr marL="1643063" indent="-233363">
              <a:spcBef>
                <a:spcPct val="30000"/>
              </a:spcBef>
              <a:defRPr sz="1200">
                <a:solidFill>
                  <a:schemeClr val="tx1"/>
                </a:solidFill>
                <a:latin typeface="Arial" panose="020B0604020202020204" pitchFamily="34" charset="0"/>
                <a:cs typeface="Arial" panose="020B0604020202020204" pitchFamily="34" charset="0"/>
              </a:defRPr>
            </a:lvl4pPr>
            <a:lvl5pPr marL="2112963" indent="-233363">
              <a:spcBef>
                <a:spcPct val="30000"/>
              </a:spcBef>
              <a:defRPr sz="1200">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46D76BA-AC4B-41D0-A9CE-1609FA78B33C}" type="slidenum">
              <a:rPr lang="en-US" altLang="en-US" smtClean="0"/>
              <a:pPr>
                <a:spcBef>
                  <a:spcPct val="0"/>
                </a:spcBef>
              </a:pPr>
              <a:t>51</a:t>
            </a:fld>
            <a:endParaRPr lang="en-US" alt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745527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p:spPr>
        <p:txBody>
          <a:bodyPr/>
          <a:lstStyle/>
          <a:p>
            <a:endParaRPr lang="en-US" altLang="en-US" smtClean="0"/>
          </a:p>
        </p:txBody>
      </p:sp>
      <p:sp>
        <p:nvSpPr>
          <p:cNvPr id="112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D4F68F3-781F-4268-A9FC-A7BE313E8C16}" type="slidenum">
              <a:rPr lang="en-US" altLang="en-US" smtClean="0"/>
              <a:pPr/>
              <a:t>3</a:t>
            </a:fld>
            <a:endParaRPr lang="en-US" altLang="en-US" smtClean="0"/>
          </a:p>
        </p:txBody>
      </p:sp>
    </p:spTree>
    <p:extLst>
      <p:ext uri="{BB962C8B-B14F-4D97-AF65-F5344CB8AC3E}">
        <p14:creationId xmlns:p14="http://schemas.microsoft.com/office/powerpoint/2010/main" val="2829627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62000" indent="-292100">
              <a:spcBef>
                <a:spcPct val="30000"/>
              </a:spcBef>
              <a:defRPr sz="1200">
                <a:solidFill>
                  <a:schemeClr val="tx1"/>
                </a:solidFill>
                <a:latin typeface="Arial" panose="020B0604020202020204" pitchFamily="34" charset="0"/>
                <a:cs typeface="Arial" panose="020B0604020202020204" pitchFamily="34" charset="0"/>
              </a:defRPr>
            </a:lvl2pPr>
            <a:lvl3pPr marL="1173163" indent="-233363">
              <a:spcBef>
                <a:spcPct val="30000"/>
              </a:spcBef>
              <a:defRPr sz="1200">
                <a:solidFill>
                  <a:schemeClr val="tx1"/>
                </a:solidFill>
                <a:latin typeface="Arial" panose="020B0604020202020204" pitchFamily="34" charset="0"/>
                <a:cs typeface="Arial" panose="020B0604020202020204" pitchFamily="34" charset="0"/>
              </a:defRPr>
            </a:lvl3pPr>
            <a:lvl4pPr marL="1643063" indent="-233363">
              <a:spcBef>
                <a:spcPct val="30000"/>
              </a:spcBef>
              <a:defRPr sz="1200">
                <a:solidFill>
                  <a:schemeClr val="tx1"/>
                </a:solidFill>
                <a:latin typeface="Arial" panose="020B0604020202020204" pitchFamily="34" charset="0"/>
                <a:cs typeface="Arial" panose="020B0604020202020204" pitchFamily="34" charset="0"/>
              </a:defRPr>
            </a:lvl4pPr>
            <a:lvl5pPr marL="2112963" indent="-233363">
              <a:spcBef>
                <a:spcPct val="30000"/>
              </a:spcBef>
              <a:defRPr sz="1200">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3BA077D-9573-46D3-810D-75B53D321F5D}" type="slidenum">
              <a:rPr lang="en-US" altLang="en-US" smtClean="0"/>
              <a:pPr>
                <a:spcBef>
                  <a:spcPct val="0"/>
                </a:spcBef>
              </a:pPr>
              <a:t>4</a:t>
            </a:fld>
            <a:endParaRPr lang="en-US" altLang="en-US"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082991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62000" indent="-292100">
              <a:spcBef>
                <a:spcPct val="30000"/>
              </a:spcBef>
              <a:defRPr sz="1200">
                <a:solidFill>
                  <a:schemeClr val="tx1"/>
                </a:solidFill>
                <a:latin typeface="Arial" panose="020B0604020202020204" pitchFamily="34" charset="0"/>
                <a:cs typeface="Arial" panose="020B0604020202020204" pitchFamily="34" charset="0"/>
              </a:defRPr>
            </a:lvl2pPr>
            <a:lvl3pPr marL="1173163" indent="-233363">
              <a:spcBef>
                <a:spcPct val="30000"/>
              </a:spcBef>
              <a:defRPr sz="1200">
                <a:solidFill>
                  <a:schemeClr val="tx1"/>
                </a:solidFill>
                <a:latin typeface="Arial" panose="020B0604020202020204" pitchFamily="34" charset="0"/>
                <a:cs typeface="Arial" panose="020B0604020202020204" pitchFamily="34" charset="0"/>
              </a:defRPr>
            </a:lvl3pPr>
            <a:lvl4pPr marL="1643063" indent="-233363">
              <a:spcBef>
                <a:spcPct val="30000"/>
              </a:spcBef>
              <a:defRPr sz="1200">
                <a:solidFill>
                  <a:schemeClr val="tx1"/>
                </a:solidFill>
                <a:latin typeface="Arial" panose="020B0604020202020204" pitchFamily="34" charset="0"/>
                <a:cs typeface="Arial" panose="020B0604020202020204" pitchFamily="34" charset="0"/>
              </a:defRPr>
            </a:lvl4pPr>
            <a:lvl5pPr marL="2112963" indent="-233363">
              <a:spcBef>
                <a:spcPct val="30000"/>
              </a:spcBef>
              <a:defRPr sz="1200">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A3777E8-7DB6-4FB9-8368-74E614E9D94D}" type="slidenum">
              <a:rPr lang="en-US" altLang="en-US" smtClean="0"/>
              <a:pPr>
                <a:spcBef>
                  <a:spcPct val="0"/>
                </a:spcBef>
              </a:pPr>
              <a:t>6</a:t>
            </a:fld>
            <a:endParaRPr lang="en-US" altLang="en-US"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en-US" altLang="en-US" smtClean="0"/>
              <a:t>Storms are associated with the jet stream. Strength of jet stream is stronger in winter and farther south. Higher pressure dominates in the summer, lower in winter.</a:t>
            </a:r>
          </a:p>
        </p:txBody>
      </p:sp>
    </p:spTree>
    <p:extLst>
      <p:ext uri="{BB962C8B-B14F-4D97-AF65-F5344CB8AC3E}">
        <p14:creationId xmlns:p14="http://schemas.microsoft.com/office/powerpoint/2010/main" val="1713336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62000" indent="-292100">
              <a:spcBef>
                <a:spcPct val="30000"/>
              </a:spcBef>
              <a:defRPr sz="1200">
                <a:solidFill>
                  <a:schemeClr val="tx1"/>
                </a:solidFill>
                <a:latin typeface="Arial" panose="020B0604020202020204" pitchFamily="34" charset="0"/>
                <a:cs typeface="Arial" panose="020B0604020202020204" pitchFamily="34" charset="0"/>
              </a:defRPr>
            </a:lvl2pPr>
            <a:lvl3pPr marL="1173163" indent="-233363">
              <a:spcBef>
                <a:spcPct val="30000"/>
              </a:spcBef>
              <a:defRPr sz="1200">
                <a:solidFill>
                  <a:schemeClr val="tx1"/>
                </a:solidFill>
                <a:latin typeface="Arial" panose="020B0604020202020204" pitchFamily="34" charset="0"/>
                <a:cs typeface="Arial" panose="020B0604020202020204" pitchFamily="34" charset="0"/>
              </a:defRPr>
            </a:lvl3pPr>
            <a:lvl4pPr marL="1643063" indent="-233363">
              <a:spcBef>
                <a:spcPct val="30000"/>
              </a:spcBef>
              <a:defRPr sz="1200">
                <a:solidFill>
                  <a:schemeClr val="tx1"/>
                </a:solidFill>
                <a:latin typeface="Arial" panose="020B0604020202020204" pitchFamily="34" charset="0"/>
                <a:cs typeface="Arial" panose="020B0604020202020204" pitchFamily="34" charset="0"/>
              </a:defRPr>
            </a:lvl4pPr>
            <a:lvl5pPr marL="2112963" indent="-233363">
              <a:spcBef>
                <a:spcPct val="30000"/>
              </a:spcBef>
              <a:defRPr sz="1200">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67B5208-D064-45B7-8AD6-698DC0D96D92}" type="slidenum">
              <a:rPr lang="en-US" altLang="en-US" smtClean="0"/>
              <a:pPr>
                <a:spcBef>
                  <a:spcPct val="0"/>
                </a:spcBef>
              </a:pPr>
              <a:t>7</a:t>
            </a:fld>
            <a:endParaRPr lang="en-US" altLang="en-US"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smtClean="0"/>
              <a:t>On windward side air is forced upward by mountains, encounters lower pressure causing air to expand and cool. When air is saturated we get rain. On leeward side air sinks, compresses and warms causing clouds to dissipate.</a:t>
            </a:r>
          </a:p>
        </p:txBody>
      </p:sp>
    </p:spTree>
    <p:extLst>
      <p:ext uri="{BB962C8B-B14F-4D97-AF65-F5344CB8AC3E}">
        <p14:creationId xmlns:p14="http://schemas.microsoft.com/office/powerpoint/2010/main" val="436239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62000" indent="-292100">
              <a:spcBef>
                <a:spcPct val="30000"/>
              </a:spcBef>
              <a:defRPr sz="1200">
                <a:solidFill>
                  <a:schemeClr val="tx1"/>
                </a:solidFill>
                <a:latin typeface="Arial" panose="020B0604020202020204" pitchFamily="34" charset="0"/>
                <a:cs typeface="Arial" panose="020B0604020202020204" pitchFamily="34" charset="0"/>
              </a:defRPr>
            </a:lvl2pPr>
            <a:lvl3pPr marL="1173163" indent="-233363">
              <a:spcBef>
                <a:spcPct val="30000"/>
              </a:spcBef>
              <a:defRPr sz="1200">
                <a:solidFill>
                  <a:schemeClr val="tx1"/>
                </a:solidFill>
                <a:latin typeface="Arial" panose="020B0604020202020204" pitchFamily="34" charset="0"/>
                <a:cs typeface="Arial" panose="020B0604020202020204" pitchFamily="34" charset="0"/>
              </a:defRPr>
            </a:lvl3pPr>
            <a:lvl4pPr marL="1643063" indent="-233363">
              <a:spcBef>
                <a:spcPct val="30000"/>
              </a:spcBef>
              <a:defRPr sz="1200">
                <a:solidFill>
                  <a:schemeClr val="tx1"/>
                </a:solidFill>
                <a:latin typeface="Arial" panose="020B0604020202020204" pitchFamily="34" charset="0"/>
                <a:cs typeface="Arial" panose="020B0604020202020204" pitchFamily="34" charset="0"/>
              </a:defRPr>
            </a:lvl4pPr>
            <a:lvl5pPr marL="2112963" indent="-233363">
              <a:spcBef>
                <a:spcPct val="30000"/>
              </a:spcBef>
              <a:defRPr sz="1200">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82DD283-7B92-47C3-BA59-AB8118EAF5B6}" type="slidenum">
              <a:rPr lang="en-US" altLang="en-US" smtClean="0"/>
              <a:pPr>
                <a:spcBef>
                  <a:spcPct val="0"/>
                </a:spcBef>
              </a:pPr>
              <a:t>8</a:t>
            </a:fld>
            <a:endParaRPr lang="en-US" altLang="en-US"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US" altLang="en-US" smtClean="0"/>
              <a:t> Rain shadowing occurs east of the Cascades as well as east of the Olympics. .</a:t>
            </a:r>
          </a:p>
        </p:txBody>
      </p:sp>
    </p:spTree>
    <p:extLst>
      <p:ext uri="{BB962C8B-B14F-4D97-AF65-F5344CB8AC3E}">
        <p14:creationId xmlns:p14="http://schemas.microsoft.com/office/powerpoint/2010/main" val="2334570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62000" indent="-292100">
              <a:spcBef>
                <a:spcPct val="30000"/>
              </a:spcBef>
              <a:defRPr sz="1200">
                <a:solidFill>
                  <a:schemeClr val="tx1"/>
                </a:solidFill>
                <a:latin typeface="Arial" panose="020B0604020202020204" pitchFamily="34" charset="0"/>
                <a:cs typeface="Arial" panose="020B0604020202020204" pitchFamily="34" charset="0"/>
              </a:defRPr>
            </a:lvl2pPr>
            <a:lvl3pPr marL="1173163" indent="-233363">
              <a:spcBef>
                <a:spcPct val="30000"/>
              </a:spcBef>
              <a:defRPr sz="1200">
                <a:solidFill>
                  <a:schemeClr val="tx1"/>
                </a:solidFill>
                <a:latin typeface="Arial" panose="020B0604020202020204" pitchFamily="34" charset="0"/>
                <a:cs typeface="Arial" panose="020B0604020202020204" pitchFamily="34" charset="0"/>
              </a:defRPr>
            </a:lvl3pPr>
            <a:lvl4pPr marL="1643063" indent="-233363">
              <a:spcBef>
                <a:spcPct val="30000"/>
              </a:spcBef>
              <a:defRPr sz="1200">
                <a:solidFill>
                  <a:schemeClr val="tx1"/>
                </a:solidFill>
                <a:latin typeface="Arial" panose="020B0604020202020204" pitchFamily="34" charset="0"/>
                <a:cs typeface="Arial" panose="020B0604020202020204" pitchFamily="34" charset="0"/>
              </a:defRPr>
            </a:lvl4pPr>
            <a:lvl5pPr marL="2112963" indent="-233363">
              <a:spcBef>
                <a:spcPct val="30000"/>
              </a:spcBef>
              <a:defRPr sz="1200">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4410288-3D7C-4AB3-BA37-A1B2E2C09930}" type="slidenum">
              <a:rPr lang="en-US" altLang="en-US" smtClean="0"/>
              <a:pPr>
                <a:spcBef>
                  <a:spcPct val="0"/>
                </a:spcBef>
              </a:pPr>
              <a:t>13</a:t>
            </a:fld>
            <a:endParaRPr lang="en-US" alt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927916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t>Elevations are approximate and dependent on mean temperature.  Mean temperature decreases with elevation (drop of 3 degrees for each 1000 feet of elevation gain.)  Mean temperature also decreases as you move from south to north and the same species occur at lower elevations as you go north.  </a:t>
            </a:r>
          </a:p>
        </p:txBody>
      </p:sp>
      <p:sp>
        <p:nvSpPr>
          <p:cNvPr id="2867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1A65345-7E8D-4D46-A99A-CB36F01D6581}" type="slidenum">
              <a:rPr lang="en-US" altLang="en-US" smtClean="0"/>
              <a:pPr/>
              <a:t>14</a:t>
            </a:fld>
            <a:endParaRPr lang="en-US" altLang="en-US" smtClean="0"/>
          </a:p>
        </p:txBody>
      </p:sp>
    </p:spTree>
    <p:extLst>
      <p:ext uri="{BB962C8B-B14F-4D97-AF65-F5344CB8AC3E}">
        <p14:creationId xmlns:p14="http://schemas.microsoft.com/office/powerpoint/2010/main" val="2701492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4600B2D-BE5B-4363-BAC4-FD3784ECAAE6}" type="slidenum">
              <a:rPr lang="en-US" altLang="en-US"/>
              <a:pPr>
                <a:defRPr/>
              </a:pPr>
              <a:t>‹#›</a:t>
            </a:fld>
            <a:endParaRPr lang="en-US" altLang="en-US"/>
          </a:p>
        </p:txBody>
      </p:sp>
    </p:spTree>
    <p:extLst>
      <p:ext uri="{BB962C8B-B14F-4D97-AF65-F5344CB8AC3E}">
        <p14:creationId xmlns:p14="http://schemas.microsoft.com/office/powerpoint/2010/main" val="424155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C509279-53A5-45BD-A0A9-5C728383434A}" type="slidenum">
              <a:rPr lang="en-US" altLang="en-US"/>
              <a:pPr>
                <a:defRPr/>
              </a:pPr>
              <a:t>‹#›</a:t>
            </a:fld>
            <a:endParaRPr lang="en-US" altLang="en-US"/>
          </a:p>
        </p:txBody>
      </p:sp>
    </p:spTree>
    <p:extLst>
      <p:ext uri="{BB962C8B-B14F-4D97-AF65-F5344CB8AC3E}">
        <p14:creationId xmlns:p14="http://schemas.microsoft.com/office/powerpoint/2010/main" val="2430198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C86BFD5-8FC1-4B33-8CA3-B23EABB614F4}" type="slidenum">
              <a:rPr lang="en-US" altLang="en-US"/>
              <a:pPr>
                <a:defRPr/>
              </a:pPr>
              <a:t>‹#›</a:t>
            </a:fld>
            <a:endParaRPr lang="en-US" altLang="en-US"/>
          </a:p>
        </p:txBody>
      </p:sp>
    </p:spTree>
    <p:extLst>
      <p:ext uri="{BB962C8B-B14F-4D97-AF65-F5344CB8AC3E}">
        <p14:creationId xmlns:p14="http://schemas.microsoft.com/office/powerpoint/2010/main" val="3151390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8" name="Freeform 6"/>
            <p:cNvSpPr>
              <a:spLocks/>
            </p:cNvSpPr>
            <p:nvPr/>
          </p:nvSpPr>
          <p:spPr bwMode="hidden">
            <a:xfrm>
              <a:off x="4038" y="3577"/>
              <a:ext cx="1720" cy="65"/>
            </a:xfrm>
            <a:custGeom>
              <a:avLst/>
              <a:gdLst>
                <a:gd name="T0" fmla="*/ 1668 w 1722"/>
                <a:gd name="T1" fmla="*/ 39 h 66"/>
                <a:gd name="T2" fmla="*/ 1668 w 1722"/>
                <a:gd name="T3" fmla="*/ 33 h 66"/>
                <a:gd name="T4" fmla="*/ 0 w 1722"/>
                <a:gd name="T5" fmla="*/ 0 h 66"/>
                <a:gd name="T6" fmla="*/ 0 w 1722"/>
                <a:gd name="T7" fmla="*/ 33 h 66"/>
                <a:gd name="T8" fmla="*/ 1668 w 1722"/>
                <a:gd name="T9" fmla="*/ 39 h 66"/>
                <a:gd name="T10" fmla="*/ 1668 w 1722"/>
                <a:gd name="T11" fmla="*/ 3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dirty="0"/>
            </a:p>
          </p:txBody>
        </p:sp>
        <p:sp>
          <p:nvSpPr>
            <p:cNvPr id="10" name="Freeform 8"/>
            <p:cNvSpPr>
              <a:spLocks/>
            </p:cNvSpPr>
            <p:nvPr/>
          </p:nvSpPr>
          <p:spPr bwMode="hidden">
            <a:xfrm>
              <a:off x="4784" y="3702"/>
              <a:ext cx="974" cy="101"/>
            </a:xfrm>
            <a:custGeom>
              <a:avLst/>
              <a:gdLst>
                <a:gd name="T0" fmla="*/ 948 w 975"/>
                <a:gd name="T1" fmla="*/ 48 h 101"/>
                <a:gd name="T2" fmla="*/ 948 w 975"/>
                <a:gd name="T3" fmla="*/ 0 h 101"/>
                <a:gd name="T4" fmla="*/ 0 w 975"/>
                <a:gd name="T5" fmla="*/ 24 h 101"/>
                <a:gd name="T6" fmla="*/ 0 w 975"/>
                <a:gd name="T7" fmla="*/ 101 h 101"/>
                <a:gd name="T8" fmla="*/ 948 w 975"/>
                <a:gd name="T9" fmla="*/ 48 h 101"/>
                <a:gd name="T10" fmla="*/ 94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87 w 2141"/>
                <a:gd name="T1" fmla="*/ 0 h 198"/>
                <a:gd name="T2" fmla="*/ 0 w 2141"/>
                <a:gd name="T3" fmla="*/ 156 h 198"/>
                <a:gd name="T4" fmla="*/ 0 w 2141"/>
                <a:gd name="T5" fmla="*/ 198 h 198"/>
                <a:gd name="T6" fmla="*/ 2087 w 2141"/>
                <a:gd name="T7" fmla="*/ 0 h 198"/>
                <a:gd name="T8" fmla="*/ 208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13" name="Freeform 11"/>
            <p:cNvSpPr>
              <a:spLocks/>
            </p:cNvSpPr>
            <p:nvPr/>
          </p:nvSpPr>
          <p:spPr bwMode="hidden">
            <a:xfrm>
              <a:off x="2097" y="4043"/>
              <a:ext cx="2514" cy="276"/>
            </a:xfrm>
            <a:custGeom>
              <a:avLst/>
              <a:gdLst>
                <a:gd name="T0" fmla="*/ 2101 w 2517"/>
                <a:gd name="T1" fmla="*/ 276 h 276"/>
                <a:gd name="T2" fmla="*/ 2436 w 2517"/>
                <a:gd name="T3" fmla="*/ 204 h 276"/>
                <a:gd name="T4" fmla="*/ 2179 w 2517"/>
                <a:gd name="T5" fmla="*/ 0 h 276"/>
                <a:gd name="T6" fmla="*/ 0 w 2517"/>
                <a:gd name="T7" fmla="*/ 276 h 276"/>
                <a:gd name="T8" fmla="*/ 2101 w 2517"/>
                <a:gd name="T9" fmla="*/ 276 h 276"/>
                <a:gd name="T10" fmla="*/ 21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15" name="Freeform 13"/>
            <p:cNvSpPr>
              <a:spLocks/>
            </p:cNvSpPr>
            <p:nvPr/>
          </p:nvSpPr>
          <p:spPr bwMode="hidden">
            <a:xfrm>
              <a:off x="5030" y="3151"/>
              <a:ext cx="728" cy="240"/>
            </a:xfrm>
            <a:custGeom>
              <a:avLst/>
              <a:gdLst>
                <a:gd name="T0" fmla="*/ 702 w 729"/>
                <a:gd name="T1" fmla="*/ 240 h 240"/>
                <a:gd name="T2" fmla="*/ 0 w 729"/>
                <a:gd name="T3" fmla="*/ 0 h 240"/>
                <a:gd name="T4" fmla="*/ 0 w 729"/>
                <a:gd name="T5" fmla="*/ 6 h 240"/>
                <a:gd name="T6" fmla="*/ 702 w 729"/>
                <a:gd name="T7" fmla="*/ 240 h 240"/>
                <a:gd name="T8" fmla="*/ 70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17" name="Freeform 15"/>
            <p:cNvSpPr>
              <a:spLocks/>
            </p:cNvSpPr>
            <p:nvPr/>
          </p:nvSpPr>
          <p:spPr bwMode="hidden">
            <a:xfrm>
              <a:off x="5030" y="3049"/>
              <a:ext cx="728" cy="318"/>
            </a:xfrm>
            <a:custGeom>
              <a:avLst/>
              <a:gdLst>
                <a:gd name="T0" fmla="*/ 702 w 729"/>
                <a:gd name="T1" fmla="*/ 318 h 318"/>
                <a:gd name="T2" fmla="*/ 702 w 729"/>
                <a:gd name="T3" fmla="*/ 312 h 318"/>
                <a:gd name="T4" fmla="*/ 0 w 729"/>
                <a:gd name="T5" fmla="*/ 0 h 318"/>
                <a:gd name="T6" fmla="*/ 0 w 729"/>
                <a:gd name="T7" fmla="*/ 54 h 318"/>
                <a:gd name="T8" fmla="*/ 702 w 729"/>
                <a:gd name="T9" fmla="*/ 318 h 318"/>
                <a:gd name="T10" fmla="*/ 70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dirty="0"/>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30" name="Freeform 28"/>
            <p:cNvSpPr>
              <a:spLocks/>
            </p:cNvSpPr>
            <p:nvPr/>
          </p:nvSpPr>
          <p:spPr bwMode="hidden">
            <a:xfrm>
              <a:off x="5698" y="653"/>
              <a:ext cx="60" cy="311"/>
            </a:xfrm>
            <a:custGeom>
              <a:avLst/>
              <a:gdLst>
                <a:gd name="T0" fmla="*/ 0 w 60"/>
                <a:gd name="T1" fmla="*/ 144 h 312"/>
                <a:gd name="T2" fmla="*/ 60 w 60"/>
                <a:gd name="T3" fmla="*/ 28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grpSp>
      </p:grpSp>
      <p:sp>
        <p:nvSpPr>
          <p:cNvPr id="8503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altLang="en-US" noProof="0" smtClean="0"/>
              <a:t>Click to edit Master title style</a:t>
            </a:r>
          </a:p>
        </p:txBody>
      </p:sp>
      <p:sp>
        <p:nvSpPr>
          <p:cNvPr id="850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pPr lvl="0"/>
            <a:r>
              <a:rPr lang="en-US" altLang="en-US" noProof="0" smtClean="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ltLang="en-US"/>
          </a:p>
        </p:txBody>
      </p:sp>
      <p:sp>
        <p:nvSpPr>
          <p:cNvPr id="45" name="Rectangle 45"/>
          <p:cNvSpPr>
            <a:spLocks noGrp="1" noChangeArrowheads="1"/>
          </p:cNvSpPr>
          <p:nvPr>
            <p:ph type="ftr" sz="quarter" idx="11"/>
          </p:nvPr>
        </p:nvSpPr>
        <p:spPr/>
        <p:txBody>
          <a:bodyPr/>
          <a:lstStyle>
            <a:lvl1pPr>
              <a:defRPr/>
            </a:lvl1pPr>
          </a:lstStyle>
          <a:p>
            <a:pPr>
              <a:defRPr/>
            </a:pPr>
            <a:endParaRPr lang="en-US" altLang="en-US"/>
          </a:p>
        </p:txBody>
      </p:sp>
      <p:sp>
        <p:nvSpPr>
          <p:cNvPr id="46" name="Rectangle 46"/>
          <p:cNvSpPr>
            <a:spLocks noGrp="1" noChangeArrowheads="1"/>
          </p:cNvSpPr>
          <p:nvPr>
            <p:ph type="sldNum" sz="quarter" idx="12"/>
          </p:nvPr>
        </p:nvSpPr>
        <p:spPr/>
        <p:txBody>
          <a:bodyPr/>
          <a:lstStyle>
            <a:lvl1pPr>
              <a:defRPr/>
            </a:lvl1pPr>
          </a:lstStyle>
          <a:p>
            <a:pPr>
              <a:defRPr/>
            </a:pPr>
            <a:fld id="{161BB253-1852-43A7-90E5-F2EF0879CC52}" type="slidenum">
              <a:rPr lang="en-US" altLang="en-US"/>
              <a:pPr>
                <a:defRPr/>
              </a:pPr>
              <a:t>‹#›</a:t>
            </a:fld>
            <a:endParaRPr lang="en-US" altLang="en-US"/>
          </a:p>
        </p:txBody>
      </p:sp>
    </p:spTree>
    <p:extLst>
      <p:ext uri="{BB962C8B-B14F-4D97-AF65-F5344CB8AC3E}">
        <p14:creationId xmlns:p14="http://schemas.microsoft.com/office/powerpoint/2010/main" val="1656740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p:cNvSpPr>
            <a:spLocks noGrp="1" noChangeArrowheads="1"/>
          </p:cNvSpPr>
          <p:nvPr>
            <p:ph type="sldNum" sz="quarter" idx="12"/>
          </p:nvPr>
        </p:nvSpPr>
        <p:spPr>
          <a:ln/>
        </p:spPr>
        <p:txBody>
          <a:bodyPr/>
          <a:lstStyle>
            <a:lvl1pPr>
              <a:defRPr/>
            </a:lvl1pPr>
          </a:lstStyle>
          <a:p>
            <a:pPr>
              <a:defRPr/>
            </a:pPr>
            <a:fld id="{015417E1-EF1D-49C7-8069-D035843C3E9B}" type="slidenum">
              <a:rPr lang="en-US" altLang="en-US"/>
              <a:pPr>
                <a:defRPr/>
              </a:pPr>
              <a:t>‹#›</a:t>
            </a:fld>
            <a:endParaRPr lang="en-US" altLang="en-US"/>
          </a:p>
        </p:txBody>
      </p:sp>
    </p:spTree>
    <p:extLst>
      <p:ext uri="{BB962C8B-B14F-4D97-AF65-F5344CB8AC3E}">
        <p14:creationId xmlns:p14="http://schemas.microsoft.com/office/powerpoint/2010/main" val="2310388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p:cNvSpPr>
            <a:spLocks noGrp="1" noChangeArrowheads="1"/>
          </p:cNvSpPr>
          <p:nvPr>
            <p:ph type="sldNum" sz="quarter" idx="12"/>
          </p:nvPr>
        </p:nvSpPr>
        <p:spPr>
          <a:ln/>
        </p:spPr>
        <p:txBody>
          <a:bodyPr/>
          <a:lstStyle>
            <a:lvl1pPr>
              <a:defRPr/>
            </a:lvl1pPr>
          </a:lstStyle>
          <a:p>
            <a:pPr>
              <a:defRPr/>
            </a:pPr>
            <a:fld id="{C52D1343-7D90-45CB-BD0B-704512199712}" type="slidenum">
              <a:rPr lang="en-US" altLang="en-US"/>
              <a:pPr>
                <a:defRPr/>
              </a:pPr>
              <a:t>‹#›</a:t>
            </a:fld>
            <a:endParaRPr lang="en-US" altLang="en-US"/>
          </a:p>
        </p:txBody>
      </p:sp>
    </p:spTree>
    <p:extLst>
      <p:ext uri="{BB962C8B-B14F-4D97-AF65-F5344CB8AC3E}">
        <p14:creationId xmlns:p14="http://schemas.microsoft.com/office/powerpoint/2010/main" val="3437597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p:cNvSpPr>
            <a:spLocks noGrp="1" noChangeArrowheads="1"/>
          </p:cNvSpPr>
          <p:nvPr>
            <p:ph type="sldNum" sz="quarter" idx="12"/>
          </p:nvPr>
        </p:nvSpPr>
        <p:spPr>
          <a:ln/>
        </p:spPr>
        <p:txBody>
          <a:bodyPr/>
          <a:lstStyle>
            <a:lvl1pPr>
              <a:defRPr/>
            </a:lvl1pPr>
          </a:lstStyle>
          <a:p>
            <a:pPr>
              <a:defRPr/>
            </a:pPr>
            <a:fld id="{F1AA9DDA-39F9-4A36-B84D-0A3C9194568A}" type="slidenum">
              <a:rPr lang="en-US" altLang="en-US"/>
              <a:pPr>
                <a:defRPr/>
              </a:pPr>
              <a:t>‹#›</a:t>
            </a:fld>
            <a:endParaRPr lang="en-US" altLang="en-US"/>
          </a:p>
        </p:txBody>
      </p:sp>
    </p:spTree>
    <p:extLst>
      <p:ext uri="{BB962C8B-B14F-4D97-AF65-F5344CB8AC3E}">
        <p14:creationId xmlns:p14="http://schemas.microsoft.com/office/powerpoint/2010/main" val="2954848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6"/>
          <p:cNvSpPr>
            <a:spLocks noGrp="1" noChangeArrowheads="1"/>
          </p:cNvSpPr>
          <p:nvPr>
            <p:ph type="sldNum" sz="quarter" idx="12"/>
          </p:nvPr>
        </p:nvSpPr>
        <p:spPr>
          <a:ln/>
        </p:spPr>
        <p:txBody>
          <a:bodyPr/>
          <a:lstStyle>
            <a:lvl1pPr>
              <a:defRPr/>
            </a:lvl1pPr>
          </a:lstStyle>
          <a:p>
            <a:pPr>
              <a:defRPr/>
            </a:pPr>
            <a:fld id="{1ED714A8-3737-4140-A507-5FFE26CAA2DB}" type="slidenum">
              <a:rPr lang="en-US" altLang="en-US"/>
              <a:pPr>
                <a:defRPr/>
              </a:pPr>
              <a:t>‹#›</a:t>
            </a:fld>
            <a:endParaRPr lang="en-US" altLang="en-US"/>
          </a:p>
        </p:txBody>
      </p:sp>
    </p:spTree>
    <p:extLst>
      <p:ext uri="{BB962C8B-B14F-4D97-AF65-F5344CB8AC3E}">
        <p14:creationId xmlns:p14="http://schemas.microsoft.com/office/powerpoint/2010/main" val="974383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p:cNvSpPr>
            <a:spLocks noGrp="1" noChangeArrowheads="1"/>
          </p:cNvSpPr>
          <p:nvPr>
            <p:ph type="sldNum" sz="quarter" idx="12"/>
          </p:nvPr>
        </p:nvSpPr>
        <p:spPr>
          <a:ln/>
        </p:spPr>
        <p:txBody>
          <a:bodyPr/>
          <a:lstStyle>
            <a:lvl1pPr>
              <a:defRPr/>
            </a:lvl1pPr>
          </a:lstStyle>
          <a:p>
            <a:pPr>
              <a:defRPr/>
            </a:pPr>
            <a:fld id="{A6D9C328-9AD8-464C-AB59-DB20BB0022A6}" type="slidenum">
              <a:rPr lang="en-US" altLang="en-US"/>
              <a:pPr>
                <a:defRPr/>
              </a:pPr>
              <a:t>‹#›</a:t>
            </a:fld>
            <a:endParaRPr lang="en-US" altLang="en-US"/>
          </a:p>
        </p:txBody>
      </p:sp>
    </p:spTree>
    <p:extLst>
      <p:ext uri="{BB962C8B-B14F-4D97-AF65-F5344CB8AC3E}">
        <p14:creationId xmlns:p14="http://schemas.microsoft.com/office/powerpoint/2010/main" val="2670931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6"/>
          <p:cNvSpPr>
            <a:spLocks noGrp="1" noChangeArrowheads="1"/>
          </p:cNvSpPr>
          <p:nvPr>
            <p:ph type="sldNum" sz="quarter" idx="12"/>
          </p:nvPr>
        </p:nvSpPr>
        <p:spPr>
          <a:ln/>
        </p:spPr>
        <p:txBody>
          <a:bodyPr/>
          <a:lstStyle>
            <a:lvl1pPr>
              <a:defRPr/>
            </a:lvl1pPr>
          </a:lstStyle>
          <a:p>
            <a:pPr>
              <a:defRPr/>
            </a:pPr>
            <a:fld id="{F29F4D93-6397-48A3-B44C-ABB00C198EC1}" type="slidenum">
              <a:rPr lang="en-US" altLang="en-US"/>
              <a:pPr>
                <a:defRPr/>
              </a:pPr>
              <a:t>‹#›</a:t>
            </a:fld>
            <a:endParaRPr lang="en-US" altLang="en-US"/>
          </a:p>
        </p:txBody>
      </p:sp>
    </p:spTree>
    <p:extLst>
      <p:ext uri="{BB962C8B-B14F-4D97-AF65-F5344CB8AC3E}">
        <p14:creationId xmlns:p14="http://schemas.microsoft.com/office/powerpoint/2010/main" val="2497722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p:cNvSpPr>
            <a:spLocks noGrp="1" noChangeArrowheads="1"/>
          </p:cNvSpPr>
          <p:nvPr>
            <p:ph type="sldNum" sz="quarter" idx="12"/>
          </p:nvPr>
        </p:nvSpPr>
        <p:spPr>
          <a:ln/>
        </p:spPr>
        <p:txBody>
          <a:bodyPr/>
          <a:lstStyle>
            <a:lvl1pPr>
              <a:defRPr/>
            </a:lvl1pPr>
          </a:lstStyle>
          <a:p>
            <a:pPr>
              <a:defRPr/>
            </a:pPr>
            <a:fld id="{593459AB-E88B-4BB0-8B27-8C7722160B7E}" type="slidenum">
              <a:rPr lang="en-US" altLang="en-US"/>
              <a:pPr>
                <a:defRPr/>
              </a:pPr>
              <a:t>‹#›</a:t>
            </a:fld>
            <a:endParaRPr lang="en-US" altLang="en-US"/>
          </a:p>
        </p:txBody>
      </p:sp>
    </p:spTree>
    <p:extLst>
      <p:ext uri="{BB962C8B-B14F-4D97-AF65-F5344CB8AC3E}">
        <p14:creationId xmlns:p14="http://schemas.microsoft.com/office/powerpoint/2010/main" val="1992832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2C7D626-45CF-4800-AF12-0A86652F268C}" type="slidenum">
              <a:rPr lang="en-US" altLang="en-US"/>
              <a:pPr>
                <a:defRPr/>
              </a:pPr>
              <a:t>‹#›</a:t>
            </a:fld>
            <a:endParaRPr lang="en-US" altLang="en-US"/>
          </a:p>
        </p:txBody>
      </p:sp>
    </p:spTree>
    <p:extLst>
      <p:ext uri="{BB962C8B-B14F-4D97-AF65-F5344CB8AC3E}">
        <p14:creationId xmlns:p14="http://schemas.microsoft.com/office/powerpoint/2010/main" val="3870828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p:cNvSpPr>
            <a:spLocks noGrp="1" noChangeArrowheads="1"/>
          </p:cNvSpPr>
          <p:nvPr>
            <p:ph type="sldNum" sz="quarter" idx="12"/>
          </p:nvPr>
        </p:nvSpPr>
        <p:spPr>
          <a:ln/>
        </p:spPr>
        <p:txBody>
          <a:bodyPr/>
          <a:lstStyle>
            <a:lvl1pPr>
              <a:defRPr/>
            </a:lvl1pPr>
          </a:lstStyle>
          <a:p>
            <a:pPr>
              <a:defRPr/>
            </a:pPr>
            <a:fld id="{C67DD55C-4159-4884-95BB-C6020CE33B4F}" type="slidenum">
              <a:rPr lang="en-US" altLang="en-US"/>
              <a:pPr>
                <a:defRPr/>
              </a:pPr>
              <a:t>‹#›</a:t>
            </a:fld>
            <a:endParaRPr lang="en-US" altLang="en-US"/>
          </a:p>
        </p:txBody>
      </p:sp>
    </p:spTree>
    <p:extLst>
      <p:ext uri="{BB962C8B-B14F-4D97-AF65-F5344CB8AC3E}">
        <p14:creationId xmlns:p14="http://schemas.microsoft.com/office/powerpoint/2010/main" val="477800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p:cNvSpPr>
            <a:spLocks noGrp="1" noChangeArrowheads="1"/>
          </p:cNvSpPr>
          <p:nvPr>
            <p:ph type="sldNum" sz="quarter" idx="12"/>
          </p:nvPr>
        </p:nvSpPr>
        <p:spPr>
          <a:ln/>
        </p:spPr>
        <p:txBody>
          <a:bodyPr/>
          <a:lstStyle>
            <a:lvl1pPr>
              <a:defRPr/>
            </a:lvl1pPr>
          </a:lstStyle>
          <a:p>
            <a:pPr>
              <a:defRPr/>
            </a:pPr>
            <a:fld id="{D672F245-8A02-476A-9AD1-11EE821098BC}" type="slidenum">
              <a:rPr lang="en-US" altLang="en-US"/>
              <a:pPr>
                <a:defRPr/>
              </a:pPr>
              <a:t>‹#›</a:t>
            </a:fld>
            <a:endParaRPr lang="en-US" altLang="en-US"/>
          </a:p>
        </p:txBody>
      </p:sp>
    </p:spTree>
    <p:extLst>
      <p:ext uri="{BB962C8B-B14F-4D97-AF65-F5344CB8AC3E}">
        <p14:creationId xmlns:p14="http://schemas.microsoft.com/office/powerpoint/2010/main" val="4108034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p:cNvSpPr>
            <a:spLocks noGrp="1" noChangeArrowheads="1"/>
          </p:cNvSpPr>
          <p:nvPr>
            <p:ph type="sldNum" sz="quarter" idx="12"/>
          </p:nvPr>
        </p:nvSpPr>
        <p:spPr>
          <a:ln/>
        </p:spPr>
        <p:txBody>
          <a:bodyPr/>
          <a:lstStyle>
            <a:lvl1pPr>
              <a:defRPr/>
            </a:lvl1pPr>
          </a:lstStyle>
          <a:p>
            <a:pPr>
              <a:defRPr/>
            </a:pPr>
            <a:fld id="{317436F9-63DC-4511-AAE4-2C0F4DD47428}" type="slidenum">
              <a:rPr lang="en-US" altLang="en-US"/>
              <a:pPr>
                <a:defRPr/>
              </a:pPr>
              <a:t>‹#›</a:t>
            </a:fld>
            <a:endParaRPr lang="en-US" altLang="en-US"/>
          </a:p>
        </p:txBody>
      </p:sp>
    </p:spTree>
    <p:extLst>
      <p:ext uri="{BB962C8B-B14F-4D97-AF65-F5344CB8AC3E}">
        <p14:creationId xmlns:p14="http://schemas.microsoft.com/office/powerpoint/2010/main" val="3847047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49A8239-D695-4082-B8A8-E48D75AB5C62}" type="slidenum">
              <a:rPr lang="en-US" altLang="en-US"/>
              <a:pPr>
                <a:defRPr/>
              </a:pPr>
              <a:t>‹#›</a:t>
            </a:fld>
            <a:endParaRPr lang="en-US" altLang="en-US"/>
          </a:p>
        </p:txBody>
      </p:sp>
    </p:spTree>
    <p:extLst>
      <p:ext uri="{BB962C8B-B14F-4D97-AF65-F5344CB8AC3E}">
        <p14:creationId xmlns:p14="http://schemas.microsoft.com/office/powerpoint/2010/main" val="1224340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F77911B-FDCB-4A57-8964-A4B7681A00D7}" type="slidenum">
              <a:rPr lang="en-US" altLang="en-US"/>
              <a:pPr>
                <a:defRPr/>
              </a:pPr>
              <a:t>‹#›</a:t>
            </a:fld>
            <a:endParaRPr lang="en-US" altLang="en-US"/>
          </a:p>
        </p:txBody>
      </p:sp>
    </p:spTree>
    <p:extLst>
      <p:ext uri="{BB962C8B-B14F-4D97-AF65-F5344CB8AC3E}">
        <p14:creationId xmlns:p14="http://schemas.microsoft.com/office/powerpoint/2010/main" val="228639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166FF788-C1B9-40FF-9C46-AFE0E7D4B132}" type="slidenum">
              <a:rPr lang="en-US" altLang="en-US"/>
              <a:pPr>
                <a:defRPr/>
              </a:pPr>
              <a:t>‹#›</a:t>
            </a:fld>
            <a:endParaRPr lang="en-US" altLang="en-US"/>
          </a:p>
        </p:txBody>
      </p:sp>
    </p:spTree>
    <p:extLst>
      <p:ext uri="{BB962C8B-B14F-4D97-AF65-F5344CB8AC3E}">
        <p14:creationId xmlns:p14="http://schemas.microsoft.com/office/powerpoint/2010/main" val="4285412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6C7B9492-EA88-4188-8DA1-B8688679FA6F}" type="slidenum">
              <a:rPr lang="en-US" altLang="en-US"/>
              <a:pPr>
                <a:defRPr/>
              </a:pPr>
              <a:t>‹#›</a:t>
            </a:fld>
            <a:endParaRPr lang="en-US" altLang="en-US"/>
          </a:p>
        </p:txBody>
      </p:sp>
    </p:spTree>
    <p:extLst>
      <p:ext uri="{BB962C8B-B14F-4D97-AF65-F5344CB8AC3E}">
        <p14:creationId xmlns:p14="http://schemas.microsoft.com/office/powerpoint/2010/main" val="1738338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17D8041C-BA26-48EF-8723-52F0DFB8BF09}" type="slidenum">
              <a:rPr lang="en-US" altLang="en-US"/>
              <a:pPr>
                <a:defRPr/>
              </a:pPr>
              <a:t>‹#›</a:t>
            </a:fld>
            <a:endParaRPr lang="en-US" altLang="en-US"/>
          </a:p>
        </p:txBody>
      </p:sp>
    </p:spTree>
    <p:extLst>
      <p:ext uri="{BB962C8B-B14F-4D97-AF65-F5344CB8AC3E}">
        <p14:creationId xmlns:p14="http://schemas.microsoft.com/office/powerpoint/2010/main" val="3429899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BA6FC0F-E69D-4A3B-9F84-4361D85D15A3}" type="slidenum">
              <a:rPr lang="en-US" altLang="en-US"/>
              <a:pPr>
                <a:defRPr/>
              </a:pPr>
              <a:t>‹#›</a:t>
            </a:fld>
            <a:endParaRPr lang="en-US" altLang="en-US"/>
          </a:p>
        </p:txBody>
      </p:sp>
    </p:spTree>
    <p:extLst>
      <p:ext uri="{BB962C8B-B14F-4D97-AF65-F5344CB8AC3E}">
        <p14:creationId xmlns:p14="http://schemas.microsoft.com/office/powerpoint/2010/main" val="3665983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CE67C51-76D8-4327-862D-8AA46AC2F4D7}" type="slidenum">
              <a:rPr lang="en-US" altLang="en-US"/>
              <a:pPr>
                <a:defRPr/>
              </a:pPr>
              <a:t>‹#›</a:t>
            </a:fld>
            <a:endParaRPr lang="en-US" altLang="en-US"/>
          </a:p>
        </p:txBody>
      </p:sp>
    </p:spTree>
    <p:extLst>
      <p:ext uri="{BB962C8B-B14F-4D97-AF65-F5344CB8AC3E}">
        <p14:creationId xmlns:p14="http://schemas.microsoft.com/office/powerpoint/2010/main" val="1947801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168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cs typeface="Arial" pitchFamily="34" charset="0"/>
              </a:defRPr>
            </a:lvl1pPr>
          </a:lstStyle>
          <a:p>
            <a:pPr>
              <a:defRPr/>
            </a:pPr>
            <a:endParaRPr lang="en-US" altLang="en-US"/>
          </a:p>
        </p:txBody>
      </p:sp>
      <p:sp>
        <p:nvSpPr>
          <p:cNvPr id="7168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cs typeface="Arial" pitchFamily="34" charset="0"/>
              </a:defRPr>
            </a:lvl1pPr>
          </a:lstStyle>
          <a:p>
            <a:pPr>
              <a:defRPr/>
            </a:pPr>
            <a:endParaRPr lang="en-US" altLang="en-US"/>
          </a:p>
        </p:txBody>
      </p:sp>
      <p:sp>
        <p:nvSpPr>
          <p:cNvPr id="7168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65DB823-3815-4CC0-9E77-69A44601584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6413"/>
            <a:chOff x="0" y="0"/>
            <a:chExt cx="5760" cy="4319"/>
          </a:xfrm>
        </p:grpSpPr>
        <p:sp>
          <p:nvSpPr>
            <p:cNvPr id="8397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8397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8397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2059" name="Freeform 6"/>
            <p:cNvSpPr>
              <a:spLocks/>
            </p:cNvSpPr>
            <p:nvPr/>
          </p:nvSpPr>
          <p:spPr bwMode="hidden">
            <a:xfrm>
              <a:off x="4038" y="3577"/>
              <a:ext cx="1720" cy="65"/>
            </a:xfrm>
            <a:custGeom>
              <a:avLst/>
              <a:gdLst>
                <a:gd name="T0" fmla="*/ 1668 w 1722"/>
                <a:gd name="T1" fmla="*/ 39 h 66"/>
                <a:gd name="T2" fmla="*/ 1668 w 1722"/>
                <a:gd name="T3" fmla="*/ 33 h 66"/>
                <a:gd name="T4" fmla="*/ 0 w 1722"/>
                <a:gd name="T5" fmla="*/ 0 h 66"/>
                <a:gd name="T6" fmla="*/ 0 w 1722"/>
                <a:gd name="T7" fmla="*/ 33 h 66"/>
                <a:gd name="T8" fmla="*/ 1668 w 1722"/>
                <a:gd name="T9" fmla="*/ 39 h 66"/>
                <a:gd name="T10" fmla="*/ 1668 w 1722"/>
                <a:gd name="T11" fmla="*/ 3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7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dirty="0"/>
            </a:p>
          </p:txBody>
        </p:sp>
        <p:sp>
          <p:nvSpPr>
            <p:cNvPr id="2061" name="Freeform 8"/>
            <p:cNvSpPr>
              <a:spLocks/>
            </p:cNvSpPr>
            <p:nvPr/>
          </p:nvSpPr>
          <p:spPr bwMode="hidden">
            <a:xfrm>
              <a:off x="4784" y="3702"/>
              <a:ext cx="974" cy="101"/>
            </a:xfrm>
            <a:custGeom>
              <a:avLst/>
              <a:gdLst>
                <a:gd name="T0" fmla="*/ 948 w 975"/>
                <a:gd name="T1" fmla="*/ 48 h 101"/>
                <a:gd name="T2" fmla="*/ 948 w 975"/>
                <a:gd name="T3" fmla="*/ 0 h 101"/>
                <a:gd name="T4" fmla="*/ 0 w 975"/>
                <a:gd name="T5" fmla="*/ 24 h 101"/>
                <a:gd name="T6" fmla="*/ 0 w 975"/>
                <a:gd name="T7" fmla="*/ 101 h 101"/>
                <a:gd name="T8" fmla="*/ 948 w 975"/>
                <a:gd name="T9" fmla="*/ 48 h 101"/>
                <a:gd name="T10" fmla="*/ 94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2" name="Freeform 9"/>
            <p:cNvSpPr>
              <a:spLocks/>
            </p:cNvSpPr>
            <p:nvPr/>
          </p:nvSpPr>
          <p:spPr bwMode="hidden">
            <a:xfrm>
              <a:off x="3619" y="3815"/>
              <a:ext cx="2139" cy="198"/>
            </a:xfrm>
            <a:custGeom>
              <a:avLst/>
              <a:gdLst>
                <a:gd name="T0" fmla="*/ 2087 w 2141"/>
                <a:gd name="T1" fmla="*/ 0 h 198"/>
                <a:gd name="T2" fmla="*/ 0 w 2141"/>
                <a:gd name="T3" fmla="*/ 156 h 198"/>
                <a:gd name="T4" fmla="*/ 0 w 2141"/>
                <a:gd name="T5" fmla="*/ 198 h 198"/>
                <a:gd name="T6" fmla="*/ 2087 w 2141"/>
                <a:gd name="T7" fmla="*/ 0 h 198"/>
                <a:gd name="T8" fmla="*/ 208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7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2064" name="Freeform 11"/>
            <p:cNvSpPr>
              <a:spLocks/>
            </p:cNvSpPr>
            <p:nvPr/>
          </p:nvSpPr>
          <p:spPr bwMode="hidden">
            <a:xfrm>
              <a:off x="2097" y="4043"/>
              <a:ext cx="2514" cy="276"/>
            </a:xfrm>
            <a:custGeom>
              <a:avLst/>
              <a:gdLst>
                <a:gd name="T0" fmla="*/ 2101 w 2517"/>
                <a:gd name="T1" fmla="*/ 276 h 276"/>
                <a:gd name="T2" fmla="*/ 2436 w 2517"/>
                <a:gd name="T3" fmla="*/ 204 h 276"/>
                <a:gd name="T4" fmla="*/ 2179 w 2517"/>
                <a:gd name="T5" fmla="*/ 0 h 276"/>
                <a:gd name="T6" fmla="*/ 0 w 2517"/>
                <a:gd name="T7" fmla="*/ 276 h 276"/>
                <a:gd name="T8" fmla="*/ 2101 w 2517"/>
                <a:gd name="T9" fmla="*/ 276 h 276"/>
                <a:gd name="T10" fmla="*/ 21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8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2066" name="Freeform 13"/>
            <p:cNvSpPr>
              <a:spLocks/>
            </p:cNvSpPr>
            <p:nvPr/>
          </p:nvSpPr>
          <p:spPr bwMode="hidden">
            <a:xfrm>
              <a:off x="5030" y="3151"/>
              <a:ext cx="728" cy="240"/>
            </a:xfrm>
            <a:custGeom>
              <a:avLst/>
              <a:gdLst>
                <a:gd name="T0" fmla="*/ 702 w 729"/>
                <a:gd name="T1" fmla="*/ 240 h 240"/>
                <a:gd name="T2" fmla="*/ 0 w 729"/>
                <a:gd name="T3" fmla="*/ 0 h 240"/>
                <a:gd name="T4" fmla="*/ 0 w 729"/>
                <a:gd name="T5" fmla="*/ 6 h 240"/>
                <a:gd name="T6" fmla="*/ 702 w 729"/>
                <a:gd name="T7" fmla="*/ 240 h 240"/>
                <a:gd name="T8" fmla="*/ 70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8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2068" name="Freeform 15"/>
            <p:cNvSpPr>
              <a:spLocks/>
            </p:cNvSpPr>
            <p:nvPr/>
          </p:nvSpPr>
          <p:spPr bwMode="hidden">
            <a:xfrm>
              <a:off x="5030" y="3049"/>
              <a:ext cx="728" cy="318"/>
            </a:xfrm>
            <a:custGeom>
              <a:avLst/>
              <a:gdLst>
                <a:gd name="T0" fmla="*/ 702 w 729"/>
                <a:gd name="T1" fmla="*/ 318 h 318"/>
                <a:gd name="T2" fmla="*/ 702 w 729"/>
                <a:gd name="T3" fmla="*/ 312 h 318"/>
                <a:gd name="T4" fmla="*/ 0 w 729"/>
                <a:gd name="T5" fmla="*/ 0 h 318"/>
                <a:gd name="T6" fmla="*/ 0 w 729"/>
                <a:gd name="T7" fmla="*/ 54 h 318"/>
                <a:gd name="T8" fmla="*/ 702 w 729"/>
                <a:gd name="T9" fmla="*/ 318 h 318"/>
                <a:gd name="T10" fmla="*/ 70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8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8398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8398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207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8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207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9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8399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dirty="0"/>
            </a:p>
          </p:txBody>
        </p:sp>
        <p:sp>
          <p:nvSpPr>
            <p:cNvPr id="8399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207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9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8399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2081" name="Freeform 28"/>
            <p:cNvSpPr>
              <a:spLocks/>
            </p:cNvSpPr>
            <p:nvPr/>
          </p:nvSpPr>
          <p:spPr bwMode="hidden">
            <a:xfrm>
              <a:off x="5698" y="653"/>
              <a:ext cx="60" cy="311"/>
            </a:xfrm>
            <a:custGeom>
              <a:avLst/>
              <a:gdLst>
                <a:gd name="T0" fmla="*/ 0 w 60"/>
                <a:gd name="T1" fmla="*/ 144 h 312"/>
                <a:gd name="T2" fmla="*/ 60 w 60"/>
                <a:gd name="T3" fmla="*/ 28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9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208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99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8400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8400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8400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8400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8400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8400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8400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grpSp>
          <p:nvGrpSpPr>
            <p:cNvPr id="2092" name="Group 39"/>
            <p:cNvGrpSpPr>
              <a:grpSpLocks/>
            </p:cNvGrpSpPr>
            <p:nvPr userDrawn="1"/>
          </p:nvGrpSpPr>
          <p:grpSpPr bwMode="auto">
            <a:xfrm>
              <a:off x="0" y="1632"/>
              <a:ext cx="5758" cy="1858"/>
              <a:chOff x="0" y="1632"/>
              <a:chExt cx="5758" cy="1858"/>
            </a:xfrm>
          </p:grpSpPr>
          <p:sp>
            <p:nvSpPr>
              <p:cNvPr id="8400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sp>
            <p:nvSpPr>
              <p:cNvPr id="8400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dirty="0"/>
              </a:p>
            </p:txBody>
          </p:sp>
        </p:grpSp>
      </p:grpSp>
      <p:sp>
        <p:nvSpPr>
          <p:cNvPr id="8401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401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401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34" charset="0"/>
                <a:cs typeface="Arial" pitchFamily="34" charset="0"/>
              </a:defRPr>
            </a:lvl1pPr>
          </a:lstStyle>
          <a:p>
            <a:pPr>
              <a:defRPr/>
            </a:pPr>
            <a:endParaRPr lang="en-US" altLang="en-US"/>
          </a:p>
        </p:txBody>
      </p:sp>
      <p:sp>
        <p:nvSpPr>
          <p:cNvPr id="8401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34" charset="0"/>
                <a:cs typeface="Arial" pitchFamily="34" charset="0"/>
              </a:defRPr>
            </a:lvl1pPr>
          </a:lstStyle>
          <a:p>
            <a:pPr>
              <a:defRPr/>
            </a:pPr>
            <a:endParaRPr lang="en-US" altLang="en-US"/>
          </a:p>
        </p:txBody>
      </p:sp>
      <p:sp>
        <p:nvSpPr>
          <p:cNvPr id="8401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78ABE72A-5F11-4DDF-BCF0-9D9CD1712A6A}"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299"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4"/>
        </a:buBlip>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5"/>
        </a:buBlip>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1.jpeg"/><Relationship Id="rId2" Type="http://schemas.openxmlformats.org/officeDocument/2006/relationships/hyperlink" Target="https://www.google.com/imgres?imgurl=http://farm4.staticflickr.com/3586/3627707257_a6f330f848_z.jpg&amp;imgrefurl=https://www.flickr.com/photos/ecstaticist/3627707257&amp;docid=oKsF3ioyUBXeUM&amp;tbnid=82JFwiosL8uyRM:&amp;w=500&amp;h=376&amp;ei=OWFRVYibOYbfoAS16YCoBg&amp;ved=0CAIQxiAwAA&amp;iact=c" TargetMode="External"/><Relationship Id="rId1" Type="http://schemas.openxmlformats.org/officeDocument/2006/relationships/slideLayout" Target="../slideLayouts/slideLayout13.xml"/><Relationship Id="rId6" Type="http://schemas.openxmlformats.org/officeDocument/2006/relationships/hyperlink" Target="https://www.google.com/imgres?imgurl=http://science.halleyhosting.com/nature/gorge/tree/conifer/thuja/thujaplicata1.jpg&amp;imgrefurl=http://science.halleyhosting.com/nature/gorge/tree/conifer/thuja/plicata.htm&amp;docid=HEJ7SbpHyP8UsM&amp;tbnid=OJ9hyL_wLyLIhM:&amp;w=676&amp;h=507&amp;ei=ZWFRVfrwLJXYoAStmYDYAQ&amp;ved=0CAIQxiAwAA&amp;iact=c" TargetMode="External"/><Relationship Id="rId5" Type="http://schemas.openxmlformats.org/officeDocument/2006/relationships/image" Target="../media/image20.jpeg"/><Relationship Id="rId4" Type="http://schemas.openxmlformats.org/officeDocument/2006/relationships/hyperlink" Target="https://www.google.com/imgres?imgurl=https://green2.kingcounty.gov/gonative/PhotoFileDir/ThujatreeAASTG.jpg&amp;imgrefurl=https://green2.kingcounty.gov/gonative/Plant.aspx?Act%3Dview%26PlantID%3D16&amp;docid=c-AYpvt4N4amuM&amp;tbnid=ui2efWHSxwKDgM:&amp;w=600&amp;h=893&amp;ei=RGFRVarUOZHqoASc-YHIDA&amp;ved=0CAIQxiAwAA&amp;iact=c"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4.jpeg"/><Relationship Id="rId2" Type="http://schemas.openxmlformats.org/officeDocument/2006/relationships/hyperlink" Target="https://www.google.com/imgres?imgurl=http://dendro.cnre.vt.edu/dendrology/syllabus/picts/Psitchenleaf.jpg&amp;imgrefurl=https://sites.google.com/a/scasd.org/science-olympiad/sitka-spruce&amp;docid=0ZAEp2puaGfWPM&amp;tbnid=bmmq6J4tX98EcM:&amp;w=180&amp;h=360&amp;ei=i2NRVZu2Ko3EogS06oDQAg&amp;ved=0CAIQxiAwAA&amp;iact=c" TargetMode="External"/><Relationship Id="rId1" Type="http://schemas.openxmlformats.org/officeDocument/2006/relationships/slideLayout" Target="../slideLayouts/slideLayout13.xml"/><Relationship Id="rId6" Type="http://schemas.openxmlformats.org/officeDocument/2006/relationships/hyperlink" Target="https://www.google.com/imgres?imgurl=https://s-media-cache-ak0.pinimg.com/236x/e1/de/39/e1de394d63e4847e57d00b0e9a989137.jpg&amp;imgrefurl=https://www.pinterest.com/marilynfbs/state-trees/&amp;docid=iORrboYfCituvM&amp;tbnid=x8TqSMxIgKhgbM&amp;w=236&amp;h=300&amp;ei=fmRRVcXLHoO2ogTIoYHIBg&amp;ved=0CAMQxiAwAQ&amp;iact=c" TargetMode="External"/><Relationship Id="rId5" Type="http://schemas.openxmlformats.org/officeDocument/2006/relationships/image" Target="../media/image23.jpeg"/><Relationship Id="rId4" Type="http://schemas.openxmlformats.org/officeDocument/2006/relationships/hyperlink" Target="https://www.google.com/imgres?imgurl=http://www.swcoloradowildflowers.com/Tree%20Enlarged%20Photos/3pipu.jpg&amp;imgrefurl=http://www.swcoloradowildflowers.com/tree%20enlarged%20photo%20pages/picea.htm&amp;docid=LkoEpVfzLG5QcM&amp;tbnid=KmhEVGrNyJ_NbM:&amp;w=299&amp;h=600&amp;ei=LWRRVbTFOcPVoASW-IFo&amp;ved=0CAIQxiAwAA&amp;iact=c"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google.com/url?sa=i&amp;rct=j&amp;q=&amp;esrc=s&amp;source=images&amp;cd=&amp;ved=0CAcQjRw&amp;url=http://oregonstate.edu/trees/conifer_genera/pine.html&amp;ei=QyRRVe7vFouZoQTZi4DYBA&amp;bvm=bv.93112503,d.cGU&amp;psig=AFQjCNGQ5nNeCSEKiatCqgfyuXWzAMVXaw&amp;ust=1431467458326478" TargetMode="Externa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google.com/url?sa=i&amp;rct=j&amp;q=&amp;esrc=s&amp;source=images&amp;cd=&amp;cad=rja&amp;uact=8&amp;ved=0CAcQjRw&amp;url=http://www.fs.fed.us/fallcolors/2012/blogs/conifers.shtml&amp;ei=cSVRVZvbM4XwoATD1IDABg&amp;bvm=bv.93112503,d.cGU&amp;psig=AFQjCNF3SEAgeGxQfnQWtheZRuKSO8YeEw&amp;ust=1431467794542547" TargetMode="External"/><Relationship Id="rId1" Type="http://schemas.openxmlformats.org/officeDocument/2006/relationships/slideLayout" Target="../slideLayouts/slideLayout20.xml"/><Relationship Id="rId5" Type="http://schemas.openxmlformats.org/officeDocument/2006/relationships/image" Target="../media/image34.jpeg"/><Relationship Id="rId4" Type="http://schemas.openxmlformats.org/officeDocument/2006/relationships/hyperlink" Target="https://www.google.com/imgres?imgurl=https://c2.staticflickr.com/6/5004/5266422602_78390aa4df_z.jpg&amp;imgrefurl=https://www.flickr.com/photos/leerentz/5266422602/&amp;docid=FDuxUsZQOfZbzM&amp;tbnid=aZ5RdB-jh_mhsM&amp;w=640&amp;h=427&amp;ei=nSVRVdS2Os3HogTCsIDYCg&amp;ved=0CAQQxiAwAg&amp;iact=c"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0.xml"/><Relationship Id="rId6" Type="http://schemas.openxmlformats.org/officeDocument/2006/relationships/image" Target="../media/image46.jpeg"/><Relationship Id="rId5" Type="http://schemas.openxmlformats.org/officeDocument/2006/relationships/image" Target="../media/image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lIns="90488" tIns="44450" rIns="90488" bIns="44450"/>
          <a:lstStyle/>
          <a:p>
            <a:pPr eaLnBrk="1" hangingPunct="1">
              <a:defRPr/>
            </a:pPr>
            <a:r>
              <a:rPr lang="en-US" altLang="en-US" sz="4000" dirty="0" smtClean="0"/>
              <a:t> Life Zones in Washington   </a:t>
            </a:r>
          </a:p>
        </p:txBody>
      </p:sp>
      <p:pic>
        <p:nvPicPr>
          <p:cNvPr id="6147" name="Picture 7" descr="Mt Ranie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295400" y="1676400"/>
            <a:ext cx="6553200" cy="4914900"/>
          </a:xfr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Washington Average Temperatures</a:t>
            </a:r>
            <a:endParaRPr lang="en-US" dirty="0"/>
          </a:p>
        </p:txBody>
      </p:sp>
      <p:pic>
        <p:nvPicPr>
          <p:cNvPr id="2253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43200" y="1524000"/>
            <a:ext cx="3900488" cy="5200650"/>
          </a:xfrm>
        </p:spPr>
      </p:pic>
      <p:sp>
        <p:nvSpPr>
          <p:cNvPr id="22532" name="TextBox 7"/>
          <p:cNvSpPr txBox="1">
            <a:spLocks noChangeArrowheads="1"/>
          </p:cNvSpPr>
          <p:nvPr/>
        </p:nvSpPr>
        <p:spPr bwMode="auto">
          <a:xfrm>
            <a:off x="1158875" y="5105400"/>
            <a:ext cx="81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r>
              <a:rPr lang="en-US" altLang="en-US" sz="2400"/>
              <a:t>July </a:t>
            </a:r>
          </a:p>
        </p:txBody>
      </p:sp>
      <p:sp>
        <p:nvSpPr>
          <p:cNvPr id="22533" name="TextBox 8"/>
          <p:cNvSpPr txBox="1">
            <a:spLocks noChangeArrowheads="1"/>
          </p:cNvSpPr>
          <p:nvPr/>
        </p:nvSpPr>
        <p:spPr bwMode="auto">
          <a:xfrm>
            <a:off x="1158875" y="3032125"/>
            <a:ext cx="1281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r>
              <a:rPr lang="en-US" altLang="en-US" sz="2400"/>
              <a:t>January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I-90 Cross State Travel</a:t>
            </a:r>
            <a:br>
              <a:rPr lang="en-US" dirty="0" smtClean="0"/>
            </a:br>
            <a:r>
              <a:rPr lang="en-US" dirty="0" smtClean="0"/>
              <a:t>WSDOT</a:t>
            </a:r>
            <a:endParaRPr lang="en-US" dirty="0"/>
          </a:p>
        </p:txBody>
      </p:sp>
      <p:sp>
        <p:nvSpPr>
          <p:cNvPr id="3" name="Content Placeholder 2"/>
          <p:cNvSpPr>
            <a:spLocks noGrp="1"/>
          </p:cNvSpPr>
          <p:nvPr>
            <p:ph idx="1"/>
          </p:nvPr>
        </p:nvSpPr>
        <p:spPr/>
        <p:txBody>
          <a:bodyPr/>
          <a:lstStyle/>
          <a:p>
            <a:pPr>
              <a:defRPr/>
            </a:pPr>
            <a:r>
              <a:rPr lang="en-US" sz="2000" dirty="0" smtClean="0"/>
              <a:t> Approximate Elevation:</a:t>
            </a:r>
          </a:p>
          <a:p>
            <a:pPr>
              <a:defRPr/>
            </a:pPr>
            <a:r>
              <a:rPr lang="en-US" sz="2000" dirty="0" smtClean="0"/>
              <a:t>Seattle                                  sea level  </a:t>
            </a:r>
            <a:r>
              <a:rPr lang="en-US" sz="2000" dirty="0"/>
              <a:t> </a:t>
            </a:r>
            <a:r>
              <a:rPr lang="en-US" sz="2000" dirty="0" smtClean="0"/>
              <a:t>Logged coastal forest</a:t>
            </a:r>
          </a:p>
          <a:p>
            <a:pPr>
              <a:defRPr/>
            </a:pPr>
            <a:r>
              <a:rPr lang="en-US" sz="2000" dirty="0" smtClean="0"/>
              <a:t>Denny Creek                         2700 </a:t>
            </a:r>
            <a:r>
              <a:rPr lang="en-US" sz="2000" dirty="0" err="1" smtClean="0"/>
              <a:t>ft</a:t>
            </a:r>
            <a:r>
              <a:rPr lang="en-US" sz="2000" dirty="0" smtClean="0"/>
              <a:t>     Coastal-Silver fir</a:t>
            </a:r>
          </a:p>
          <a:p>
            <a:pPr>
              <a:defRPr/>
            </a:pPr>
            <a:r>
              <a:rPr lang="en-US" sz="2000" dirty="0" smtClean="0"/>
              <a:t>Snoqualmie Pass                  3000 </a:t>
            </a:r>
            <a:r>
              <a:rPr lang="en-US" sz="2000" dirty="0" err="1" smtClean="0"/>
              <a:t>ft</a:t>
            </a:r>
            <a:r>
              <a:rPr lang="en-US" sz="2000" dirty="0" smtClean="0"/>
              <a:t>     Silver fir</a:t>
            </a:r>
          </a:p>
          <a:p>
            <a:pPr>
              <a:defRPr/>
            </a:pPr>
            <a:r>
              <a:rPr lang="en-US" sz="2000" dirty="0" smtClean="0"/>
              <a:t>Cle </a:t>
            </a:r>
            <a:r>
              <a:rPr lang="en-US" sz="2000" dirty="0" err="1" smtClean="0"/>
              <a:t>Elum</a:t>
            </a:r>
            <a:r>
              <a:rPr lang="en-US" sz="2000" dirty="0" smtClean="0"/>
              <a:t>                               1900 </a:t>
            </a:r>
            <a:r>
              <a:rPr lang="en-US" sz="2000" dirty="0" err="1" smtClean="0"/>
              <a:t>ft</a:t>
            </a:r>
            <a:r>
              <a:rPr lang="en-US" sz="2000" dirty="0" smtClean="0"/>
              <a:t>      Ponderosa</a:t>
            </a:r>
          </a:p>
          <a:p>
            <a:pPr>
              <a:defRPr/>
            </a:pPr>
            <a:r>
              <a:rPr lang="en-US" sz="2000" dirty="0" smtClean="0"/>
              <a:t>East of Ellensburg                1500 </a:t>
            </a:r>
            <a:r>
              <a:rPr lang="en-US" sz="2000" dirty="0" err="1" smtClean="0"/>
              <a:t>ft</a:t>
            </a:r>
            <a:r>
              <a:rPr lang="en-US" sz="2000" dirty="0" smtClean="0"/>
              <a:t>      Shrub-Steppe</a:t>
            </a:r>
          </a:p>
          <a:p>
            <a:pPr>
              <a:defRPr/>
            </a:pPr>
            <a:endParaRPr lang="en-US" sz="2000" dirty="0"/>
          </a:p>
        </p:txBody>
      </p:sp>
      <p:pic>
        <p:nvPicPr>
          <p:cNvPr id="23556" name="Picture 106" descr="http://i90.atmos.washington.edu/roadview/i90/images/current/2015041218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65563"/>
            <a:ext cx="8229600"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6525"/>
          </a:xfrm>
        </p:spPr>
        <p:txBody>
          <a:bodyPr/>
          <a:lstStyle/>
          <a:p>
            <a:pPr marL="0" indent="0">
              <a:buFont typeface="Wingdings" panose="05000000000000000000" pitchFamily="2" charset="2"/>
              <a:buNone/>
              <a:defRPr/>
            </a:pPr>
            <a:r>
              <a:rPr lang="en-US" dirty="0" smtClean="0"/>
              <a:t>    Cold intercontinental air is warmed as it </a:t>
            </a:r>
          </a:p>
          <a:p>
            <a:pPr marL="0" indent="0">
              <a:buFont typeface="Wingdings" panose="05000000000000000000" pitchFamily="2" charset="2"/>
              <a:buNone/>
              <a:defRPr/>
            </a:pPr>
            <a:r>
              <a:rPr lang="en-US" dirty="0"/>
              <a:t> </a:t>
            </a:r>
            <a:r>
              <a:rPr lang="en-US" dirty="0" smtClean="0"/>
              <a:t>       passes over the mountain ranges       </a:t>
            </a:r>
          </a:p>
          <a:p>
            <a:pPr marL="0" indent="0">
              <a:buFont typeface="Wingdings" panose="05000000000000000000" pitchFamily="2" charset="2"/>
              <a:buNone/>
              <a:defRPr/>
            </a:pPr>
            <a:r>
              <a:rPr lang="en-US" dirty="0" smtClean="0"/>
              <a:t>  </a:t>
            </a:r>
            <a:endParaRPr lang="en-US" dirty="0"/>
          </a:p>
        </p:txBody>
      </p:sp>
      <p:pic>
        <p:nvPicPr>
          <p:cNvPr id="24579" name="Picture 5" descr="massclimatewa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351088"/>
            <a:ext cx="4654550"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defRPr/>
            </a:pPr>
            <a:r>
              <a:rPr lang="en-US" altLang="en-US" dirty="0" smtClean="0"/>
              <a:t>PNW Life Zones</a:t>
            </a:r>
            <a:br>
              <a:rPr lang="en-US" altLang="en-US" dirty="0" smtClean="0"/>
            </a:br>
            <a:r>
              <a:rPr lang="en-US" altLang="en-US" dirty="0" smtClean="0"/>
              <a:t>W to E</a:t>
            </a:r>
          </a:p>
        </p:txBody>
      </p:sp>
      <p:sp>
        <p:nvSpPr>
          <p:cNvPr id="114691" name="Rectangle 3"/>
          <p:cNvSpPr>
            <a:spLocks noGrp="1" noChangeArrowheads="1"/>
          </p:cNvSpPr>
          <p:nvPr>
            <p:ph type="body" idx="1"/>
          </p:nvPr>
        </p:nvSpPr>
        <p:spPr/>
        <p:txBody>
          <a:bodyPr/>
          <a:lstStyle/>
          <a:p>
            <a:pPr eaLnBrk="1" hangingPunct="1">
              <a:lnSpc>
                <a:spcPct val="80000"/>
              </a:lnSpc>
              <a:defRPr/>
            </a:pPr>
            <a:r>
              <a:rPr lang="en-US" altLang="en-US" sz="2800" dirty="0" smtClean="0"/>
              <a:t>Intertidal</a:t>
            </a:r>
          </a:p>
          <a:p>
            <a:pPr eaLnBrk="1" hangingPunct="1">
              <a:lnSpc>
                <a:spcPct val="80000"/>
              </a:lnSpc>
              <a:defRPr/>
            </a:pPr>
            <a:r>
              <a:rPr lang="en-US" altLang="en-US" sz="2800" dirty="0" smtClean="0"/>
              <a:t>Coastal Forest - Olympic</a:t>
            </a:r>
          </a:p>
          <a:p>
            <a:pPr eaLnBrk="1" hangingPunct="1">
              <a:lnSpc>
                <a:spcPct val="80000"/>
              </a:lnSpc>
              <a:defRPr/>
            </a:pPr>
            <a:r>
              <a:rPr lang="en-US" altLang="en-US" sz="2800" dirty="0" smtClean="0"/>
              <a:t>Coastal Forest - Cascade</a:t>
            </a:r>
          </a:p>
          <a:p>
            <a:pPr eaLnBrk="1" hangingPunct="1">
              <a:lnSpc>
                <a:spcPct val="80000"/>
              </a:lnSpc>
              <a:defRPr/>
            </a:pPr>
            <a:r>
              <a:rPr lang="en-US" altLang="en-US" sz="2800" dirty="0" smtClean="0"/>
              <a:t>Silver Fir </a:t>
            </a:r>
          </a:p>
          <a:p>
            <a:pPr eaLnBrk="1" hangingPunct="1">
              <a:lnSpc>
                <a:spcPct val="80000"/>
              </a:lnSpc>
              <a:defRPr/>
            </a:pPr>
            <a:r>
              <a:rPr lang="en-US" altLang="en-US" sz="2800" dirty="0" smtClean="0"/>
              <a:t>Subalpine - west</a:t>
            </a:r>
          </a:p>
          <a:p>
            <a:pPr eaLnBrk="1" hangingPunct="1">
              <a:lnSpc>
                <a:spcPct val="80000"/>
              </a:lnSpc>
              <a:defRPr/>
            </a:pPr>
            <a:r>
              <a:rPr lang="en-US" altLang="en-US" sz="2800" dirty="0" smtClean="0"/>
              <a:t>Alpine</a:t>
            </a:r>
          </a:p>
          <a:p>
            <a:pPr eaLnBrk="1" hangingPunct="1">
              <a:lnSpc>
                <a:spcPct val="80000"/>
              </a:lnSpc>
              <a:defRPr/>
            </a:pPr>
            <a:r>
              <a:rPr lang="en-US" altLang="en-US" sz="2800" dirty="0" smtClean="0"/>
              <a:t>Subalpine - </a:t>
            </a:r>
            <a:r>
              <a:rPr lang="en-US" altLang="en-US" sz="2800" dirty="0"/>
              <a:t>e</a:t>
            </a:r>
            <a:r>
              <a:rPr lang="en-US" altLang="en-US" sz="2800" dirty="0" smtClean="0"/>
              <a:t>ast</a:t>
            </a:r>
          </a:p>
          <a:p>
            <a:pPr eaLnBrk="1" hangingPunct="1">
              <a:lnSpc>
                <a:spcPct val="80000"/>
              </a:lnSpc>
              <a:defRPr/>
            </a:pPr>
            <a:r>
              <a:rPr lang="en-US" altLang="en-US" sz="2800" dirty="0" smtClean="0"/>
              <a:t>Interior Fir</a:t>
            </a:r>
          </a:p>
          <a:p>
            <a:pPr eaLnBrk="1" hangingPunct="1">
              <a:lnSpc>
                <a:spcPct val="80000"/>
              </a:lnSpc>
              <a:defRPr/>
            </a:pPr>
            <a:r>
              <a:rPr lang="en-US" altLang="en-US" sz="2800" dirty="0" smtClean="0"/>
              <a:t>Ponderosa Pine</a:t>
            </a:r>
          </a:p>
          <a:p>
            <a:pPr eaLnBrk="1" hangingPunct="1">
              <a:lnSpc>
                <a:spcPct val="80000"/>
              </a:lnSpc>
              <a:defRPr/>
            </a:pPr>
            <a:r>
              <a:rPr lang="en-US" altLang="en-US" sz="2800" dirty="0" smtClean="0"/>
              <a:t>Shrub - Steppe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27651"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5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p:txBody>
          <a:bodyPr lIns="90488" tIns="44450" rIns="90488" bIns="44450"/>
          <a:lstStyle/>
          <a:p>
            <a:pPr eaLnBrk="1" hangingPunct="1">
              <a:defRPr/>
            </a:pPr>
            <a:r>
              <a:rPr lang="en-US" altLang="en-US" sz="4000" dirty="0"/>
              <a:t> </a:t>
            </a:r>
            <a:r>
              <a:rPr lang="en-US" altLang="en-US" sz="4000" dirty="0" smtClean="0"/>
              <a:t>  Coastal Forest Life Zone</a:t>
            </a:r>
          </a:p>
        </p:txBody>
      </p:sp>
      <p:sp>
        <p:nvSpPr>
          <p:cNvPr id="13315" name="Rectangle 3"/>
          <p:cNvSpPr>
            <a:spLocks noGrp="1" noChangeArrowheads="1"/>
          </p:cNvSpPr>
          <p:nvPr>
            <p:ph type="body" sz="half" idx="4294967295"/>
          </p:nvPr>
        </p:nvSpPr>
        <p:spPr>
          <a:xfrm>
            <a:off x="4648200" y="1676400"/>
            <a:ext cx="3810000" cy="5181600"/>
          </a:xfrm>
        </p:spPr>
        <p:txBody>
          <a:bodyPr lIns="90488" tIns="44450" rIns="90488" bIns="44450"/>
          <a:lstStyle/>
          <a:p>
            <a:pPr eaLnBrk="1" hangingPunct="1">
              <a:buFont typeface="Wingdings" panose="05000000000000000000" pitchFamily="2" charset="2"/>
              <a:buNone/>
              <a:defRPr/>
            </a:pPr>
            <a:r>
              <a:rPr lang="en-US" altLang="en-US" sz="2800" dirty="0" smtClean="0"/>
              <a:t>Elevation: 0 – 2000 ft.</a:t>
            </a:r>
            <a:br>
              <a:rPr lang="en-US" altLang="en-US" sz="2800" dirty="0" smtClean="0"/>
            </a:br>
            <a:endParaRPr lang="en-US" altLang="en-US" sz="2800" dirty="0" smtClean="0"/>
          </a:p>
          <a:p>
            <a:pPr eaLnBrk="1" hangingPunct="1">
              <a:buFont typeface="Wingdings" panose="05000000000000000000" pitchFamily="2" charset="2"/>
              <a:buNone/>
              <a:defRPr/>
            </a:pPr>
            <a:r>
              <a:rPr lang="en-US" altLang="en-US" sz="2800" u="sng" dirty="0" smtClean="0"/>
              <a:t>Dominant Conifers</a:t>
            </a:r>
          </a:p>
          <a:p>
            <a:pPr eaLnBrk="1" hangingPunct="1">
              <a:defRPr/>
            </a:pPr>
            <a:r>
              <a:rPr lang="en-US" altLang="en-US" sz="2800" dirty="0" smtClean="0"/>
              <a:t>Western Hemlock</a:t>
            </a:r>
          </a:p>
          <a:p>
            <a:pPr eaLnBrk="1" hangingPunct="1">
              <a:defRPr/>
            </a:pPr>
            <a:r>
              <a:rPr lang="en-US" altLang="en-US" sz="2800" dirty="0" smtClean="0"/>
              <a:t>Douglas Fir</a:t>
            </a:r>
          </a:p>
          <a:p>
            <a:pPr eaLnBrk="1" hangingPunct="1">
              <a:defRPr/>
            </a:pPr>
            <a:r>
              <a:rPr lang="en-US" altLang="en-US" sz="2800" dirty="0" smtClean="0"/>
              <a:t>Western Red Cedar</a:t>
            </a:r>
          </a:p>
          <a:p>
            <a:pPr eaLnBrk="1" hangingPunct="1">
              <a:buFont typeface="Wingdings" panose="05000000000000000000" pitchFamily="2" charset="2"/>
              <a:buNone/>
              <a:defRPr/>
            </a:pPr>
            <a:r>
              <a:rPr lang="en-US" altLang="en-US" sz="2800" u="sng" dirty="0" smtClean="0"/>
              <a:t> Olympic Coast – Sitka spruce</a:t>
            </a:r>
          </a:p>
        </p:txBody>
      </p:sp>
      <p:pic>
        <p:nvPicPr>
          <p:cNvPr id="29700" name="Picture 6" descr="p101001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141413" y="1768475"/>
            <a:ext cx="2665412" cy="4194175"/>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Western Hemlock</a:t>
            </a:r>
            <a:endParaRPr lang="en-US" dirty="0"/>
          </a:p>
        </p:txBody>
      </p:sp>
      <p:pic>
        <p:nvPicPr>
          <p:cNvPr id="3174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20813"/>
            <a:ext cx="3698875"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5838" y="1738313"/>
            <a:ext cx="183038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971800"/>
            <a:ext cx="20542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Douglas Fir</a:t>
            </a:r>
            <a:endParaRPr lang="en-US" dirty="0"/>
          </a:p>
        </p:txBody>
      </p:sp>
      <p:pic>
        <p:nvPicPr>
          <p:cNvPr id="3379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3300" y="1485900"/>
            <a:ext cx="3846513"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7475" y="4191000"/>
            <a:ext cx="1646238"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897063"/>
            <a:ext cx="30226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     Western Red Cedar</a:t>
            </a:r>
            <a:endParaRPr lang="en-US" dirty="0"/>
          </a:p>
        </p:txBody>
      </p:sp>
      <p:pic>
        <p:nvPicPr>
          <p:cNvPr id="34819" name="Picture 5" descr="https://encrypted-tbn1.gstatic.com/images?q=tbn:ANd9GcSReJSaaJ6y7jTaZ3_i-FJkHe6mM4_n-HmcdxarShYAixffiVBT8Q">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022725"/>
            <a:ext cx="2614613"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7" descr="https://encrypted-tbn2.gstatic.com/images?q=tbn:ANd9GcRIeuowWutgoTEv97xD2HrRRHj5iCDiO7-YIvn4CUiF0dJ6IwEXi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752600"/>
            <a:ext cx="3049588" cy="454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9" descr="https://encrypted-tbn1.gstatic.com/images?q=tbn:ANd9GcRNXC6i3IyEB3pToaerJK09f8lTrEIMNUp6FXmAcWFrISqroCmtoQ">
            <a:hlinkClick r:id="rId6"/>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6235700" y="2098675"/>
            <a:ext cx="1874838" cy="1403350"/>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Sitka Spruce-Olympics</a:t>
            </a:r>
            <a:endParaRPr lang="en-US" dirty="0"/>
          </a:p>
        </p:txBody>
      </p:sp>
      <p:pic>
        <p:nvPicPr>
          <p:cNvPr id="35843" name="Picture 2" descr="https://encrypted-tbn2.gstatic.com/images?q=tbn:ANd9GcRETzi2ULvkPevPXuWJ6TvTQ5fZJjpUbi4IVf4Ed48cvV6QgEyy">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25500" y="1673225"/>
            <a:ext cx="1125538" cy="2249488"/>
          </a:xfrm>
          <a:noFill/>
          <a:extLst>
            <a:ext uri="{909E8E84-426E-40DD-AFC4-6F175D3DCCD1}">
              <a14:hiddenFill xmlns:a14="http://schemas.microsoft.com/office/drawing/2010/main">
                <a:solidFill>
                  <a:srgbClr val="FFFFFF"/>
                </a:solidFill>
              </a14:hiddenFill>
            </a:ext>
          </a:extLst>
        </p:spPr>
      </p:pic>
      <p:pic>
        <p:nvPicPr>
          <p:cNvPr id="35844" name="Picture 6" descr="https://encrypted-tbn0.gstatic.com/images?q=tbn:ANd9GcRigDFqNY53A0sxvF1JhlKeNYq7JWlrrR0LPhhDe_HbgqiDbs6B_w">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524000"/>
            <a:ext cx="2378075"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8" descr="https://encrypted-tbn3.gstatic.com/images?q=tbn:ANd9GcQR-gDI9GNjdNNVHmK2XzpUftG_glROunJg5uvLNvf_Yh_YInr1S7jEXA">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3200400"/>
            <a:ext cx="1616075"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
            </a:r>
            <a:br>
              <a:rPr lang="en-US" dirty="0" smtClean="0"/>
            </a:br>
            <a:r>
              <a:rPr lang="en-US" dirty="0" smtClean="0"/>
              <a:t>What is a Life Zone</a:t>
            </a:r>
            <a:r>
              <a:rPr lang="en-US" dirty="0"/>
              <a:t>?</a:t>
            </a:r>
            <a:r>
              <a:rPr lang="en-US" dirty="0" smtClean="0"/>
              <a:t/>
            </a:r>
            <a:br>
              <a:rPr lang="en-US" dirty="0" smtClean="0"/>
            </a:br>
            <a:endParaRPr lang="en-US" dirty="0"/>
          </a:p>
        </p:txBody>
      </p:sp>
      <p:sp>
        <p:nvSpPr>
          <p:cNvPr id="3" name="Content Placeholder 2"/>
          <p:cNvSpPr>
            <a:spLocks noGrp="1"/>
          </p:cNvSpPr>
          <p:nvPr>
            <p:ph idx="1"/>
          </p:nvPr>
        </p:nvSpPr>
        <p:spPr>
          <a:xfrm>
            <a:off x="685800" y="1404938"/>
            <a:ext cx="8229600" cy="4530725"/>
          </a:xfrm>
        </p:spPr>
        <p:txBody>
          <a:bodyPr/>
          <a:lstStyle/>
          <a:p>
            <a:pPr>
              <a:defRPr/>
            </a:pPr>
            <a:endParaRPr lang="en-US" dirty="0" smtClean="0"/>
          </a:p>
          <a:p>
            <a:pPr>
              <a:defRPr/>
            </a:pPr>
            <a:endParaRPr lang="en-US" dirty="0"/>
          </a:p>
          <a:p>
            <a:pPr>
              <a:defRPr/>
            </a:pPr>
            <a:r>
              <a:rPr lang="en-US" dirty="0" smtClean="0"/>
              <a:t>Life zones are areas with similar plant and animal communities</a:t>
            </a:r>
          </a:p>
          <a:p>
            <a:pPr marL="0" indent="0">
              <a:buFont typeface="Wingdings" panose="05000000000000000000" pitchFamily="2" charset="2"/>
              <a:buNone/>
              <a:defRPr/>
            </a:pPr>
            <a:endParaRPr lang="en-US" dirty="0" smtClean="0"/>
          </a:p>
          <a:p>
            <a:pPr marL="0" indent="0">
              <a:buFont typeface="Wingdings" panose="05000000000000000000" pitchFamily="2" charset="2"/>
              <a:buNone/>
              <a:defRPr/>
            </a:pPr>
            <a:endParaRPr lang="en-US" dirty="0" smtClean="0"/>
          </a:p>
          <a:p>
            <a:pPr marL="0" indent="0">
              <a:buFont typeface="Wingdings" panose="05000000000000000000" pitchFamily="2" charset="2"/>
              <a:buNone/>
              <a:defRPr/>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Coastal Forest</a:t>
            </a:r>
            <a:endParaRPr lang="en-US" dirty="0"/>
          </a:p>
        </p:txBody>
      </p:sp>
      <p:sp>
        <p:nvSpPr>
          <p:cNvPr id="3" name="Content Placeholder 2"/>
          <p:cNvSpPr>
            <a:spLocks noGrp="1"/>
          </p:cNvSpPr>
          <p:nvPr>
            <p:ph idx="1"/>
          </p:nvPr>
        </p:nvSpPr>
        <p:spPr>
          <a:xfrm>
            <a:off x="457200" y="1717675"/>
            <a:ext cx="8229600" cy="4530725"/>
          </a:xfrm>
        </p:spPr>
        <p:txBody>
          <a:bodyPr/>
          <a:lstStyle/>
          <a:p>
            <a:pPr>
              <a:defRPr/>
            </a:pPr>
            <a:r>
              <a:rPr lang="en-US" dirty="0" smtClean="0"/>
              <a:t>River valleys:  </a:t>
            </a:r>
            <a:r>
              <a:rPr lang="en-US" dirty="0" err="1" smtClean="0"/>
              <a:t>Ohanapecosh</a:t>
            </a:r>
            <a:r>
              <a:rPr lang="en-US" dirty="0" smtClean="0"/>
              <a:t>, Hoh River</a:t>
            </a:r>
          </a:p>
          <a:p>
            <a:pPr>
              <a:defRPr/>
            </a:pPr>
            <a:r>
              <a:rPr lang="en-US" dirty="0" smtClean="0"/>
              <a:t>Copious rainfall</a:t>
            </a:r>
          </a:p>
          <a:p>
            <a:pPr>
              <a:defRPr/>
            </a:pPr>
            <a:r>
              <a:rPr lang="en-US" dirty="0" smtClean="0"/>
              <a:t>Trees:  immense, huge biomass. rainforest</a:t>
            </a:r>
          </a:p>
          <a:p>
            <a:pPr>
              <a:defRPr/>
            </a:pPr>
            <a:r>
              <a:rPr lang="en-US" dirty="0" smtClean="0"/>
              <a:t>Dense canopy shades understory, except at edges</a:t>
            </a:r>
          </a:p>
          <a:p>
            <a:pPr>
              <a:defRPr/>
            </a:pPr>
            <a:r>
              <a:rPr lang="en-US" dirty="0" smtClean="0"/>
              <a:t>Plants:  salmonberry, </a:t>
            </a:r>
            <a:r>
              <a:rPr lang="en-US" dirty="0" err="1" smtClean="0"/>
              <a:t>salal</a:t>
            </a:r>
            <a:r>
              <a:rPr lang="en-US" dirty="0" smtClean="0"/>
              <a:t>, devil’s club, moss, fern, lichens. </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Cedar Butte Trail-Near Cedar River ResevoirIMG_407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0"/>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p:txBody>
          <a:bodyPr lIns="90488" tIns="44450" rIns="90488" bIns="44450"/>
          <a:lstStyle/>
          <a:p>
            <a:pPr eaLnBrk="1" hangingPunct="1">
              <a:defRPr/>
            </a:pPr>
            <a:r>
              <a:rPr lang="en-US" altLang="en-US" sz="4000" dirty="0" smtClean="0"/>
              <a:t> (W) </a:t>
            </a:r>
            <a:r>
              <a:rPr lang="en-US" altLang="en-US" dirty="0" smtClean="0"/>
              <a:t>Silver</a:t>
            </a:r>
            <a:r>
              <a:rPr lang="en-US" altLang="en-US" sz="4000" dirty="0" smtClean="0"/>
              <a:t> Fir Life Zone </a:t>
            </a:r>
          </a:p>
        </p:txBody>
      </p:sp>
      <p:sp>
        <p:nvSpPr>
          <p:cNvPr id="17411" name="Rectangle 3"/>
          <p:cNvSpPr>
            <a:spLocks noGrp="1" noChangeArrowheads="1"/>
          </p:cNvSpPr>
          <p:nvPr>
            <p:ph type="body" sz="half" idx="4294967295"/>
          </p:nvPr>
        </p:nvSpPr>
        <p:spPr>
          <a:xfrm>
            <a:off x="4648200" y="1752600"/>
            <a:ext cx="4038600" cy="4348163"/>
          </a:xfrm>
        </p:spPr>
        <p:txBody>
          <a:bodyPr lIns="90488" tIns="44450" rIns="90488" bIns="44450"/>
          <a:lstStyle/>
          <a:p>
            <a:pPr eaLnBrk="1" hangingPunct="1">
              <a:buFont typeface="Wingdings" panose="05000000000000000000" pitchFamily="2" charset="2"/>
              <a:buNone/>
              <a:defRPr/>
            </a:pPr>
            <a:r>
              <a:rPr lang="en-US" altLang="en-US" sz="2800" dirty="0" smtClean="0"/>
              <a:t>Elevation: 2500-4500 ft.</a:t>
            </a:r>
          </a:p>
          <a:p>
            <a:pPr eaLnBrk="1" hangingPunct="1">
              <a:buFont typeface="Wingdings" panose="05000000000000000000" pitchFamily="2" charset="2"/>
              <a:buNone/>
              <a:defRPr/>
            </a:pPr>
            <a:endParaRPr lang="en-US" altLang="en-US" sz="2800" dirty="0" smtClean="0"/>
          </a:p>
          <a:p>
            <a:pPr eaLnBrk="1" hangingPunct="1">
              <a:buFont typeface="Wingdings" panose="05000000000000000000" pitchFamily="2" charset="2"/>
              <a:buNone/>
              <a:defRPr/>
            </a:pPr>
            <a:r>
              <a:rPr lang="en-US" altLang="en-US" sz="2800" u="sng" dirty="0" smtClean="0"/>
              <a:t>Dominant Trees</a:t>
            </a:r>
          </a:p>
          <a:p>
            <a:pPr eaLnBrk="1" hangingPunct="1">
              <a:defRPr/>
            </a:pPr>
            <a:r>
              <a:rPr lang="en-US" altLang="en-US" sz="2800" dirty="0" smtClean="0"/>
              <a:t>Pacific Silver Fir</a:t>
            </a:r>
          </a:p>
          <a:p>
            <a:pPr eaLnBrk="1" hangingPunct="1">
              <a:defRPr/>
            </a:pPr>
            <a:r>
              <a:rPr lang="en-US" altLang="en-US" sz="2800" dirty="0" smtClean="0"/>
              <a:t>Western Hemlock</a:t>
            </a:r>
          </a:p>
          <a:p>
            <a:pPr marL="0" indent="0" eaLnBrk="1" hangingPunct="1">
              <a:buFont typeface="Wingdings" panose="05000000000000000000" pitchFamily="2" charset="2"/>
              <a:buNone/>
              <a:defRPr/>
            </a:pPr>
            <a:endParaRPr lang="en-US" altLang="en-US" sz="2800" dirty="0" smtClean="0"/>
          </a:p>
          <a:p>
            <a:pPr eaLnBrk="1" hangingPunct="1">
              <a:defRPr/>
            </a:pPr>
            <a:endParaRPr lang="en-US" altLang="en-US" sz="2800" dirty="0" smtClean="0"/>
          </a:p>
          <a:p>
            <a:pPr eaLnBrk="1" hangingPunct="1">
              <a:buFont typeface="Wingdings" panose="05000000000000000000" pitchFamily="2" charset="2"/>
              <a:buNone/>
              <a:defRPr/>
            </a:pPr>
            <a:endParaRPr lang="en-US" altLang="en-US" sz="2800" dirty="0" smtClean="0"/>
          </a:p>
        </p:txBody>
      </p:sp>
      <p:pic>
        <p:nvPicPr>
          <p:cNvPr id="39940" name="Picture 6" descr="hm_image20"/>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779463" y="2203450"/>
            <a:ext cx="3389312" cy="2854325"/>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 Silver Fir</a:t>
            </a:r>
            <a:endParaRPr lang="en-US" dirty="0"/>
          </a:p>
        </p:txBody>
      </p:sp>
      <p:pic>
        <p:nvPicPr>
          <p:cNvPr id="4198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346200"/>
            <a:ext cx="4267200"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1242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Silver Fir</a:t>
            </a:r>
            <a:endParaRPr lang="en-US" dirty="0"/>
          </a:p>
        </p:txBody>
      </p:sp>
      <p:sp>
        <p:nvSpPr>
          <p:cNvPr id="3" name="Content Placeholder 2"/>
          <p:cNvSpPr>
            <a:spLocks noGrp="1"/>
          </p:cNvSpPr>
          <p:nvPr>
            <p:ph idx="1"/>
          </p:nvPr>
        </p:nvSpPr>
        <p:spPr/>
        <p:txBody>
          <a:bodyPr/>
          <a:lstStyle/>
          <a:p>
            <a:pPr>
              <a:defRPr/>
            </a:pPr>
            <a:r>
              <a:rPr lang="en-US" dirty="0" smtClean="0"/>
              <a:t>Mt. Rainier Paradise Road</a:t>
            </a:r>
          </a:p>
          <a:p>
            <a:pPr>
              <a:defRPr/>
            </a:pPr>
            <a:r>
              <a:rPr lang="en-US" dirty="0" smtClean="0"/>
              <a:t>Cold, heavy snow, soil poor &amp; acidic</a:t>
            </a:r>
          </a:p>
          <a:p>
            <a:pPr>
              <a:defRPr/>
            </a:pPr>
            <a:r>
              <a:rPr lang="en-US" dirty="0" smtClean="0"/>
              <a:t>Plants:  heath, huckleberry, vanilla leaf</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p:txBody>
          <a:bodyPr lIns="90488" tIns="44450" rIns="90488" bIns="44450"/>
          <a:lstStyle/>
          <a:p>
            <a:pPr eaLnBrk="1" hangingPunct="1">
              <a:defRPr/>
            </a:pPr>
            <a:r>
              <a:rPr lang="en-US" altLang="en-US" sz="4000" dirty="0" smtClean="0"/>
              <a:t> (W &amp; E) </a:t>
            </a:r>
            <a:r>
              <a:rPr lang="en-US" altLang="en-US" dirty="0" smtClean="0"/>
              <a:t>Subalpine</a:t>
            </a:r>
            <a:r>
              <a:rPr lang="en-US" altLang="en-US" sz="4000" dirty="0" smtClean="0"/>
              <a:t> Life Zone</a:t>
            </a:r>
          </a:p>
        </p:txBody>
      </p:sp>
      <p:sp>
        <p:nvSpPr>
          <p:cNvPr id="19459" name="Rectangle 3"/>
          <p:cNvSpPr>
            <a:spLocks noGrp="1" noChangeArrowheads="1"/>
          </p:cNvSpPr>
          <p:nvPr>
            <p:ph type="body" sz="half" idx="4294967295"/>
          </p:nvPr>
        </p:nvSpPr>
        <p:spPr>
          <a:xfrm>
            <a:off x="4652963" y="1600200"/>
            <a:ext cx="4033837" cy="4530725"/>
          </a:xfrm>
        </p:spPr>
        <p:txBody>
          <a:bodyPr lIns="90488" tIns="44450" rIns="90488" bIns="44450"/>
          <a:lstStyle/>
          <a:p>
            <a:pPr eaLnBrk="1" hangingPunct="1">
              <a:buFont typeface="Wingdings" panose="05000000000000000000" pitchFamily="2" charset="2"/>
              <a:buNone/>
              <a:defRPr/>
            </a:pPr>
            <a:r>
              <a:rPr lang="en-US" altLang="en-US" sz="2800" dirty="0" smtClean="0"/>
              <a:t>Elevation: 4000-7000 ft</a:t>
            </a:r>
          </a:p>
          <a:p>
            <a:pPr eaLnBrk="1" hangingPunct="1">
              <a:buFont typeface="Wingdings" panose="05000000000000000000" pitchFamily="2" charset="2"/>
              <a:buNone/>
              <a:defRPr/>
            </a:pPr>
            <a:r>
              <a:rPr lang="en-US" altLang="en-US" sz="2800" dirty="0" smtClean="0"/>
              <a:t>(Up to </a:t>
            </a:r>
            <a:r>
              <a:rPr lang="en-US" altLang="en-US" sz="2800" dirty="0" err="1" smtClean="0"/>
              <a:t>treeline</a:t>
            </a:r>
            <a:r>
              <a:rPr lang="en-US" altLang="en-US" sz="2800" dirty="0" smtClean="0"/>
              <a:t>)</a:t>
            </a:r>
          </a:p>
          <a:p>
            <a:pPr eaLnBrk="1" hangingPunct="1">
              <a:buFont typeface="Wingdings" panose="05000000000000000000" pitchFamily="2" charset="2"/>
              <a:buNone/>
              <a:defRPr/>
            </a:pPr>
            <a:endParaRPr lang="en-US" altLang="en-US" sz="2800" dirty="0" smtClean="0"/>
          </a:p>
          <a:p>
            <a:pPr eaLnBrk="1" hangingPunct="1">
              <a:buFont typeface="Wingdings" panose="05000000000000000000" pitchFamily="2" charset="2"/>
              <a:buNone/>
              <a:defRPr/>
            </a:pPr>
            <a:r>
              <a:rPr lang="en-US" altLang="en-US" sz="2800" u="sng" dirty="0" smtClean="0"/>
              <a:t>Dominant trees</a:t>
            </a:r>
          </a:p>
          <a:p>
            <a:pPr eaLnBrk="1" hangingPunct="1">
              <a:defRPr/>
            </a:pPr>
            <a:r>
              <a:rPr lang="en-US" altLang="en-US" sz="2800" dirty="0" smtClean="0"/>
              <a:t>(W) Subalpine Fir, Mountain Hemlock </a:t>
            </a:r>
          </a:p>
          <a:p>
            <a:pPr marL="0" indent="0" eaLnBrk="1" hangingPunct="1">
              <a:buFont typeface="Wingdings" panose="05000000000000000000" pitchFamily="2" charset="2"/>
              <a:buNone/>
              <a:defRPr/>
            </a:pPr>
            <a:endParaRPr lang="en-US" altLang="en-US" sz="2800" dirty="0"/>
          </a:p>
          <a:p>
            <a:pPr eaLnBrk="1" hangingPunct="1">
              <a:defRPr/>
            </a:pPr>
            <a:r>
              <a:rPr lang="en-US" altLang="en-US" sz="2800" dirty="0" smtClean="0"/>
              <a:t>(E)  </a:t>
            </a:r>
            <a:r>
              <a:rPr lang="en-US" altLang="en-US" sz="2800" dirty="0" err="1" smtClean="0"/>
              <a:t>Whitebark</a:t>
            </a:r>
            <a:r>
              <a:rPr lang="en-US" altLang="en-US" sz="2800" dirty="0" smtClean="0"/>
              <a:t> Pine, Alpine Larch</a:t>
            </a:r>
          </a:p>
        </p:txBody>
      </p:sp>
      <p:pic>
        <p:nvPicPr>
          <p:cNvPr id="44036" name="Picture 7" descr="hm_image1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09600" y="2362200"/>
            <a:ext cx="3810000" cy="2535238"/>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    Subalpine Fir - spires</a:t>
            </a:r>
            <a:endParaRPr lang="en-US" dirty="0"/>
          </a:p>
        </p:txBody>
      </p:sp>
      <p:pic>
        <p:nvPicPr>
          <p:cNvPr id="4608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36688"/>
            <a:ext cx="6583363" cy="493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 Mountain Hemlock</a:t>
            </a:r>
            <a:endParaRPr lang="en-US" dirty="0"/>
          </a:p>
        </p:txBody>
      </p:sp>
      <p:pic>
        <p:nvPicPr>
          <p:cNvPr id="471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600200"/>
            <a:ext cx="3319463"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6" descr="http://oregonstate.edu/trees/conifer_genera/spp/image_big/wbpbg042.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0" y="533400"/>
            <a:ext cx="3165475"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half" idx="2"/>
          </p:nvPr>
        </p:nvSpPr>
        <p:spPr/>
        <p:txBody>
          <a:bodyPr/>
          <a:lstStyle/>
          <a:p>
            <a:pPr>
              <a:defRPr/>
            </a:pPr>
            <a:r>
              <a:rPr lang="en-US" sz="4400" dirty="0" smtClean="0"/>
              <a:t> </a:t>
            </a:r>
            <a:r>
              <a:rPr lang="en-US" sz="4400" dirty="0"/>
              <a:t> </a:t>
            </a:r>
            <a:r>
              <a:rPr lang="en-US" sz="4400" dirty="0" smtClean="0"/>
              <a:t>    </a:t>
            </a:r>
            <a:r>
              <a:rPr lang="en-US" sz="4400" dirty="0" err="1" smtClean="0"/>
              <a:t>Whitebark</a:t>
            </a:r>
            <a:r>
              <a:rPr lang="en-US" sz="4400" dirty="0" smtClean="0"/>
              <a:t> Pine</a:t>
            </a:r>
            <a:endParaRPr lang="en-US" sz="4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lstStyle/>
          <a:p>
            <a:pPr>
              <a:defRPr/>
            </a:pPr>
            <a:r>
              <a:rPr lang="en-US" sz="4400" dirty="0" smtClean="0"/>
              <a:t> </a:t>
            </a:r>
            <a:r>
              <a:rPr lang="en-US" sz="4400" dirty="0"/>
              <a:t> </a:t>
            </a:r>
            <a:r>
              <a:rPr lang="en-US" sz="4400" dirty="0" smtClean="0"/>
              <a:t>   Alpine Larch</a:t>
            </a:r>
            <a:endParaRPr lang="en-US" sz="4400" dirty="0"/>
          </a:p>
        </p:txBody>
      </p:sp>
      <p:pic>
        <p:nvPicPr>
          <p:cNvPr id="49155" name="Picture 6" descr="https://encrypted-tbn2.gstatic.com/images?q=tbn:ANd9GcTN7fq5Y5A0H43zDFG7iBAwNZWsRvWqQ_tyn_xzqPYHrGMov2UgF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533400"/>
            <a:ext cx="3049588"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8" descr="https://encrypted-tbn1.gstatic.com/images?q=tbn:ANd9GcQifmZS1Kc533hJNsNJWTpH5Y1Z0Fs1PFMNVAPm-i8cmQ8lGx2j9zy_8Q">
            <a:hlinkClick r:id="rId4"/>
          </p:cNvPr>
          <p:cNvPicPr>
            <a:picLocks noGrp="1" noChangeAspect="1" noChangeArrowheads="1"/>
          </p:cNvPicPr>
          <p:nvPr>
            <p:ph type="pic" idx="1"/>
          </p:nvPr>
        </p:nvPicPr>
        <p:blipFill>
          <a:blip r:embed="rId5">
            <a:extLst>
              <a:ext uri="{28A0092B-C50C-407E-A947-70E740481C1C}">
                <a14:useLocalDpi xmlns:a14="http://schemas.microsoft.com/office/drawing/2010/main" val="0"/>
              </a:ext>
            </a:extLst>
          </a:blip>
          <a:srcRect l="5556" r="5556"/>
          <a:stretch>
            <a:fillRect/>
          </a:stretch>
        </p:blipFill>
        <p:spPr>
          <a:xfrm>
            <a:off x="719138" y="2405063"/>
            <a:ext cx="2398712" cy="1798637"/>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Why is understanding life zones important?</a:t>
            </a:r>
            <a:endParaRPr lang="en-US" dirty="0"/>
          </a:p>
        </p:txBody>
      </p:sp>
      <p:sp>
        <p:nvSpPr>
          <p:cNvPr id="3" name="Content Placeholder 2"/>
          <p:cNvSpPr>
            <a:spLocks noGrp="1"/>
          </p:cNvSpPr>
          <p:nvPr>
            <p:ph idx="1"/>
          </p:nvPr>
        </p:nvSpPr>
        <p:spPr>
          <a:xfrm>
            <a:off x="479425" y="1420813"/>
            <a:ext cx="8229600" cy="4530725"/>
          </a:xfrm>
        </p:spPr>
        <p:txBody>
          <a:bodyPr/>
          <a:lstStyle/>
          <a:p>
            <a:pPr>
              <a:defRPr/>
            </a:pPr>
            <a:r>
              <a:rPr lang="en-US" dirty="0" smtClean="0"/>
              <a:t>Each life zone has characteristic species:</a:t>
            </a:r>
          </a:p>
          <a:p>
            <a:pPr marL="0" indent="0">
              <a:buFont typeface="Wingdings" panose="05000000000000000000" pitchFamily="2" charset="2"/>
              <a:buNone/>
              <a:defRPr/>
            </a:pPr>
            <a:r>
              <a:rPr lang="en-US" dirty="0"/>
              <a:t> </a:t>
            </a:r>
            <a:r>
              <a:rPr lang="en-US" dirty="0" smtClean="0"/>
              <a:t>     Trees</a:t>
            </a:r>
          </a:p>
          <a:p>
            <a:pPr marL="0" indent="0">
              <a:buFont typeface="Wingdings" panose="05000000000000000000" pitchFamily="2" charset="2"/>
              <a:buNone/>
              <a:defRPr/>
            </a:pPr>
            <a:r>
              <a:rPr lang="en-US" dirty="0"/>
              <a:t> </a:t>
            </a:r>
            <a:r>
              <a:rPr lang="en-US" dirty="0" smtClean="0"/>
              <a:t>      Plants</a:t>
            </a:r>
          </a:p>
          <a:p>
            <a:pPr marL="0" indent="0">
              <a:buFont typeface="Wingdings" panose="05000000000000000000" pitchFamily="2" charset="2"/>
              <a:buNone/>
              <a:defRPr/>
            </a:pPr>
            <a:r>
              <a:rPr lang="en-US" dirty="0"/>
              <a:t> </a:t>
            </a:r>
            <a:r>
              <a:rPr lang="en-US" dirty="0" smtClean="0"/>
              <a:t>      Animals       </a:t>
            </a:r>
          </a:p>
          <a:p>
            <a:pPr marL="0" indent="0">
              <a:buFont typeface="Wingdings" panose="05000000000000000000" pitchFamily="2" charset="2"/>
              <a:buNone/>
              <a:defRPr/>
            </a:pPr>
            <a:r>
              <a:rPr lang="en-US" dirty="0" smtClean="0"/>
              <a:t>Life zones provide a framework for predicting the flora and fauna of a particular ecoregion.</a:t>
            </a:r>
            <a:endParaRPr lang="en-US" dirty="0"/>
          </a:p>
          <a:p>
            <a:pPr marL="0" indent="0">
              <a:buFont typeface="Wingdings" panose="05000000000000000000" pitchFamily="2" charset="2"/>
              <a:buNone/>
              <a:defRPr/>
            </a:pP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5625"/>
            <a:ext cx="8229600" cy="865188"/>
          </a:xfrm>
        </p:spPr>
        <p:txBody>
          <a:bodyPr/>
          <a:lstStyle/>
          <a:p>
            <a:pPr>
              <a:defRPr/>
            </a:pPr>
            <a:r>
              <a:rPr lang="en-US" dirty="0" smtClean="0"/>
              <a:t>(W &amp; E) Subalpine</a:t>
            </a:r>
            <a:endParaRPr lang="en-US" dirty="0"/>
          </a:p>
        </p:txBody>
      </p:sp>
      <p:sp>
        <p:nvSpPr>
          <p:cNvPr id="3" name="Content Placeholder 2"/>
          <p:cNvSpPr>
            <a:spLocks noGrp="1"/>
          </p:cNvSpPr>
          <p:nvPr>
            <p:ph idx="1"/>
          </p:nvPr>
        </p:nvSpPr>
        <p:spPr>
          <a:xfrm>
            <a:off x="457200" y="1717675"/>
            <a:ext cx="8229600" cy="4454525"/>
          </a:xfrm>
        </p:spPr>
        <p:txBody>
          <a:bodyPr/>
          <a:lstStyle/>
          <a:p>
            <a:pPr>
              <a:defRPr/>
            </a:pPr>
            <a:r>
              <a:rPr lang="en-US" sz="2800" dirty="0" smtClean="0"/>
              <a:t>Paradise, Heather Meadows, Hurricane Ridge</a:t>
            </a:r>
          </a:p>
          <a:p>
            <a:pPr>
              <a:defRPr/>
            </a:pPr>
            <a:r>
              <a:rPr lang="en-US" sz="2800" dirty="0" smtClean="0"/>
              <a:t>Cold, snow lingers late, growing season 8-10 weeks</a:t>
            </a:r>
          </a:p>
          <a:p>
            <a:pPr>
              <a:defRPr/>
            </a:pPr>
            <a:r>
              <a:rPr lang="en-US" sz="2800" dirty="0" smtClean="0"/>
              <a:t>West:  lots of precipitation, mostly as snow</a:t>
            </a:r>
          </a:p>
          <a:p>
            <a:pPr>
              <a:defRPr/>
            </a:pPr>
            <a:r>
              <a:rPr lang="en-US" sz="2800" dirty="0" smtClean="0"/>
              <a:t>East:  drier</a:t>
            </a:r>
          </a:p>
          <a:p>
            <a:pPr>
              <a:defRPr/>
            </a:pPr>
            <a:r>
              <a:rPr lang="en-US" sz="2800" dirty="0" smtClean="0"/>
              <a:t>Parklands: meadows with clustered subalpine fir </a:t>
            </a:r>
          </a:p>
          <a:p>
            <a:pPr>
              <a:defRPr/>
            </a:pPr>
            <a:r>
              <a:rPr lang="en-US" sz="2800" dirty="0" smtClean="0"/>
              <a:t>Plants: huckleberry, heather, bistort, valerian, glacier lilies, lupine, paintbrush. sedges</a:t>
            </a:r>
            <a:endParaRPr lang="en-US" sz="28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Grand Park - MRNP</a:t>
            </a:r>
            <a:endParaRPr lang="en-US" dirty="0"/>
          </a:p>
        </p:txBody>
      </p:sp>
      <p:pic>
        <p:nvPicPr>
          <p:cNvPr id="5120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54150"/>
            <a:ext cx="67421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descr="Green Mtn Trail Flowers-0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81400" y="838200"/>
            <a:ext cx="3384550" cy="584200"/>
          </a:xfrm>
          <a:prstGeom prst="rect">
            <a:avLst/>
          </a:prstGeom>
          <a:noFill/>
        </p:spPr>
        <p:txBody>
          <a:bodyPr>
            <a:spAutoFit/>
          </a:bodyPr>
          <a:lstStyle/>
          <a:p>
            <a:pPr>
              <a:defRPr/>
            </a:pPr>
            <a:r>
              <a:rPr lang="en-US" sz="3200" dirty="0">
                <a:solidFill>
                  <a:schemeClr val="bg1">
                    <a:lumMod val="50000"/>
                  </a:schemeClr>
                </a:solidFill>
              </a:rPr>
              <a:t>Naches Peak</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p:txBody>
          <a:bodyPr lIns="90488" tIns="44450" rIns="90488" bIns="44450"/>
          <a:lstStyle/>
          <a:p>
            <a:pPr eaLnBrk="1" hangingPunct="1">
              <a:defRPr/>
            </a:pPr>
            <a:r>
              <a:rPr lang="en-US" altLang="en-US" sz="4000" dirty="0" smtClean="0"/>
              <a:t> Alpine </a:t>
            </a:r>
            <a:r>
              <a:rPr lang="en-US" altLang="en-US" dirty="0" smtClean="0"/>
              <a:t>Life</a:t>
            </a:r>
            <a:r>
              <a:rPr lang="en-US" altLang="en-US" sz="4000" dirty="0" smtClean="0"/>
              <a:t> Zone</a:t>
            </a:r>
          </a:p>
        </p:txBody>
      </p:sp>
      <p:sp>
        <p:nvSpPr>
          <p:cNvPr id="21507" name="Rectangle 3"/>
          <p:cNvSpPr>
            <a:spLocks noGrp="1" noChangeArrowheads="1"/>
          </p:cNvSpPr>
          <p:nvPr>
            <p:ph type="body" sz="half" idx="4294967295"/>
          </p:nvPr>
        </p:nvSpPr>
        <p:spPr>
          <a:xfrm>
            <a:off x="4500563" y="1219200"/>
            <a:ext cx="3810000" cy="5360988"/>
          </a:xfrm>
        </p:spPr>
        <p:txBody>
          <a:bodyPr lIns="90488" tIns="44450" rIns="90488" bIns="44450"/>
          <a:lstStyle/>
          <a:p>
            <a:pPr eaLnBrk="1" hangingPunct="1">
              <a:buFont typeface="Wingdings" panose="05000000000000000000" pitchFamily="2" charset="2"/>
              <a:buNone/>
              <a:defRPr/>
            </a:pPr>
            <a:endParaRPr lang="en-US" altLang="en-US" sz="2800" u="sng" dirty="0" smtClean="0"/>
          </a:p>
          <a:p>
            <a:pPr eaLnBrk="1" hangingPunct="1">
              <a:buFont typeface="Wingdings" panose="05000000000000000000" pitchFamily="2" charset="2"/>
              <a:buNone/>
              <a:defRPr/>
            </a:pPr>
            <a:r>
              <a:rPr lang="en-US" altLang="en-US" sz="2800" dirty="0" smtClean="0"/>
              <a:t>Elevation: </a:t>
            </a:r>
            <a:r>
              <a:rPr lang="en-US" altLang="en-US" sz="2800" dirty="0" err="1" smtClean="0"/>
              <a:t>treeline</a:t>
            </a:r>
            <a:r>
              <a:rPr lang="en-US" altLang="en-US" sz="2800" dirty="0" smtClean="0"/>
              <a:t> to 7500 </a:t>
            </a:r>
            <a:r>
              <a:rPr lang="en-US" altLang="en-US" sz="2800" dirty="0" err="1" smtClean="0"/>
              <a:t>ft</a:t>
            </a:r>
            <a:endParaRPr lang="en-US" altLang="en-US" sz="2800" dirty="0" smtClean="0"/>
          </a:p>
          <a:p>
            <a:pPr eaLnBrk="1" hangingPunct="1">
              <a:buFont typeface="Wingdings" panose="05000000000000000000" pitchFamily="2" charset="2"/>
              <a:buNone/>
              <a:defRPr/>
            </a:pPr>
            <a:endParaRPr lang="en-US" altLang="en-US" sz="2800" u="sng" dirty="0"/>
          </a:p>
          <a:p>
            <a:pPr eaLnBrk="1" hangingPunct="1">
              <a:buFont typeface="Wingdings" panose="05000000000000000000" pitchFamily="2" charset="2"/>
              <a:buNone/>
              <a:defRPr/>
            </a:pPr>
            <a:r>
              <a:rPr lang="en-US" altLang="en-US" sz="2800" u="sng" dirty="0" smtClean="0"/>
              <a:t>Dominant Trees: </a:t>
            </a:r>
            <a:endParaRPr lang="en-US" altLang="en-US" sz="2800" dirty="0" smtClean="0"/>
          </a:p>
          <a:p>
            <a:pPr eaLnBrk="1" hangingPunct="1">
              <a:defRPr/>
            </a:pPr>
            <a:r>
              <a:rPr lang="en-US" altLang="en-US" sz="2800" dirty="0" smtClean="0"/>
              <a:t>No trees or stunted</a:t>
            </a:r>
          </a:p>
          <a:p>
            <a:pPr marL="0" indent="0" eaLnBrk="1" hangingPunct="1">
              <a:buFont typeface="Wingdings" panose="05000000000000000000" pitchFamily="2" charset="2"/>
              <a:buNone/>
              <a:defRPr/>
            </a:pPr>
            <a:r>
              <a:rPr lang="en-US" altLang="en-US" sz="2800" dirty="0"/>
              <a:t> </a:t>
            </a:r>
            <a:r>
              <a:rPr lang="en-US" altLang="en-US" sz="2800" dirty="0" smtClean="0"/>
              <a:t>   (</a:t>
            </a:r>
            <a:r>
              <a:rPr lang="en-US" altLang="en-US" sz="2800" dirty="0" err="1" smtClean="0"/>
              <a:t>krummholz</a:t>
            </a:r>
            <a:r>
              <a:rPr lang="en-US" altLang="en-US" sz="2800" dirty="0" smtClean="0"/>
              <a:t>) trees</a:t>
            </a:r>
          </a:p>
          <a:p>
            <a:pPr marL="0" indent="0" eaLnBrk="1" hangingPunct="1">
              <a:buFont typeface="Wingdings" panose="05000000000000000000" pitchFamily="2" charset="2"/>
              <a:buNone/>
              <a:defRPr/>
            </a:pPr>
            <a:r>
              <a:rPr lang="en-US" altLang="en-US" sz="2800" dirty="0"/>
              <a:t> </a:t>
            </a:r>
            <a:r>
              <a:rPr lang="en-US" altLang="en-US" sz="2800" dirty="0" smtClean="0"/>
              <a:t>    near timberline </a:t>
            </a:r>
          </a:p>
        </p:txBody>
      </p:sp>
      <p:pic>
        <p:nvPicPr>
          <p:cNvPr id="55300" name="Picture 6" descr="Iron Peak 00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57200" y="2271713"/>
            <a:ext cx="3630613" cy="2771775"/>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Alpine</a:t>
            </a:r>
            <a:endParaRPr lang="en-US" dirty="0"/>
          </a:p>
        </p:txBody>
      </p:sp>
      <p:sp>
        <p:nvSpPr>
          <p:cNvPr id="3" name="Content Placeholder 2"/>
          <p:cNvSpPr>
            <a:spLocks noGrp="1"/>
          </p:cNvSpPr>
          <p:nvPr>
            <p:ph idx="1"/>
          </p:nvPr>
        </p:nvSpPr>
        <p:spPr>
          <a:xfrm>
            <a:off x="457200" y="1219200"/>
            <a:ext cx="8229600" cy="4911725"/>
          </a:xfrm>
        </p:spPr>
        <p:txBody>
          <a:bodyPr/>
          <a:lstStyle/>
          <a:p>
            <a:pPr>
              <a:defRPr/>
            </a:pPr>
            <a:r>
              <a:rPr lang="en-US" dirty="0" err="1" smtClean="0"/>
              <a:t>Krummholz</a:t>
            </a:r>
            <a:r>
              <a:rPr lang="en-US" dirty="0" smtClean="0"/>
              <a:t> (crooked wood) : stunted and misshapen trees covered in winter by snow, hug the ground, flag appearance</a:t>
            </a:r>
          </a:p>
          <a:p>
            <a:pPr>
              <a:defRPr/>
            </a:pPr>
            <a:r>
              <a:rPr lang="en-US" dirty="0" smtClean="0"/>
              <a:t>Thin, rocky soil along crest</a:t>
            </a:r>
          </a:p>
          <a:p>
            <a:pPr>
              <a:defRPr/>
            </a:pPr>
            <a:r>
              <a:rPr lang="en-US" dirty="0" smtClean="0"/>
              <a:t>Snow lingers later, short growing season of 60 days or less.  Continuous wind.</a:t>
            </a:r>
          </a:p>
          <a:p>
            <a:pPr>
              <a:defRPr/>
            </a:pPr>
            <a:r>
              <a:rPr lang="en-US" dirty="0" smtClean="0"/>
              <a:t>Plants are small, take cushion form for protection from elements</a:t>
            </a:r>
          </a:p>
          <a:p>
            <a:pPr>
              <a:defRPr/>
            </a:pPr>
            <a:r>
              <a:rPr lang="en-US" dirty="0" smtClean="0"/>
              <a:t>Moss </a:t>
            </a:r>
            <a:r>
              <a:rPr lang="en-US" dirty="0" err="1" smtClean="0"/>
              <a:t>campion</a:t>
            </a:r>
            <a:r>
              <a:rPr lang="en-US" dirty="0" smtClean="0"/>
              <a:t>, sedums, heather, pussy toes, spreading phlox</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defRPr/>
            </a:pPr>
            <a:r>
              <a:rPr lang="en-US" altLang="en-US" dirty="0" err="1"/>
              <a:t>K</a:t>
            </a:r>
            <a:r>
              <a:rPr lang="en-US" altLang="en-US" dirty="0" err="1" smtClean="0"/>
              <a:t>rummholtz</a:t>
            </a:r>
            <a:endParaRPr lang="en-US" altLang="en-US" dirty="0" smtClean="0"/>
          </a:p>
        </p:txBody>
      </p:sp>
      <p:pic>
        <p:nvPicPr>
          <p:cNvPr id="59395" name="Picture 5" descr="IMG_02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313" y="1676400"/>
            <a:ext cx="6175375"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IMG_43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65539"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144000" cy="695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defRPr/>
            </a:pPr>
            <a:r>
              <a:rPr lang="en-US" altLang="en-US" dirty="0" smtClean="0"/>
              <a:t>What makes a life zone ?</a:t>
            </a:r>
          </a:p>
        </p:txBody>
      </p:sp>
      <p:sp>
        <p:nvSpPr>
          <p:cNvPr id="118787" name="Rectangle 3"/>
          <p:cNvSpPr>
            <a:spLocks noGrp="1" noChangeArrowheads="1"/>
          </p:cNvSpPr>
          <p:nvPr>
            <p:ph type="body" idx="1"/>
          </p:nvPr>
        </p:nvSpPr>
        <p:spPr>
          <a:xfrm>
            <a:off x="457200" y="1420813"/>
            <a:ext cx="8229600" cy="4827587"/>
          </a:xfrm>
        </p:spPr>
        <p:txBody>
          <a:bodyPr/>
          <a:lstStyle/>
          <a:p>
            <a:pPr eaLnBrk="1" hangingPunct="1">
              <a:defRPr/>
            </a:pPr>
            <a:r>
              <a:rPr lang="en-US" altLang="en-US" dirty="0" smtClean="0">
                <a:solidFill>
                  <a:srgbClr val="FF0000"/>
                </a:solidFill>
              </a:rPr>
              <a:t>Precipitation</a:t>
            </a:r>
          </a:p>
          <a:p>
            <a:pPr eaLnBrk="1" hangingPunct="1">
              <a:defRPr/>
            </a:pPr>
            <a:r>
              <a:rPr lang="en-US" altLang="en-US" dirty="0" smtClean="0">
                <a:solidFill>
                  <a:srgbClr val="FF0000"/>
                </a:solidFill>
              </a:rPr>
              <a:t>Temperature</a:t>
            </a:r>
          </a:p>
          <a:p>
            <a:pPr eaLnBrk="1" hangingPunct="1">
              <a:defRPr/>
            </a:pPr>
            <a:endParaRPr lang="en-US" altLang="en-US" sz="2400" dirty="0">
              <a:solidFill>
                <a:srgbClr val="FF0000"/>
              </a:solidFill>
            </a:endParaRPr>
          </a:p>
          <a:p>
            <a:pPr marL="0" indent="0" eaLnBrk="1" hangingPunct="1">
              <a:buFont typeface="Wingdings" panose="05000000000000000000" pitchFamily="2" charset="2"/>
              <a:buNone/>
              <a:defRPr/>
            </a:pPr>
            <a:endParaRPr lang="en-US" altLang="en-US" sz="2400" dirty="0" smtClean="0">
              <a:solidFill>
                <a:srgbClr val="FF0000"/>
              </a:solidFill>
            </a:endParaRPr>
          </a:p>
          <a:p>
            <a:pPr eaLnBrk="1" hangingPunct="1">
              <a:defRPr/>
            </a:pPr>
            <a:r>
              <a:rPr lang="en-US" altLang="en-US" sz="2400" dirty="0" smtClean="0">
                <a:solidFill>
                  <a:srgbClr val="FF0000"/>
                </a:solidFill>
              </a:rPr>
              <a:t>Other Factors</a:t>
            </a:r>
          </a:p>
          <a:p>
            <a:pPr eaLnBrk="1" hangingPunct="1">
              <a:defRPr/>
            </a:pPr>
            <a:r>
              <a:rPr lang="en-US" altLang="en-US" sz="2400" dirty="0" smtClean="0"/>
              <a:t>Elevation, wind, fire, avalanche, flood, clear-cutting, soil type and nutrients, aspect, steepness, intensity of solar radiation (insolation)</a:t>
            </a:r>
          </a:p>
          <a:p>
            <a:pPr marL="0" indent="0" eaLnBrk="1" hangingPunct="1">
              <a:buFont typeface="Wingdings" panose="05000000000000000000" pitchFamily="2" charset="2"/>
              <a:buNone/>
              <a:defRPr/>
            </a:pPr>
            <a:r>
              <a:rPr lang="en-US" altLang="en-US" sz="2400" dirty="0" smtClean="0"/>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p:txBody>
          <a:bodyPr lIns="90488" tIns="44450" rIns="90488" bIns="44450"/>
          <a:lstStyle/>
          <a:p>
            <a:pPr eaLnBrk="1" hangingPunct="1">
              <a:defRPr/>
            </a:pPr>
            <a:r>
              <a:rPr lang="en-US" altLang="en-US" sz="4000" dirty="0" smtClean="0"/>
              <a:t> (E) </a:t>
            </a:r>
            <a:r>
              <a:rPr lang="en-US" altLang="en-US" dirty="0" smtClean="0"/>
              <a:t>Interior</a:t>
            </a:r>
            <a:r>
              <a:rPr lang="en-US" altLang="en-US" sz="4000" dirty="0" smtClean="0"/>
              <a:t> </a:t>
            </a:r>
            <a:r>
              <a:rPr lang="en-US" altLang="en-US" dirty="0" smtClean="0"/>
              <a:t>Fir</a:t>
            </a:r>
            <a:r>
              <a:rPr lang="en-US" altLang="en-US" sz="4000" dirty="0" smtClean="0"/>
              <a:t> Life Zone </a:t>
            </a:r>
          </a:p>
        </p:txBody>
      </p:sp>
      <p:sp>
        <p:nvSpPr>
          <p:cNvPr id="35843" name="Rectangle 3"/>
          <p:cNvSpPr>
            <a:spLocks noGrp="1" noChangeArrowheads="1"/>
          </p:cNvSpPr>
          <p:nvPr>
            <p:ph type="body" sz="half" idx="4294967295"/>
          </p:nvPr>
        </p:nvSpPr>
        <p:spPr>
          <a:xfrm>
            <a:off x="4648200" y="2057400"/>
            <a:ext cx="4191000" cy="4876800"/>
          </a:xfrm>
        </p:spPr>
        <p:txBody>
          <a:bodyPr lIns="90488" tIns="44450" rIns="90488" bIns="44450"/>
          <a:lstStyle/>
          <a:p>
            <a:pPr eaLnBrk="1" hangingPunct="1">
              <a:buFont typeface="Wingdings" panose="05000000000000000000" pitchFamily="2" charset="2"/>
              <a:buNone/>
              <a:defRPr/>
            </a:pPr>
            <a:r>
              <a:rPr lang="en-US" altLang="en-US" sz="2800" dirty="0" smtClean="0"/>
              <a:t>Elevation: 2500-4200 </a:t>
            </a:r>
            <a:r>
              <a:rPr lang="en-US" altLang="en-US" sz="2800" dirty="0" err="1" smtClean="0"/>
              <a:t>ft</a:t>
            </a:r>
            <a:r>
              <a:rPr lang="en-US" altLang="en-US" sz="2800" dirty="0" smtClean="0"/>
              <a:t> </a:t>
            </a:r>
          </a:p>
          <a:p>
            <a:pPr eaLnBrk="1" hangingPunct="1">
              <a:buFont typeface="Wingdings" panose="05000000000000000000" pitchFamily="2" charset="2"/>
              <a:buNone/>
              <a:defRPr/>
            </a:pPr>
            <a:endParaRPr lang="en-US" altLang="en-US" sz="2800" dirty="0" smtClean="0"/>
          </a:p>
          <a:p>
            <a:pPr eaLnBrk="1" hangingPunct="1">
              <a:buFont typeface="Wingdings" panose="05000000000000000000" pitchFamily="2" charset="2"/>
              <a:buNone/>
              <a:defRPr/>
            </a:pPr>
            <a:r>
              <a:rPr lang="en-US" altLang="en-US" sz="2800" u="sng" dirty="0" smtClean="0"/>
              <a:t>Dominant Trees</a:t>
            </a:r>
          </a:p>
          <a:p>
            <a:pPr eaLnBrk="1" hangingPunct="1">
              <a:defRPr/>
            </a:pPr>
            <a:r>
              <a:rPr lang="en-US" altLang="en-US" sz="2800" dirty="0" smtClean="0"/>
              <a:t>Grand </a:t>
            </a:r>
            <a:r>
              <a:rPr lang="en-US" altLang="en-US" sz="2800" dirty="0"/>
              <a:t>F</a:t>
            </a:r>
            <a:r>
              <a:rPr lang="en-US" altLang="en-US" sz="2800" dirty="0" smtClean="0"/>
              <a:t>ir</a:t>
            </a:r>
          </a:p>
          <a:p>
            <a:pPr eaLnBrk="1" hangingPunct="1">
              <a:defRPr/>
            </a:pPr>
            <a:r>
              <a:rPr lang="en-US" altLang="en-US" sz="2800" dirty="0" smtClean="0"/>
              <a:t>Douglas Fir</a:t>
            </a:r>
            <a:endParaRPr lang="en-US" altLang="en-US" sz="2800" u="sng" dirty="0" smtClean="0"/>
          </a:p>
          <a:p>
            <a:pPr eaLnBrk="1" hangingPunct="1">
              <a:defRPr/>
            </a:pPr>
            <a:r>
              <a:rPr lang="en-US" altLang="en-US" sz="2800" dirty="0" err="1" smtClean="0"/>
              <a:t>Lodgepole</a:t>
            </a:r>
            <a:r>
              <a:rPr lang="en-US" altLang="en-US" sz="2800" dirty="0" smtClean="0"/>
              <a:t> Pine</a:t>
            </a:r>
          </a:p>
          <a:p>
            <a:pPr eaLnBrk="1" hangingPunct="1">
              <a:defRPr/>
            </a:pPr>
            <a:r>
              <a:rPr lang="en-US" altLang="en-US" sz="2800" dirty="0" smtClean="0"/>
              <a:t>Western </a:t>
            </a:r>
            <a:r>
              <a:rPr lang="en-US" altLang="en-US" sz="2800" dirty="0"/>
              <a:t>L</a:t>
            </a:r>
            <a:r>
              <a:rPr lang="en-US" altLang="en-US" sz="2800" dirty="0" smtClean="0"/>
              <a:t>arch</a:t>
            </a:r>
          </a:p>
          <a:p>
            <a:pPr eaLnBrk="1" hangingPunct="1">
              <a:buFont typeface="Wingdings" panose="05000000000000000000" pitchFamily="2" charset="2"/>
              <a:buNone/>
              <a:defRPr/>
            </a:pPr>
            <a:endParaRPr lang="en-US" altLang="en-US" sz="2800" dirty="0" smtClean="0"/>
          </a:p>
        </p:txBody>
      </p:sp>
      <p:pic>
        <p:nvPicPr>
          <p:cNvPr id="67588" name="Picture 6" descr="Iron Peak 01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57200" y="2271713"/>
            <a:ext cx="3630613" cy="2771775"/>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lstStyle/>
          <a:p>
            <a:pPr>
              <a:defRPr/>
            </a:pPr>
            <a:r>
              <a:rPr lang="en-US" sz="4400" dirty="0" smtClean="0"/>
              <a:t>  (E) </a:t>
            </a:r>
            <a:r>
              <a:rPr lang="en-US" sz="4400" dirty="0" err="1" smtClean="0"/>
              <a:t>Lodgepole</a:t>
            </a:r>
            <a:r>
              <a:rPr lang="en-US" sz="4400" dirty="0" smtClean="0"/>
              <a:t> Pine  </a:t>
            </a:r>
            <a:endParaRPr lang="en-US" sz="4400" dirty="0"/>
          </a:p>
        </p:txBody>
      </p:sp>
      <p:pic>
        <p:nvPicPr>
          <p:cNvPr id="69635" name="Picture 2" descr="http://oregonstate.edu/trees/conifer_genera/spp/image_big/lpp67.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4755" r="4755"/>
          <a:stretch>
            <a:fillRect/>
          </a:stretch>
        </p:blipFill>
        <p:spPr>
          <a:xfrm>
            <a:off x="1792288" y="436563"/>
            <a:ext cx="5486400" cy="4648200"/>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lstStyle/>
          <a:p>
            <a:pPr>
              <a:defRPr/>
            </a:pPr>
            <a:r>
              <a:rPr lang="en-US" sz="4400" dirty="0" smtClean="0"/>
              <a:t>   (E) Western Larch</a:t>
            </a:r>
            <a:endParaRPr lang="en-US" sz="4400" dirty="0"/>
          </a:p>
        </p:txBody>
      </p:sp>
      <p:pic>
        <p:nvPicPr>
          <p:cNvPr id="70659" name="Picture 2" descr="Picture of Western larch or tamarack - Larix occidental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188" y="685800"/>
            <a:ext cx="2768600"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8" descr="http://oregonstate.edu/trees/conifer_genera/spp/image_small/grfir073.GIF"/>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2500" b="12500"/>
          <a:stretch>
            <a:fillRect/>
          </a:stretch>
        </p:blipFill>
        <p:spPr>
          <a:xfrm>
            <a:off x="1600200" y="3054350"/>
            <a:ext cx="2190750" cy="1643063"/>
          </a:xfr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half" idx="2"/>
          </p:nvPr>
        </p:nvSpPr>
        <p:spPr/>
        <p:txBody>
          <a:bodyPr/>
          <a:lstStyle/>
          <a:p>
            <a:pPr>
              <a:defRPr/>
            </a:pPr>
            <a:r>
              <a:rPr lang="en-US" sz="4400" dirty="0" smtClean="0"/>
              <a:t>        (E) Grand Fir</a:t>
            </a:r>
            <a:endParaRPr lang="en-US" sz="4400" dirty="0"/>
          </a:p>
        </p:txBody>
      </p:sp>
      <p:sp>
        <p:nvSpPr>
          <p:cNvPr id="71684" name="AutoShape 16" descr="Abies grandis Rogów 6.jpg"/>
          <p:cNvSpPr>
            <a:spLocks noChangeAspect="1" noChangeArrowheads="1"/>
          </p:cNvSpPr>
          <p:nvPr/>
        </p:nvSpPr>
        <p:spPr bwMode="auto">
          <a:xfrm>
            <a:off x="63500" y="-136525"/>
            <a:ext cx="2124075"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a:p>
        </p:txBody>
      </p:sp>
      <p:sp>
        <p:nvSpPr>
          <p:cNvPr id="71685" name="AutoShape 18" descr="Image result for grand fir image"/>
          <p:cNvSpPr>
            <a:spLocks noChangeAspect="1" noChangeArrowheads="1"/>
          </p:cNvSpPr>
          <p:nvPr/>
        </p:nvSpPr>
        <p:spPr bwMode="auto">
          <a:xfrm>
            <a:off x="-317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a:p>
        </p:txBody>
      </p:sp>
      <p:pic>
        <p:nvPicPr>
          <p:cNvPr id="71686" name="Picture 20" descr="Image result for grand fir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830263"/>
            <a:ext cx="2998788"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 Interior Fir </a:t>
            </a:r>
            <a:endParaRPr lang="en-US" dirty="0"/>
          </a:p>
        </p:txBody>
      </p:sp>
      <p:sp>
        <p:nvSpPr>
          <p:cNvPr id="3" name="Content Placeholder 2"/>
          <p:cNvSpPr>
            <a:spLocks noGrp="1"/>
          </p:cNvSpPr>
          <p:nvPr>
            <p:ph idx="1"/>
          </p:nvPr>
        </p:nvSpPr>
        <p:spPr/>
        <p:txBody>
          <a:bodyPr/>
          <a:lstStyle/>
          <a:p>
            <a:pPr>
              <a:defRPr/>
            </a:pPr>
            <a:r>
              <a:rPr lang="en-US" dirty="0" smtClean="0"/>
              <a:t>5-10 miles E of the crest on I-90</a:t>
            </a:r>
          </a:p>
          <a:p>
            <a:pPr>
              <a:defRPr/>
            </a:pPr>
            <a:r>
              <a:rPr lang="en-US" dirty="0" smtClean="0"/>
              <a:t>Douglas Fir and true firs, </a:t>
            </a:r>
            <a:r>
              <a:rPr lang="en-US" dirty="0" err="1"/>
              <a:t>L</a:t>
            </a:r>
            <a:r>
              <a:rPr lang="en-US" dirty="0" err="1" smtClean="0"/>
              <a:t>odgepole</a:t>
            </a:r>
            <a:r>
              <a:rPr lang="en-US" dirty="0" smtClean="0"/>
              <a:t> </a:t>
            </a:r>
            <a:r>
              <a:rPr lang="en-US" dirty="0"/>
              <a:t>P</a:t>
            </a:r>
            <a:r>
              <a:rPr lang="en-US" dirty="0" smtClean="0"/>
              <a:t>ine</a:t>
            </a:r>
          </a:p>
          <a:p>
            <a:pPr>
              <a:defRPr/>
            </a:pPr>
            <a:r>
              <a:rPr lang="en-US" dirty="0" smtClean="0"/>
              <a:t>Plants:  serviceberry, blueberries</a:t>
            </a:r>
          </a:p>
          <a:p>
            <a:pPr marL="0" indent="0">
              <a:buFont typeface="Wingdings" panose="05000000000000000000" pitchFamily="2" charset="2"/>
              <a:buNone/>
              <a:defRPr/>
            </a:pP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p:txBody>
          <a:bodyPr lIns="90488" tIns="44450" rIns="90488" bIns="44450"/>
          <a:lstStyle/>
          <a:p>
            <a:pPr eaLnBrk="1" hangingPunct="1">
              <a:defRPr/>
            </a:pPr>
            <a:r>
              <a:rPr lang="en-US" altLang="en-US" sz="4000" dirty="0" smtClean="0"/>
              <a:t>(E) </a:t>
            </a:r>
            <a:r>
              <a:rPr lang="en-US" altLang="en-US" dirty="0" smtClean="0"/>
              <a:t>Ponderosa</a:t>
            </a:r>
            <a:r>
              <a:rPr lang="en-US" altLang="en-US" sz="4000" dirty="0" smtClean="0"/>
              <a:t> Pine Life Zone</a:t>
            </a:r>
          </a:p>
        </p:txBody>
      </p:sp>
      <p:sp>
        <p:nvSpPr>
          <p:cNvPr id="25603" name="Rectangle 3"/>
          <p:cNvSpPr>
            <a:spLocks noGrp="1" noChangeArrowheads="1"/>
          </p:cNvSpPr>
          <p:nvPr>
            <p:ph type="body" sz="half" idx="4294967295"/>
          </p:nvPr>
        </p:nvSpPr>
        <p:spPr>
          <a:xfrm>
            <a:off x="4648200" y="1981200"/>
            <a:ext cx="4114800" cy="4114800"/>
          </a:xfrm>
        </p:spPr>
        <p:txBody>
          <a:bodyPr lIns="90488" tIns="44450" rIns="90488" bIns="44450"/>
          <a:lstStyle/>
          <a:p>
            <a:pPr eaLnBrk="1" hangingPunct="1">
              <a:buFont typeface="Wingdings" panose="05000000000000000000" pitchFamily="2" charset="2"/>
              <a:buNone/>
              <a:defRPr/>
            </a:pPr>
            <a:r>
              <a:rPr lang="en-US" altLang="en-US" sz="2800" dirty="0" smtClean="0"/>
              <a:t>Elevation: 2000-4000 </a:t>
            </a:r>
            <a:r>
              <a:rPr lang="en-US" altLang="en-US" sz="2800" dirty="0" err="1" smtClean="0"/>
              <a:t>ft</a:t>
            </a:r>
            <a:endParaRPr lang="en-US" altLang="en-US" sz="2800" dirty="0" smtClean="0"/>
          </a:p>
          <a:p>
            <a:pPr eaLnBrk="1" hangingPunct="1">
              <a:buFont typeface="Wingdings" panose="05000000000000000000" pitchFamily="2" charset="2"/>
              <a:buNone/>
              <a:defRPr/>
            </a:pPr>
            <a:endParaRPr lang="en-US" altLang="en-US" sz="2800" dirty="0" smtClean="0"/>
          </a:p>
          <a:p>
            <a:pPr eaLnBrk="1" hangingPunct="1">
              <a:buFont typeface="Wingdings" panose="05000000000000000000" pitchFamily="2" charset="2"/>
              <a:buNone/>
              <a:defRPr/>
            </a:pPr>
            <a:r>
              <a:rPr lang="en-US" altLang="en-US" sz="2800" u="sng" dirty="0" smtClean="0"/>
              <a:t>Dominant Trees</a:t>
            </a:r>
          </a:p>
          <a:p>
            <a:pPr eaLnBrk="1" hangingPunct="1">
              <a:defRPr/>
            </a:pPr>
            <a:r>
              <a:rPr lang="en-US" altLang="en-US" sz="2800" dirty="0" smtClean="0"/>
              <a:t>Ponderosa Pine</a:t>
            </a:r>
          </a:p>
          <a:p>
            <a:pPr eaLnBrk="1" hangingPunct="1">
              <a:defRPr/>
            </a:pPr>
            <a:r>
              <a:rPr lang="en-US" altLang="en-US" sz="2800" dirty="0" smtClean="0"/>
              <a:t>Douglas Fir</a:t>
            </a:r>
          </a:p>
          <a:p>
            <a:pPr marL="0" indent="0" eaLnBrk="1" hangingPunct="1">
              <a:buFont typeface="Wingdings" panose="05000000000000000000" pitchFamily="2" charset="2"/>
              <a:buNone/>
              <a:defRPr/>
            </a:pPr>
            <a:endParaRPr lang="en-US" altLang="en-US" sz="2800" dirty="0" smtClean="0"/>
          </a:p>
          <a:p>
            <a:pPr eaLnBrk="1" hangingPunct="1">
              <a:defRPr/>
            </a:pPr>
            <a:endParaRPr lang="en-US" altLang="en-US" sz="2800" u="sng" dirty="0" smtClean="0"/>
          </a:p>
        </p:txBody>
      </p:sp>
      <p:pic>
        <p:nvPicPr>
          <p:cNvPr id="73732" name="Picture 6" descr="hm_image0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57200" y="2187575"/>
            <a:ext cx="4033838" cy="2786063"/>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Rectangle 4"/>
          <p:cNvSpPr>
            <a:spLocks noGrp="1" noChangeArrowheads="1"/>
          </p:cNvSpPr>
          <p:nvPr>
            <p:ph type="title"/>
          </p:nvPr>
        </p:nvSpPr>
        <p:spPr/>
        <p:txBody>
          <a:bodyPr/>
          <a:lstStyle/>
          <a:p>
            <a:pPr eaLnBrk="1" hangingPunct="1">
              <a:defRPr/>
            </a:pPr>
            <a:r>
              <a:rPr lang="en-US" altLang="en-US" dirty="0" smtClean="0"/>
              <a:t>(E) Ponderosa Pine</a:t>
            </a:r>
          </a:p>
        </p:txBody>
      </p:sp>
      <p:pic>
        <p:nvPicPr>
          <p:cNvPr id="75779" name="Picture 5" descr="IMG_30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420813"/>
            <a:ext cx="67945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 Ponderosa Pine</a:t>
            </a:r>
            <a:endParaRPr lang="en-US" dirty="0"/>
          </a:p>
        </p:txBody>
      </p:sp>
      <p:sp>
        <p:nvSpPr>
          <p:cNvPr id="3" name="Content Placeholder 2"/>
          <p:cNvSpPr>
            <a:spLocks noGrp="1"/>
          </p:cNvSpPr>
          <p:nvPr>
            <p:ph idx="1"/>
          </p:nvPr>
        </p:nvSpPr>
        <p:spPr/>
        <p:txBody>
          <a:bodyPr/>
          <a:lstStyle/>
          <a:p>
            <a:pPr>
              <a:defRPr/>
            </a:pPr>
            <a:r>
              <a:rPr lang="en-US" dirty="0" smtClean="0"/>
              <a:t>I-90 20 miles E of Cascade Crest</a:t>
            </a:r>
          </a:p>
          <a:p>
            <a:pPr>
              <a:defRPr/>
            </a:pPr>
            <a:r>
              <a:rPr lang="en-US" dirty="0" smtClean="0"/>
              <a:t>Cle </a:t>
            </a:r>
            <a:r>
              <a:rPr lang="en-US" dirty="0" err="1" smtClean="0"/>
              <a:t>Elum</a:t>
            </a:r>
            <a:r>
              <a:rPr lang="en-US" dirty="0" smtClean="0"/>
              <a:t>, </a:t>
            </a:r>
            <a:r>
              <a:rPr lang="en-US" dirty="0" err="1" smtClean="0"/>
              <a:t>Teanaway</a:t>
            </a:r>
            <a:endParaRPr lang="en-US" dirty="0" smtClean="0"/>
          </a:p>
          <a:p>
            <a:pPr>
              <a:defRPr/>
            </a:pPr>
            <a:r>
              <a:rPr lang="en-US" dirty="0" smtClean="0"/>
              <a:t>Long, hot, dry summers</a:t>
            </a:r>
          </a:p>
          <a:p>
            <a:pPr>
              <a:defRPr/>
            </a:pPr>
            <a:r>
              <a:rPr lang="en-US" dirty="0" smtClean="0"/>
              <a:t>Highly susceptible to fire</a:t>
            </a:r>
          </a:p>
          <a:p>
            <a:pPr>
              <a:defRPr/>
            </a:pPr>
            <a:r>
              <a:rPr lang="en-US" dirty="0" smtClean="0"/>
              <a:t>Balsamroot, asters, daisy, serviceberry, </a:t>
            </a:r>
            <a:r>
              <a:rPr lang="en-US" dirty="0" err="1" smtClean="0"/>
              <a:t>silvercrown</a:t>
            </a:r>
            <a:r>
              <a:rPr lang="en-US" dirty="0" smtClean="0"/>
              <a:t> </a:t>
            </a:r>
            <a:r>
              <a:rPr lang="en-US" dirty="0" err="1" smtClean="0"/>
              <a:t>luine</a:t>
            </a:r>
            <a:endParaRPr lang="en-US" dirty="0" smtClean="0"/>
          </a:p>
          <a:p>
            <a:pPr>
              <a:defRPr/>
            </a:pPr>
            <a:endParaRPr lang="en-US" dirty="0" smtClean="0"/>
          </a:p>
          <a:p>
            <a:pPr>
              <a:defRPr/>
            </a:pP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p:txBody>
          <a:bodyPr lIns="90488" tIns="44450" rIns="90488" bIns="44450"/>
          <a:lstStyle/>
          <a:p>
            <a:pPr eaLnBrk="1" hangingPunct="1">
              <a:defRPr/>
            </a:pPr>
            <a:r>
              <a:rPr lang="en-US" altLang="en-US" sz="4000" dirty="0" smtClean="0"/>
              <a:t> (E)  Shrub-Steppe Life Zone </a:t>
            </a:r>
          </a:p>
        </p:txBody>
      </p:sp>
      <p:sp>
        <p:nvSpPr>
          <p:cNvPr id="27651" name="Rectangle 3"/>
          <p:cNvSpPr>
            <a:spLocks noGrp="1" noChangeArrowheads="1"/>
          </p:cNvSpPr>
          <p:nvPr>
            <p:ph type="body" sz="half" idx="4294967295"/>
          </p:nvPr>
        </p:nvSpPr>
        <p:spPr>
          <a:xfrm>
            <a:off x="4648200" y="1905000"/>
            <a:ext cx="4343400" cy="4953000"/>
          </a:xfrm>
        </p:spPr>
        <p:txBody>
          <a:bodyPr lIns="90488" tIns="44450" rIns="90488" bIns="44450"/>
          <a:lstStyle/>
          <a:p>
            <a:pPr eaLnBrk="1" hangingPunct="1">
              <a:buFont typeface="Wingdings" panose="05000000000000000000" pitchFamily="2" charset="2"/>
              <a:buNone/>
              <a:defRPr/>
            </a:pPr>
            <a:r>
              <a:rPr lang="en-US" altLang="en-US" sz="2800" dirty="0" smtClean="0"/>
              <a:t>Elevation: 1000-2000 </a:t>
            </a:r>
            <a:r>
              <a:rPr lang="en-US" altLang="en-US" sz="2800" dirty="0" err="1" smtClean="0"/>
              <a:t>ft</a:t>
            </a:r>
            <a:endParaRPr lang="en-US" altLang="en-US" sz="2800" dirty="0" smtClean="0"/>
          </a:p>
          <a:p>
            <a:pPr eaLnBrk="1" hangingPunct="1">
              <a:buFont typeface="Wingdings" panose="05000000000000000000" pitchFamily="2" charset="2"/>
              <a:buNone/>
              <a:defRPr/>
            </a:pPr>
            <a:endParaRPr lang="en-US" altLang="en-US" sz="2800" u="sng" dirty="0" smtClean="0"/>
          </a:p>
          <a:p>
            <a:pPr eaLnBrk="1" hangingPunct="1">
              <a:defRPr/>
            </a:pPr>
            <a:r>
              <a:rPr lang="en-US" altLang="en-US" sz="2800" u="sng" dirty="0" smtClean="0"/>
              <a:t>Dominant trees</a:t>
            </a:r>
            <a:r>
              <a:rPr lang="en-US" altLang="en-US" sz="2800" dirty="0" smtClean="0"/>
              <a:t>: none</a:t>
            </a:r>
          </a:p>
          <a:p>
            <a:pPr eaLnBrk="1" hangingPunct="1">
              <a:defRPr/>
            </a:pPr>
            <a:r>
              <a:rPr lang="en-US" altLang="en-US" sz="2800" dirty="0" smtClean="0"/>
              <a:t>Shrubs: big sagebrush, </a:t>
            </a:r>
            <a:r>
              <a:rPr lang="en-US" altLang="en-US" sz="2800" dirty="0" err="1" smtClean="0"/>
              <a:t>rabbitbrush</a:t>
            </a:r>
            <a:r>
              <a:rPr lang="en-US" altLang="en-US" sz="2800" dirty="0" smtClean="0"/>
              <a:t> </a:t>
            </a:r>
          </a:p>
          <a:p>
            <a:pPr eaLnBrk="1" hangingPunct="1">
              <a:defRPr/>
            </a:pPr>
            <a:r>
              <a:rPr lang="en-US" altLang="en-US" sz="2800" dirty="0" smtClean="0"/>
              <a:t>Grasses</a:t>
            </a:r>
          </a:p>
        </p:txBody>
      </p:sp>
      <p:pic>
        <p:nvPicPr>
          <p:cNvPr id="78852" name="Picture 6" descr="DSCN0909"/>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57200" y="2292350"/>
            <a:ext cx="4033838" cy="3146425"/>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09600"/>
            <a:ext cx="7686675"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Weather and Precipitation </a:t>
            </a:r>
            <a:endParaRPr lang="en-US" dirty="0"/>
          </a:p>
        </p:txBody>
      </p:sp>
      <p:sp>
        <p:nvSpPr>
          <p:cNvPr id="3" name="Content Placeholder 2"/>
          <p:cNvSpPr>
            <a:spLocks noGrp="1"/>
          </p:cNvSpPr>
          <p:nvPr>
            <p:ph idx="1"/>
          </p:nvPr>
        </p:nvSpPr>
        <p:spPr/>
        <p:txBody>
          <a:bodyPr/>
          <a:lstStyle/>
          <a:p>
            <a:pPr>
              <a:defRPr/>
            </a:pPr>
            <a:r>
              <a:rPr lang="en-US" sz="3600" dirty="0" smtClean="0"/>
              <a:t>The Pacific Ocean </a:t>
            </a:r>
            <a:r>
              <a:rPr lang="en-US" sz="2400" dirty="0" smtClean="0"/>
              <a:t>is the chief determinant of the NW weather pattern.  </a:t>
            </a:r>
          </a:p>
          <a:p>
            <a:pPr marL="0" indent="0">
              <a:buFont typeface="Wingdings" panose="05000000000000000000" pitchFamily="2" charset="2"/>
              <a:buNone/>
              <a:defRPr/>
            </a:pPr>
            <a:r>
              <a:rPr lang="en-US" sz="2400" dirty="0"/>
              <a:t> </a:t>
            </a:r>
            <a:r>
              <a:rPr lang="en-US" sz="2400" dirty="0" smtClean="0"/>
              <a:t>          Source of   </a:t>
            </a:r>
            <a:r>
              <a:rPr lang="en-US" dirty="0" smtClean="0">
                <a:solidFill>
                  <a:srgbClr val="FF0000"/>
                </a:solidFill>
              </a:rPr>
              <a:t>precipitation  </a:t>
            </a:r>
            <a:r>
              <a:rPr lang="en-US" sz="2400" dirty="0" smtClean="0"/>
              <a:t>via jet stream </a:t>
            </a:r>
          </a:p>
          <a:p>
            <a:pPr marL="0" indent="0">
              <a:buFont typeface="Wingdings" panose="05000000000000000000" pitchFamily="2" charset="2"/>
              <a:buNone/>
              <a:defRPr/>
            </a:pPr>
            <a:r>
              <a:rPr lang="en-US" sz="2400" dirty="0"/>
              <a:t> </a:t>
            </a:r>
            <a:r>
              <a:rPr lang="en-US" sz="2400" dirty="0" smtClean="0"/>
              <a:t>          Moderates </a:t>
            </a:r>
            <a:r>
              <a:rPr lang="en-US" dirty="0" smtClean="0">
                <a:solidFill>
                  <a:srgbClr val="FF0000"/>
                </a:solidFill>
              </a:rPr>
              <a:t>temperatures</a:t>
            </a:r>
            <a:r>
              <a:rPr lang="en-US" sz="2400" dirty="0" smtClean="0"/>
              <a:t> all year round</a:t>
            </a:r>
          </a:p>
          <a:p>
            <a:pPr marL="0" indent="0">
              <a:buFont typeface="Wingdings" panose="05000000000000000000" pitchFamily="2" charset="2"/>
              <a:buNone/>
              <a:defRPr/>
            </a:pPr>
            <a:endParaRPr lang="en-US" sz="2400" dirty="0" smtClean="0"/>
          </a:p>
          <a:p>
            <a:pPr>
              <a:defRPr/>
            </a:pPr>
            <a:r>
              <a:rPr lang="en-US" sz="3600" dirty="0" smtClean="0"/>
              <a:t>Mountain ranges </a:t>
            </a:r>
            <a:r>
              <a:rPr lang="en-US" dirty="0" smtClean="0"/>
              <a:t> </a:t>
            </a:r>
            <a:r>
              <a:rPr lang="en-US" sz="2400" dirty="0" smtClean="0"/>
              <a:t>are also a major determinant of NW weather.  They moderate weather coming in from the ocean and from the interior of the continent</a:t>
            </a:r>
            <a:endParaRPr lang="en-US" sz="2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4"/>
          <p:cNvSpPr>
            <a:spLocks noGrp="1" noChangeArrowheads="1"/>
          </p:cNvSpPr>
          <p:nvPr>
            <p:ph type="title"/>
          </p:nvPr>
        </p:nvSpPr>
        <p:spPr/>
        <p:txBody>
          <a:bodyPr/>
          <a:lstStyle/>
          <a:p>
            <a:pPr eaLnBrk="1" hangingPunct="1">
              <a:defRPr/>
            </a:pPr>
            <a:endParaRPr lang="en-US" altLang="en-US" dirty="0" smtClean="0"/>
          </a:p>
        </p:txBody>
      </p:sp>
      <p:pic>
        <p:nvPicPr>
          <p:cNvPr id="81923" name="Picture 5" descr="PICT00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905000"/>
            <a:ext cx="12115800" cy="908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descr="Dusty Lake IMG_876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Shrub-Steppe</a:t>
            </a:r>
            <a:endParaRPr lang="en-US" dirty="0"/>
          </a:p>
        </p:txBody>
      </p:sp>
      <p:sp>
        <p:nvSpPr>
          <p:cNvPr id="3" name="Content Placeholder 2"/>
          <p:cNvSpPr>
            <a:spLocks noGrp="1"/>
          </p:cNvSpPr>
          <p:nvPr>
            <p:ph idx="1"/>
          </p:nvPr>
        </p:nvSpPr>
        <p:spPr/>
        <p:txBody>
          <a:bodyPr/>
          <a:lstStyle/>
          <a:p>
            <a:pPr>
              <a:defRPr/>
            </a:pPr>
            <a:r>
              <a:rPr lang="en-US" dirty="0" smtClean="0"/>
              <a:t>Columbia Basin, high plains of central and SE Oregon, ridges (</a:t>
            </a:r>
            <a:r>
              <a:rPr lang="en-US" dirty="0" err="1" smtClean="0"/>
              <a:t>Umtanum</a:t>
            </a:r>
            <a:r>
              <a:rPr lang="en-US" dirty="0" smtClean="0"/>
              <a:t>, </a:t>
            </a:r>
            <a:r>
              <a:rPr lang="en-US" dirty="0" err="1" smtClean="0"/>
              <a:t>Manastash</a:t>
            </a:r>
            <a:r>
              <a:rPr lang="en-US" dirty="0" smtClean="0"/>
              <a:t>) between Ellensburg and Yakima </a:t>
            </a:r>
          </a:p>
          <a:p>
            <a:pPr>
              <a:defRPr/>
            </a:pPr>
            <a:endParaRPr lang="en-US" dirty="0" smtClean="0"/>
          </a:p>
          <a:p>
            <a:pPr>
              <a:defRPr/>
            </a:pPr>
            <a:r>
              <a:rPr lang="en-US" dirty="0" smtClean="0"/>
              <a:t>Plants:  big sagebrush,  </a:t>
            </a:r>
            <a:r>
              <a:rPr lang="en-US" dirty="0" err="1" smtClean="0"/>
              <a:t>rabbitbrush</a:t>
            </a:r>
            <a:r>
              <a:rPr lang="en-US" dirty="0" smtClean="0"/>
              <a:t>, bunchgrasses, </a:t>
            </a:r>
            <a:r>
              <a:rPr lang="en-US" dirty="0" err="1" smtClean="0"/>
              <a:t>lomatiums</a:t>
            </a:r>
            <a:r>
              <a:rPr lang="en-US" dirty="0" smtClean="0"/>
              <a:t>, buckwheat, mosses, lichen, balsamroots and lupines, cheat grass (invasive)</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87043"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2656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017587"/>
          </a:xfrm>
        </p:spPr>
        <p:txBody>
          <a:bodyPr>
            <a:normAutofit fontScale="90000"/>
          </a:bodyPr>
          <a:lstStyle/>
          <a:p>
            <a:pPr>
              <a:defRPr/>
            </a:pPr>
            <a:r>
              <a:rPr lang="en-US" sz="2800" dirty="0" smtClean="0"/>
              <a:t>In every walk with nature one receives far more than he seeks.</a:t>
            </a:r>
            <a:br>
              <a:rPr lang="en-US" sz="2800" dirty="0" smtClean="0"/>
            </a:br>
            <a:r>
              <a:rPr lang="en-US" sz="2800" dirty="0" smtClean="0"/>
              <a:t>John Muir</a:t>
            </a:r>
            <a:endParaRPr lang="en-US" sz="2800" dirty="0"/>
          </a:p>
        </p:txBody>
      </p:sp>
      <p:sp>
        <p:nvSpPr>
          <p:cNvPr id="3" name="Content Placeholder 2"/>
          <p:cNvSpPr>
            <a:spLocks noGrp="1"/>
          </p:cNvSpPr>
          <p:nvPr>
            <p:ph idx="1"/>
          </p:nvPr>
        </p:nvSpPr>
        <p:spPr/>
        <p:txBody>
          <a:bodyPr/>
          <a:lstStyle/>
          <a:p>
            <a:pPr>
              <a:defRPr/>
            </a:pPr>
            <a:endParaRPr lang="en-US"/>
          </a:p>
        </p:txBody>
      </p:sp>
      <p:pic>
        <p:nvPicPr>
          <p:cNvPr id="89092" name="Picture 2" descr="Figure13.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1533525"/>
            <a:ext cx="9164638"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Fig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0"/>
            <a:ext cx="4303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p:cNvSpPr txBox="1">
            <a:spLocks noChangeArrowheads="1"/>
          </p:cNvSpPr>
          <p:nvPr/>
        </p:nvSpPr>
        <p:spPr bwMode="auto">
          <a:xfrm>
            <a:off x="228600" y="844550"/>
            <a:ext cx="3429000" cy="643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defRPr/>
            </a:pPr>
            <a:r>
              <a:rPr lang="en-US" altLang="en-US" dirty="0" smtClean="0"/>
              <a:t> Pacific jet stream</a:t>
            </a:r>
          </a:p>
          <a:p>
            <a:pPr eaLnBrk="1" hangingPunct="1">
              <a:spcBef>
                <a:spcPct val="50000"/>
              </a:spcBef>
              <a:buClrTx/>
              <a:buSzTx/>
              <a:buFontTx/>
              <a:buNone/>
              <a:defRPr/>
            </a:pPr>
            <a:r>
              <a:rPr lang="en-US" altLang="en-US" b="1" dirty="0" smtClean="0">
                <a:solidFill>
                  <a:srgbClr val="FFC000"/>
                </a:solidFill>
              </a:rPr>
              <a:t>        </a:t>
            </a:r>
            <a:r>
              <a:rPr lang="en-US" altLang="en-US" sz="2800" b="1" dirty="0" smtClean="0">
                <a:solidFill>
                  <a:schemeClr val="accent1">
                    <a:lumMod val="60000"/>
                    <a:lumOff val="40000"/>
                  </a:schemeClr>
                </a:solidFill>
              </a:rPr>
              <a:t>WINTER</a:t>
            </a:r>
          </a:p>
          <a:p>
            <a:pPr eaLnBrk="1" hangingPunct="1">
              <a:spcBef>
                <a:spcPct val="50000"/>
              </a:spcBef>
              <a:buClrTx/>
              <a:buSzTx/>
              <a:buFontTx/>
              <a:buNone/>
              <a:defRPr/>
            </a:pPr>
            <a:r>
              <a:rPr lang="en-US" altLang="en-US" sz="2800" dirty="0" smtClean="0"/>
              <a:t>Strong, aimed toward </a:t>
            </a:r>
            <a:r>
              <a:rPr lang="en-US" altLang="en-US" sz="2800" dirty="0" err="1" smtClean="0"/>
              <a:t>Wa</a:t>
            </a:r>
            <a:r>
              <a:rPr lang="en-US" altLang="en-US" sz="2800" dirty="0" smtClean="0"/>
              <a:t> coast</a:t>
            </a:r>
          </a:p>
          <a:p>
            <a:pPr eaLnBrk="1" hangingPunct="1">
              <a:spcBef>
                <a:spcPct val="50000"/>
              </a:spcBef>
              <a:buClrTx/>
              <a:buSzTx/>
              <a:buFontTx/>
              <a:buNone/>
              <a:defRPr/>
            </a:pPr>
            <a:endParaRPr lang="en-US" altLang="en-US" dirty="0" smtClean="0"/>
          </a:p>
          <a:p>
            <a:pPr eaLnBrk="1" hangingPunct="1">
              <a:spcBef>
                <a:spcPct val="50000"/>
              </a:spcBef>
              <a:buClrTx/>
              <a:buSzTx/>
              <a:buFontTx/>
              <a:buNone/>
              <a:defRPr/>
            </a:pPr>
            <a:r>
              <a:rPr lang="en-US" altLang="en-US" sz="2800" dirty="0" smtClean="0">
                <a:solidFill>
                  <a:srgbClr val="92D050"/>
                </a:solidFill>
              </a:rPr>
              <a:t>        </a:t>
            </a:r>
            <a:r>
              <a:rPr lang="en-US" altLang="en-US" sz="2800" b="1" dirty="0" smtClean="0">
                <a:solidFill>
                  <a:srgbClr val="92D050"/>
                </a:solidFill>
              </a:rPr>
              <a:t>SUMMER</a:t>
            </a:r>
          </a:p>
          <a:p>
            <a:pPr eaLnBrk="1" hangingPunct="1">
              <a:spcBef>
                <a:spcPct val="50000"/>
              </a:spcBef>
              <a:buClrTx/>
              <a:buSzTx/>
              <a:buFontTx/>
              <a:buNone/>
              <a:defRPr/>
            </a:pPr>
            <a:r>
              <a:rPr lang="en-US" altLang="en-US" sz="2800" dirty="0" smtClean="0"/>
              <a:t>Weaker, aimed north of </a:t>
            </a:r>
            <a:r>
              <a:rPr lang="en-US" altLang="en-US" sz="2800" dirty="0" err="1" smtClean="0"/>
              <a:t>Wa</a:t>
            </a:r>
            <a:endParaRPr lang="en-US" altLang="en-US" sz="2800" dirty="0" smtClean="0"/>
          </a:p>
          <a:p>
            <a:pPr eaLnBrk="1" hangingPunct="1">
              <a:spcBef>
                <a:spcPct val="50000"/>
              </a:spcBef>
              <a:buClrTx/>
              <a:buSzTx/>
              <a:buFontTx/>
              <a:buNone/>
              <a:defRPr/>
            </a:pPr>
            <a:endParaRPr lang="en-US" altLang="en-US" dirty="0" smtClean="0"/>
          </a:p>
          <a:p>
            <a:pPr eaLnBrk="1" hangingPunct="1">
              <a:spcBef>
                <a:spcPct val="50000"/>
              </a:spcBef>
              <a:buClrTx/>
              <a:buSzTx/>
              <a:buFontTx/>
              <a:buNone/>
              <a:defRPr/>
            </a:pPr>
            <a:r>
              <a:rPr lang="en-US" altLang="en-US" dirty="0" smtClean="0"/>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Fig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600" y="4114800"/>
            <a:ext cx="4367213"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457200" y="228600"/>
            <a:ext cx="8458200" cy="3657600"/>
          </a:xfrm>
        </p:spPr>
        <p:txBody>
          <a:bodyPr/>
          <a:lstStyle/>
          <a:p>
            <a:pPr eaLnBrk="1" hangingPunct="1">
              <a:defRPr/>
            </a:pPr>
            <a:r>
              <a:rPr lang="en-US" sz="3200" dirty="0" smtClean="0"/>
              <a:t>Moist Pacific air hits the west side of NW mountain ranges, rises, cools as it expands at lower pressure, and drops its moisture.  The drier air then sinks and warms producing </a:t>
            </a:r>
            <a:r>
              <a:rPr lang="en-US" sz="3200" dirty="0" smtClean="0">
                <a:solidFill>
                  <a:srgbClr val="FF0000"/>
                </a:solidFill>
              </a:rPr>
              <a:t>rain shadowing </a:t>
            </a:r>
            <a:r>
              <a:rPr lang="en-US" sz="3200" dirty="0" smtClean="0"/>
              <a:t>on the east side of both the Olympics and Cascades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Figure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594" y="1143000"/>
            <a:ext cx="5734812" cy="555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457200" y="0"/>
            <a:ext cx="8229600" cy="1420813"/>
          </a:xfrm>
        </p:spPr>
        <p:txBody>
          <a:bodyPr/>
          <a:lstStyle/>
          <a:p>
            <a:pPr eaLnBrk="1" hangingPunct="1">
              <a:defRPr/>
            </a:pPr>
            <a:r>
              <a:rPr lang="en-US" dirty="0" smtClean="0"/>
              <a:t>Mean Precipitation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Temperature</a:t>
            </a:r>
            <a:endParaRPr lang="en-US" dirty="0"/>
          </a:p>
        </p:txBody>
      </p:sp>
      <p:sp>
        <p:nvSpPr>
          <p:cNvPr id="4" name="Content Placeholder 3"/>
          <p:cNvSpPr>
            <a:spLocks noGrp="1"/>
          </p:cNvSpPr>
          <p:nvPr>
            <p:ph idx="1"/>
          </p:nvPr>
        </p:nvSpPr>
        <p:spPr/>
        <p:txBody>
          <a:bodyPr/>
          <a:lstStyle/>
          <a:p>
            <a:pPr>
              <a:defRPr/>
            </a:pPr>
            <a:r>
              <a:rPr lang="en-US" dirty="0" smtClean="0"/>
              <a:t> Temperature decreases approximately 3 degrees for </a:t>
            </a:r>
            <a:r>
              <a:rPr lang="en-US" dirty="0"/>
              <a:t> </a:t>
            </a:r>
            <a:r>
              <a:rPr lang="en-US" dirty="0" smtClean="0"/>
              <a:t>each 1000 feet of elevation gain.</a:t>
            </a:r>
          </a:p>
          <a:p>
            <a:pPr marL="0" indent="0">
              <a:buFont typeface="Wingdings" panose="05000000000000000000" pitchFamily="2" charset="2"/>
              <a:buNone/>
              <a:defRPr/>
            </a:pPr>
            <a:endParaRPr lang="en-US" dirty="0"/>
          </a:p>
          <a:p>
            <a:pPr>
              <a:defRPr/>
            </a:pPr>
            <a:r>
              <a:rPr lang="en-US" dirty="0" smtClean="0"/>
              <a:t>Temperature in the Cascades decreases as you go from south to north</a:t>
            </a:r>
            <a:r>
              <a:rPr lang="en-US" dirty="0" smtClean="0"/>
              <a:t>. The same species occur at lower elevations as you go from S to N.</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9827</TotalTime>
  <Words>1392</Words>
  <Application>Microsoft Office PowerPoint</Application>
  <PresentationFormat>On-screen Show (4:3)</PresentationFormat>
  <Paragraphs>216</Paragraphs>
  <Slides>55</Slides>
  <Notes>27</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55</vt:i4>
      </vt:variant>
    </vt:vector>
  </HeadingPairs>
  <TitlesOfParts>
    <vt:vector size="59" baseType="lpstr">
      <vt:lpstr>Arial</vt:lpstr>
      <vt:lpstr>Wingdings</vt:lpstr>
      <vt:lpstr>Custom Design</vt:lpstr>
      <vt:lpstr>Beam</vt:lpstr>
      <vt:lpstr> Life Zones in Washington   </vt:lpstr>
      <vt:lpstr> What is a Life Zone? </vt:lpstr>
      <vt:lpstr>Why is understanding life zones important?</vt:lpstr>
      <vt:lpstr>What makes a life zone ?</vt:lpstr>
      <vt:lpstr>Weather and Precipitation </vt:lpstr>
      <vt:lpstr>PowerPoint Presentation</vt:lpstr>
      <vt:lpstr>Moist Pacific air hits the west side of NW mountain ranges, rises, cools as it expands at lower pressure, and drops its moisture.  The drier air then sinks and warms producing rain shadowing on the east side of both the Olympics and Cascades</vt:lpstr>
      <vt:lpstr>Mean Precipitation</vt:lpstr>
      <vt:lpstr>Temperature</vt:lpstr>
      <vt:lpstr>Washington Average Temperatures</vt:lpstr>
      <vt:lpstr>I-90 Cross State Travel WSDOT</vt:lpstr>
      <vt:lpstr>PowerPoint Presentation</vt:lpstr>
      <vt:lpstr>PNW Life Zones W to E</vt:lpstr>
      <vt:lpstr>PowerPoint Presentation</vt:lpstr>
      <vt:lpstr>   Coastal Forest Life Zone</vt:lpstr>
      <vt:lpstr>Western Hemlock</vt:lpstr>
      <vt:lpstr>Douglas Fir</vt:lpstr>
      <vt:lpstr>     Western Red Cedar</vt:lpstr>
      <vt:lpstr>Sitka Spruce-Olympics</vt:lpstr>
      <vt:lpstr>Coastal Forest</vt:lpstr>
      <vt:lpstr>PowerPoint Presentation</vt:lpstr>
      <vt:lpstr> (W) Silver Fir Life Zone </vt:lpstr>
      <vt:lpstr> Silver Fir</vt:lpstr>
      <vt:lpstr>Silver Fir</vt:lpstr>
      <vt:lpstr> (W &amp; E) Subalpine Life Zone</vt:lpstr>
      <vt:lpstr>    Subalpine Fir - spires</vt:lpstr>
      <vt:lpstr> Mountain Hemlock</vt:lpstr>
      <vt:lpstr>PowerPoint Presentation</vt:lpstr>
      <vt:lpstr>PowerPoint Presentation</vt:lpstr>
      <vt:lpstr>(W &amp; E) Subalpine</vt:lpstr>
      <vt:lpstr>Grand Park - MRNP</vt:lpstr>
      <vt:lpstr>PowerPoint Presentation</vt:lpstr>
      <vt:lpstr>PowerPoint Presentation</vt:lpstr>
      <vt:lpstr> Alpine Life Zone</vt:lpstr>
      <vt:lpstr>Alpine</vt:lpstr>
      <vt:lpstr>Krummholtz</vt:lpstr>
      <vt:lpstr>PowerPoint Presentation</vt:lpstr>
      <vt:lpstr>PowerPoint Presentation</vt:lpstr>
      <vt:lpstr>PowerPoint Presentation</vt:lpstr>
      <vt:lpstr> (E) Interior Fir Life Zone </vt:lpstr>
      <vt:lpstr>PowerPoint Presentation</vt:lpstr>
      <vt:lpstr>PowerPoint Presentation</vt:lpstr>
      <vt:lpstr>PowerPoint Presentation</vt:lpstr>
      <vt:lpstr>(E) Interior Fir </vt:lpstr>
      <vt:lpstr>(E) Ponderosa Pine Life Zone</vt:lpstr>
      <vt:lpstr>(E) Ponderosa Pine</vt:lpstr>
      <vt:lpstr>(E) Ponderosa Pine</vt:lpstr>
      <vt:lpstr> (E)  Shrub-Steppe Life Zone </vt:lpstr>
      <vt:lpstr>PowerPoint Presentation</vt:lpstr>
      <vt:lpstr>PowerPoint Presentation</vt:lpstr>
      <vt:lpstr>PowerPoint Presentation</vt:lpstr>
      <vt:lpstr>Shrub-Steppe</vt:lpstr>
      <vt:lpstr>PowerPoint Presentation</vt:lpstr>
      <vt:lpstr>PowerPoint Presentation</vt:lpstr>
      <vt:lpstr>In every walk with nature one receives far more than he seeks. John Muir</vt:lpstr>
    </vt:vector>
  </TitlesOfParts>
  <Company>SAFS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INW 2015 Life Zones Final (converted)</dc:title>
  <dc:creator>Kay</dc:creator>
  <cp:lastModifiedBy>Kay</cp:lastModifiedBy>
  <cp:revision>140</cp:revision>
  <cp:lastPrinted>2015-04-14T21:16:36Z</cp:lastPrinted>
  <dcterms:created xsi:type="dcterms:W3CDTF">2012-01-03T18:47:13Z</dcterms:created>
  <dcterms:modified xsi:type="dcterms:W3CDTF">2015-05-20T19:19:05Z</dcterms:modified>
</cp:coreProperties>
</file>