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"/>
  </p:notesMasterIdLst>
  <p:sldIdLst>
    <p:sldId id="258" r:id="rId3"/>
    <p:sldId id="257" r:id="rId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3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C1CBF9B-3050-4F54-8D83-0E74048A5C62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E91A30-F0DC-481C-B11D-72D0C5DC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2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00475" y="4421824"/>
            <a:ext cx="4699186" cy="4189095"/>
          </a:xfrm>
        </p:spPr>
        <p:txBody>
          <a:bodyPr>
            <a:normAutofit/>
          </a:bodyPr>
          <a:lstStyle/>
          <a:p>
            <a:endParaRPr lang="en-US" sz="1900" dirty="0"/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C8CEE-688C-4604-B5D3-FCEBAC81BD2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0FD1-1A02-4821-BB71-2FD9C3533FF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3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5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5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4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7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14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2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58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7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097-6968-4738-AF24-8A63DB53036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1D8027-6AEA-4915-8035-882D02AFF53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A58278-B16F-4EF4-A472-2B748E27BCA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22E5C-1153-4024-9A14-28DFC31BD3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70AF-D11B-442C-BEC1-C82E0F397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1E30-E1B0-4F23-B2F5-D5EA6037D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85737"/>
            <a:ext cx="4124325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8" y="3523365"/>
            <a:ext cx="4041775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38200" y="3200400"/>
            <a:ext cx="335597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9748" y="344900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4448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 smtClean="0">
                <a:solidFill>
                  <a:prstClr val="black"/>
                </a:solidFill>
              </a:rPr>
              <a:t>NW Ferns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The life cycle of a fern is an interesting one and involves </a:t>
            </a:r>
            <a:r>
              <a:rPr lang="en-US" sz="1050" b="1" dirty="0" smtClean="0">
                <a:solidFill>
                  <a:prstClr val="black"/>
                </a:solidFill>
              </a:rPr>
              <a:t>two</a:t>
            </a:r>
            <a:r>
              <a:rPr lang="en-US" sz="1050" dirty="0" smtClean="0">
                <a:solidFill>
                  <a:prstClr val="black"/>
                </a:solidFill>
              </a:rPr>
              <a:t> separate plants.  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Ferns reproduce by means of spores which are borne in brownish clusters on 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the undersides of the leaflets of fertile ferns.  The ripe spores clusters dry and 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spring open, dispersing thousands of spores.  These spores develop into tiny intermediate plants called gametophytes.  In this phase sexual reproduction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 occurs.  The fertilized egg then develops into a new fern.</a:t>
            </a:r>
          </a:p>
          <a:p>
            <a:pPr algn="just"/>
            <a:endParaRPr lang="en-US" sz="1050" dirty="0">
              <a:solidFill>
                <a:prstClr val="black"/>
              </a:solidFill>
            </a:endParaRPr>
          </a:p>
          <a:p>
            <a:pPr marL="228600" indent="-228600" algn="just">
              <a:buFontTx/>
              <a:buAutoNum type="arabicParenR"/>
            </a:pPr>
            <a:r>
              <a:rPr lang="en-US" sz="1050" dirty="0" smtClean="0">
                <a:solidFill>
                  <a:prstClr val="black"/>
                </a:solidFill>
              </a:rPr>
              <a:t>Fronds divided into simple leaflets:</a:t>
            </a:r>
          </a:p>
          <a:p>
            <a:pPr marL="685800" lvl="1" indent="-228600" algn="just">
              <a:buFont typeface="+mj-lt"/>
              <a:buAutoNum type="alphaUcPeriod"/>
            </a:pPr>
            <a:r>
              <a:rPr lang="en-US" sz="1050" dirty="0" smtClean="0">
                <a:solidFill>
                  <a:prstClr val="black"/>
                </a:solidFill>
              </a:rPr>
              <a:t>Leaflets toothed edges  . . . . . . . . . . . . . . . . . . . . . . 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Sword </a:t>
            </a:r>
            <a:r>
              <a:rPr lang="en-US" sz="1050" b="1" dirty="0" smtClean="0">
                <a:solidFill>
                  <a:prstClr val="black"/>
                </a:solidFill>
              </a:rPr>
              <a:t>Fern</a:t>
            </a:r>
          </a:p>
          <a:p>
            <a:pPr marL="685800" lvl="1" indent="-228600" algn="just">
              <a:buFont typeface="+mj-lt"/>
              <a:buAutoNum type="alphaUcPeriod"/>
            </a:pPr>
            <a:r>
              <a:rPr lang="en-US" sz="1050" dirty="0" smtClean="0">
                <a:solidFill>
                  <a:prstClr val="black"/>
                </a:solidFill>
              </a:rPr>
              <a:t>Leaflets smooth on the edges </a:t>
            </a:r>
          </a:p>
          <a:p>
            <a:pPr lvl="1" algn="just"/>
            <a:r>
              <a:rPr lang="en-US" sz="1050" dirty="0" smtClean="0">
                <a:solidFill>
                  <a:prstClr val="black"/>
                </a:solidFill>
              </a:rPr>
              <a:t>    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smtClean="0">
                <a:solidFill>
                  <a:prstClr val="black"/>
                </a:solidFill>
              </a:rPr>
              <a:t>a)  Grows on tree trunks, stumps sometimes rocks . </a:t>
            </a:r>
            <a:r>
              <a:rPr lang="en-US" sz="1050" b="1" dirty="0" smtClean="0">
                <a:solidFill>
                  <a:prstClr val="black"/>
                </a:solidFill>
              </a:rPr>
              <a:t>Licorice </a:t>
            </a:r>
            <a:r>
              <a:rPr lang="en-US" sz="1050" b="1" dirty="0" smtClean="0">
                <a:solidFill>
                  <a:prstClr val="black"/>
                </a:solidFill>
              </a:rPr>
              <a:t>Fern</a:t>
            </a:r>
          </a:p>
          <a:p>
            <a:pPr lvl="1" algn="just"/>
            <a:r>
              <a:rPr lang="en-US" sz="1050" dirty="0" smtClean="0">
                <a:solidFill>
                  <a:prstClr val="black"/>
                </a:solidFill>
              </a:rPr>
              <a:t>     </a:t>
            </a:r>
            <a:r>
              <a:rPr lang="en-US" sz="1050" dirty="0" smtClean="0">
                <a:solidFill>
                  <a:prstClr val="black"/>
                </a:solidFill>
              </a:rPr>
              <a:t>b</a:t>
            </a:r>
            <a:r>
              <a:rPr lang="en-US" sz="1050" dirty="0" smtClean="0">
                <a:solidFill>
                  <a:prstClr val="black"/>
                </a:solidFill>
              </a:rPr>
              <a:t>)  Grows on moist forest floor . . . . . . . . . . . . . . . . . 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Deer </a:t>
            </a:r>
            <a:r>
              <a:rPr lang="en-US" sz="1050" b="1" dirty="0" smtClean="0">
                <a:solidFill>
                  <a:prstClr val="black"/>
                </a:solidFill>
              </a:rPr>
              <a:t>Fern</a:t>
            </a:r>
          </a:p>
          <a:p>
            <a:pPr lvl="1" algn="just"/>
            <a:endParaRPr lang="en-US" sz="105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sz="1050" dirty="0" smtClean="0">
                <a:solidFill>
                  <a:prstClr val="black"/>
                </a:solidFill>
              </a:rPr>
              <a:t>Fronds divided into compound leaflets: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sz="1050" dirty="0" smtClean="0">
                <a:solidFill>
                  <a:prstClr val="black"/>
                </a:solidFill>
              </a:rPr>
              <a:t>Fern stalk shiny BLACK . . . . . . . . . . . . . . . . . . . . . . . </a:t>
            </a:r>
            <a:r>
              <a:rPr lang="en-US" sz="1050" dirty="0" smtClean="0">
                <a:solidFill>
                  <a:prstClr val="black"/>
                </a:solidFill>
              </a:rPr>
              <a:t>. </a:t>
            </a:r>
            <a:r>
              <a:rPr lang="en-US" sz="1050" b="1" dirty="0" smtClean="0">
                <a:solidFill>
                  <a:prstClr val="black"/>
                </a:solidFill>
              </a:rPr>
              <a:t>Maidenhair </a:t>
            </a:r>
            <a:r>
              <a:rPr lang="en-US" sz="1050" b="1" dirty="0" smtClean="0">
                <a:solidFill>
                  <a:prstClr val="black"/>
                </a:solidFill>
              </a:rPr>
              <a:t>Fern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sz="1050" dirty="0" smtClean="0">
                <a:solidFill>
                  <a:prstClr val="black"/>
                </a:solidFill>
              </a:rPr>
              <a:t>Fern stalk </a:t>
            </a:r>
            <a:r>
              <a:rPr lang="en-US" sz="1050" b="1" dirty="0" smtClean="0">
                <a:solidFill>
                  <a:prstClr val="black"/>
                </a:solidFill>
              </a:rPr>
              <a:t>not</a:t>
            </a:r>
            <a:r>
              <a:rPr lang="en-US" sz="1050" dirty="0" smtClean="0">
                <a:solidFill>
                  <a:prstClr val="black"/>
                </a:solidFill>
              </a:rPr>
              <a:t> shiny black </a:t>
            </a:r>
          </a:p>
          <a:p>
            <a:pPr lvl="1"/>
            <a:r>
              <a:rPr lang="en-US" sz="1050" dirty="0" smtClean="0">
                <a:solidFill>
                  <a:prstClr val="black"/>
                </a:solidFill>
              </a:rPr>
              <a:t>      </a:t>
            </a:r>
            <a:r>
              <a:rPr lang="en-US" sz="1050" dirty="0" smtClean="0">
                <a:solidFill>
                  <a:prstClr val="black"/>
                </a:solidFill>
              </a:rPr>
              <a:t>a</a:t>
            </a:r>
            <a:r>
              <a:rPr lang="en-US" sz="1050" dirty="0" smtClean="0">
                <a:solidFill>
                  <a:prstClr val="black"/>
                </a:solidFill>
              </a:rPr>
              <a:t>)  Fronds widest at the middle . . . . . . . . . . . . . . . . .  </a:t>
            </a:r>
            <a:r>
              <a:rPr lang="en-US" sz="1050" b="1" dirty="0" smtClean="0">
                <a:solidFill>
                  <a:prstClr val="black"/>
                </a:solidFill>
              </a:rPr>
              <a:t>Lady </a:t>
            </a:r>
            <a:r>
              <a:rPr lang="en-US" sz="1050" b="1" dirty="0" smtClean="0">
                <a:solidFill>
                  <a:prstClr val="black"/>
                </a:solidFill>
              </a:rPr>
              <a:t>Fern</a:t>
            </a:r>
          </a:p>
          <a:p>
            <a:pPr lvl="1"/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smtClean="0">
                <a:solidFill>
                  <a:prstClr val="black"/>
                </a:solidFill>
              </a:rPr>
              <a:t>    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smtClean="0">
                <a:solidFill>
                  <a:prstClr val="black"/>
                </a:solidFill>
              </a:rPr>
              <a:t>b)  Fronds widest at the base . . . . . . . . . . . . . . . . . . </a:t>
            </a:r>
            <a:r>
              <a:rPr lang="en-US" sz="1050" dirty="0" smtClean="0">
                <a:solidFill>
                  <a:prstClr val="black"/>
                </a:solidFill>
              </a:rPr>
              <a:t>.  </a:t>
            </a:r>
            <a:r>
              <a:rPr lang="en-US" sz="1050" b="1" dirty="0" smtClean="0">
                <a:solidFill>
                  <a:prstClr val="black"/>
                </a:solidFill>
              </a:rPr>
              <a:t>Spreading </a:t>
            </a:r>
            <a:r>
              <a:rPr lang="en-US" sz="1050" b="1" dirty="0" smtClean="0">
                <a:solidFill>
                  <a:prstClr val="black"/>
                </a:solidFill>
              </a:rPr>
              <a:t>Wood </a:t>
            </a:r>
          </a:p>
          <a:p>
            <a:pPr lvl="1"/>
            <a:endParaRPr lang="en-US" sz="1050" b="1" dirty="0" smtClean="0">
              <a:solidFill>
                <a:prstClr val="black"/>
              </a:solidFill>
            </a:endParaRPr>
          </a:p>
          <a:p>
            <a:pPr marL="685800" lvl="1" indent="-228600">
              <a:buFontTx/>
              <a:buAutoNum type="alphaUcPeriod" startAt="3"/>
            </a:pPr>
            <a:r>
              <a:rPr lang="en-US" sz="1050" dirty="0" smtClean="0">
                <a:solidFill>
                  <a:prstClr val="black"/>
                </a:solidFill>
              </a:rPr>
              <a:t>Stalks arising singly, lacking loose scales</a:t>
            </a:r>
          </a:p>
          <a:p>
            <a:pPr lvl="1"/>
            <a:r>
              <a:rPr lang="en-US" sz="1050" dirty="0" smtClean="0">
                <a:solidFill>
                  <a:prstClr val="black"/>
                </a:solidFill>
              </a:rPr>
              <a:t>      </a:t>
            </a:r>
            <a:r>
              <a:rPr lang="en-US" sz="1050" dirty="0" smtClean="0">
                <a:solidFill>
                  <a:prstClr val="black"/>
                </a:solidFill>
              </a:rPr>
              <a:t>a</a:t>
            </a:r>
            <a:r>
              <a:rPr lang="en-US" sz="1050" dirty="0" smtClean="0">
                <a:solidFill>
                  <a:prstClr val="black"/>
                </a:solidFill>
              </a:rPr>
              <a:t>)  Fronds delicate, horizontal, 1 </a:t>
            </a:r>
            <a:r>
              <a:rPr lang="en-US" sz="1050" dirty="0" err="1" smtClean="0">
                <a:solidFill>
                  <a:prstClr val="black"/>
                </a:solidFill>
              </a:rPr>
              <a:t>ft</a:t>
            </a:r>
            <a:r>
              <a:rPr lang="en-US" sz="1050" dirty="0" smtClean="0">
                <a:solidFill>
                  <a:prstClr val="black"/>
                </a:solidFill>
              </a:rPr>
              <a:t> tall or less . . . . .  </a:t>
            </a:r>
            <a:r>
              <a:rPr lang="en-US" sz="1050" b="1" dirty="0" smtClean="0">
                <a:solidFill>
                  <a:prstClr val="black"/>
                </a:solidFill>
              </a:rPr>
              <a:t>Oak </a:t>
            </a:r>
            <a:r>
              <a:rPr lang="en-US" sz="1050" b="1" dirty="0" smtClean="0">
                <a:solidFill>
                  <a:prstClr val="black"/>
                </a:solidFill>
              </a:rPr>
              <a:t>Fern</a:t>
            </a:r>
          </a:p>
          <a:p>
            <a:pPr lvl="1"/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smtClean="0">
                <a:solidFill>
                  <a:prstClr val="black"/>
                </a:solidFill>
              </a:rPr>
              <a:t>     </a:t>
            </a:r>
            <a:r>
              <a:rPr lang="en-US" sz="1050" dirty="0" smtClean="0">
                <a:solidFill>
                  <a:prstClr val="black"/>
                </a:solidFill>
              </a:rPr>
              <a:t>b</a:t>
            </a:r>
            <a:r>
              <a:rPr lang="en-US" sz="1050" dirty="0" smtClean="0">
                <a:solidFill>
                  <a:prstClr val="black"/>
                </a:solidFill>
              </a:rPr>
              <a:t>)  Fronds robust, usually 1-4ft tall  . . . . . . . . . . . . . </a:t>
            </a:r>
            <a:r>
              <a:rPr lang="en-US" sz="1050" dirty="0" smtClean="0">
                <a:solidFill>
                  <a:prstClr val="black"/>
                </a:solidFill>
              </a:rPr>
              <a:t>  </a:t>
            </a:r>
            <a:r>
              <a:rPr lang="en-US" sz="1050" b="1" dirty="0" smtClean="0">
                <a:solidFill>
                  <a:prstClr val="black"/>
                </a:solidFill>
              </a:rPr>
              <a:t>Bracken </a:t>
            </a:r>
            <a:r>
              <a:rPr lang="en-US" sz="1050" b="1" dirty="0" smtClean="0">
                <a:solidFill>
                  <a:prstClr val="black"/>
                </a:solidFill>
              </a:rPr>
              <a:t>Fern</a:t>
            </a:r>
          </a:p>
          <a:p>
            <a:pPr marL="1143000" lvl="2" indent="-228600" algn="just">
              <a:buFont typeface="+mj-lt"/>
              <a:buAutoNum type="alphaLcParenR"/>
            </a:pP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19050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Licorice Fern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77825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Bracken Fern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371837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Deer Fern 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320135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Spreading Wood Fern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6453043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Oak Fern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428601"/>
            <a:ext cx="1219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Sword Fern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6760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Lady Fern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6279503"/>
            <a:ext cx="12504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Maidenhair Fern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867400" cy="457200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Fern Parts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on695b\Desktop\Ferns2011\Fern Parts Unlabl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40" t="11973" r="7043" b="2650"/>
          <a:stretch>
            <a:fillRect/>
          </a:stretch>
        </p:blipFill>
        <p:spPr bwMode="auto">
          <a:xfrm>
            <a:off x="0" y="1066800"/>
            <a:ext cx="9144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1371600"/>
            <a:ext cx="198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Fiddleheads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uncurling fronds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6248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Roots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6500" y="4948534"/>
            <a:ext cx="1295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Stipe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(leafstalk)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943600"/>
            <a:ext cx="1828800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Rhizome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underground stem 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7696200" y="1447800"/>
            <a:ext cx="914400" cy="3886200"/>
          </a:xfrm>
          <a:prstGeom prst="rightBrace">
            <a:avLst>
              <a:gd name="adj1" fmla="val 54313"/>
              <a:gd name="adj2" fmla="val 6675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5638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Scales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3581400"/>
            <a:ext cx="1409700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Frond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once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divided)</a:t>
            </a:r>
            <a:endParaRPr lang="en-U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1066800" y="1219200"/>
            <a:ext cx="1219200" cy="4267200"/>
          </a:xfrm>
          <a:prstGeom prst="leftBrace">
            <a:avLst>
              <a:gd name="adj1" fmla="val 38138"/>
              <a:gd name="adj2" fmla="val 2179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109" y="2003048"/>
            <a:ext cx="1409491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Frond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twice 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divided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267200" y="5105399"/>
            <a:ext cx="1752600" cy="151656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" idx="1"/>
          </p:cNvCxnSpPr>
          <p:nvPr/>
        </p:nvCxnSpPr>
        <p:spPr>
          <a:xfrm>
            <a:off x="5295900" y="5029200"/>
            <a:ext cx="990600" cy="273277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81200" y="6019800"/>
            <a:ext cx="1447800" cy="15240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29200" y="5867400"/>
            <a:ext cx="533400" cy="0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19800" y="6555433"/>
            <a:ext cx="533400" cy="73967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76800" y="2057400"/>
            <a:ext cx="76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354</Words>
  <Application>Microsoft Office PowerPoint</Application>
  <PresentationFormat>On-screen Show (4:3)</PresentationFormat>
  <Paragraphs>42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Flow</vt:lpstr>
      <vt:lpstr>Office Theme</vt:lpstr>
      <vt:lpstr>PowerPoint Presentation</vt:lpstr>
      <vt:lpstr>Fern Parts</vt:lpstr>
    </vt:vector>
  </TitlesOfParts>
  <Company>The Boeing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Fern</dc:title>
  <dc:creator>on695b</dc:creator>
  <cp:lastModifiedBy>on695b</cp:lastModifiedBy>
  <cp:revision>10</cp:revision>
  <cp:lastPrinted>2015-03-12T18:57:37Z</cp:lastPrinted>
  <dcterms:created xsi:type="dcterms:W3CDTF">2014-04-17T14:05:20Z</dcterms:created>
  <dcterms:modified xsi:type="dcterms:W3CDTF">2015-03-12T19:01:21Z</dcterms:modified>
</cp:coreProperties>
</file>