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emf" ContentType="image/x-emf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1"/>
  </p:notesMasterIdLst>
  <p:sldIdLst>
    <p:sldId id="269" r:id="rId3"/>
    <p:sldId id="256" r:id="rId4"/>
    <p:sldId id="268" r:id="rId5"/>
    <p:sldId id="257" r:id="rId6"/>
    <p:sldId id="258" r:id="rId7"/>
    <p:sldId id="270" r:id="rId8"/>
    <p:sldId id="26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9" r:id="rId17"/>
    <p:sldId id="265" r:id="rId18"/>
    <p:sldId id="266" r:id="rId19"/>
    <p:sldId id="278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18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6" d="100"/>
          <a:sy n="96" d="100"/>
        </p:scale>
        <p:origin x="-108" y="-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7EFD6D-1C91-48F5-B35A-3DB230DD7460}" type="datetimeFigureOut">
              <a:rPr lang="en-US" smtClean="0"/>
              <a:pPr/>
              <a:t>18-Apr-2015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874E9F-77D3-416A-B3C0-3112D6D7F6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916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American Goldfinch – State Bird of Washington – small, thick bill – feeding on seeds -</a:t>
            </a:r>
            <a:r>
              <a:rPr lang="en-US" baseline="0" dirty="0" smtClean="0"/>
              <a:t> </a:t>
            </a:r>
            <a:r>
              <a:rPr lang="en-US" dirty="0" smtClean="0"/>
              <a:t>distinctive</a:t>
            </a:r>
            <a:r>
              <a:rPr lang="en-US" baseline="0" dirty="0" smtClean="0"/>
              <a:t> call in song and flight – oh, yes, yellow &amp; black in summer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74E9F-77D3-416A-B3C0-3112D6D7F69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300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White-crowned</a:t>
            </a:r>
            <a:r>
              <a:rPr lang="en-US" baseline="0" dirty="0" smtClean="0"/>
              <a:t> Sparrow, Mallard, Hummingbird silhouette, American Crow, Hawk (</a:t>
            </a:r>
            <a:r>
              <a:rPr lang="en-US" baseline="0" dirty="0" err="1" smtClean="0"/>
              <a:t>Buteo</a:t>
            </a:r>
            <a:r>
              <a:rPr lang="en-US" baseline="0" dirty="0" smtClean="0"/>
              <a:t>) Silhouette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74E9F-77D3-416A-B3C0-3112D6D7F69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215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Chipping, song, lark, Lincoln,</a:t>
            </a:r>
            <a:r>
              <a:rPr lang="en-US" baseline="0" dirty="0" smtClean="0"/>
              <a:t> savannah sparrows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C990D-537F-435D-A5AD-E2C74C47D955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6787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These bird family silhouettes are in</a:t>
            </a:r>
            <a:r>
              <a:rPr lang="en-US" baseline="0" dirty="0" smtClean="0"/>
              <a:t> the handbook for the course.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74E9F-77D3-416A-B3C0-3112D6D7F693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98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D362-ACB9-4D40-8B2E-F21D5AD4D954}" type="datetimeFigureOut">
              <a:rPr lang="en-US" smtClean="0"/>
              <a:pPr/>
              <a:t>18-Apr-2015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35A23-5F92-4B99-924D-37AA3E3E32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798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D362-ACB9-4D40-8B2E-F21D5AD4D954}" type="datetimeFigureOut">
              <a:rPr lang="en-US" smtClean="0"/>
              <a:pPr/>
              <a:t>18-Apr-2015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35A23-5F92-4B99-924D-37AA3E3E32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917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D362-ACB9-4D40-8B2E-F21D5AD4D954}" type="datetimeFigureOut">
              <a:rPr lang="en-US" smtClean="0"/>
              <a:pPr/>
              <a:t>18-Apr-2015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35A23-5F92-4B99-924D-37AA3E3E32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9267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18-Apr-2015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091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18-Apr-2015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4604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18-Apr-2015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7328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18-Apr-2015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468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18-Apr-2015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2246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18-Apr-2015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8862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18-Apr-2015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466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18-Apr-2015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9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D362-ACB9-4D40-8B2E-F21D5AD4D954}" type="datetimeFigureOut">
              <a:rPr lang="en-US" smtClean="0"/>
              <a:pPr/>
              <a:t>18-Apr-2015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35A23-5F92-4B99-924D-37AA3E3E32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6823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18-Apr-2015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3253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18-Apr-2015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4937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18-Apr-2015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245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D362-ACB9-4D40-8B2E-F21D5AD4D954}" type="datetimeFigureOut">
              <a:rPr lang="en-US" smtClean="0"/>
              <a:pPr/>
              <a:t>18-Apr-2015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35A23-5F92-4B99-924D-37AA3E3E32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892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D362-ACB9-4D40-8B2E-F21D5AD4D954}" type="datetimeFigureOut">
              <a:rPr lang="en-US" smtClean="0"/>
              <a:pPr/>
              <a:t>18-Apr-2015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35A23-5F92-4B99-924D-37AA3E3E32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513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D362-ACB9-4D40-8B2E-F21D5AD4D954}" type="datetimeFigureOut">
              <a:rPr lang="en-US" smtClean="0"/>
              <a:pPr/>
              <a:t>18-Apr-2015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35A23-5F92-4B99-924D-37AA3E3E32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374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D362-ACB9-4D40-8B2E-F21D5AD4D954}" type="datetimeFigureOut">
              <a:rPr lang="en-US" smtClean="0"/>
              <a:pPr/>
              <a:t>18-Apr-2015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35A23-5F92-4B99-924D-37AA3E3E32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401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D362-ACB9-4D40-8B2E-F21D5AD4D954}" type="datetimeFigureOut">
              <a:rPr lang="en-US" smtClean="0"/>
              <a:pPr/>
              <a:t>18-Apr-2015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35A23-5F92-4B99-924D-37AA3E3E32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068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D362-ACB9-4D40-8B2E-F21D5AD4D954}" type="datetimeFigureOut">
              <a:rPr lang="en-US" smtClean="0"/>
              <a:pPr/>
              <a:t>18-Apr-2015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35A23-5F92-4B99-924D-37AA3E3E32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564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D362-ACB9-4D40-8B2E-F21D5AD4D954}" type="datetimeFigureOut">
              <a:rPr lang="en-US" smtClean="0"/>
              <a:pPr/>
              <a:t>18-Apr-2015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35A23-5F92-4B99-924D-37AA3E3E32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660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7AD362-ACB9-4D40-8B2E-F21D5AD4D954}" type="datetimeFigureOut">
              <a:rPr lang="en-US" smtClean="0"/>
              <a:pPr/>
              <a:t>18-Apr-2015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F35A23-5F92-4B99-924D-37AA3E3E32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506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18-Apr-2015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795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wma"/><Relationship Id="rId13" Type="http://schemas.openxmlformats.org/officeDocument/2006/relationships/image" Target="../media/image2.png"/><Relationship Id="rId18" Type="http://schemas.openxmlformats.org/officeDocument/2006/relationships/image" Target="../media/image30.png"/><Relationship Id="rId3" Type="http://schemas.microsoft.com/office/2007/relationships/media" Target="../media/media4.wma"/><Relationship Id="rId7" Type="http://schemas.microsoft.com/office/2007/relationships/media" Target="../media/media6.wma"/><Relationship Id="rId12" Type="http://schemas.openxmlformats.org/officeDocument/2006/relationships/image" Target="../media/image25.png"/><Relationship Id="rId17" Type="http://schemas.openxmlformats.org/officeDocument/2006/relationships/image" Target="../media/image29.png"/><Relationship Id="rId2" Type="http://schemas.openxmlformats.org/officeDocument/2006/relationships/audio" Target="../media/media3.wma"/><Relationship Id="rId16" Type="http://schemas.openxmlformats.org/officeDocument/2006/relationships/image" Target="../media/image28.png"/><Relationship Id="rId1" Type="http://schemas.microsoft.com/office/2007/relationships/media" Target="../media/media3.wma"/><Relationship Id="rId6" Type="http://schemas.openxmlformats.org/officeDocument/2006/relationships/audio" Target="../media/media5.wma"/><Relationship Id="rId11" Type="http://schemas.openxmlformats.org/officeDocument/2006/relationships/slideLayout" Target="../slideLayouts/slideLayout6.xml"/><Relationship Id="rId5" Type="http://schemas.microsoft.com/office/2007/relationships/media" Target="../media/media5.wma"/><Relationship Id="rId15" Type="http://schemas.openxmlformats.org/officeDocument/2006/relationships/image" Target="../media/image27.png"/><Relationship Id="rId10" Type="http://schemas.openxmlformats.org/officeDocument/2006/relationships/audio" Target="../media/media7.wma"/><Relationship Id="rId4" Type="http://schemas.openxmlformats.org/officeDocument/2006/relationships/audio" Target="../media/media4.wma"/><Relationship Id="rId9" Type="http://schemas.microsoft.com/office/2007/relationships/media" Target="../media/media7.wma"/><Relationship Id="rId1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jpe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hyperlink" Target="http://www.allaboutbirds.org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685801"/>
            <a:ext cx="7505699" cy="5458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46 Track 46 American Goldfinch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6934200" y="62537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41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0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7030A0"/>
                </a:solidFill>
              </a:rPr>
              <a:t>Habitat: Probability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What birds use a particular habitat?</a:t>
            </a:r>
          </a:p>
          <a:p>
            <a:pPr marL="0" indent="0">
              <a:buNone/>
            </a:pPr>
            <a:r>
              <a:rPr lang="en-US" dirty="0" smtClean="0"/>
              <a:t>	special needs (food, nesting, safety, …)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season (winter, migration, breeding, …)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Consult checklists and range maps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abundance (habitat and season)</a:t>
            </a:r>
          </a:p>
          <a:p>
            <a:pPr lvl="2"/>
            <a:r>
              <a:rPr lang="en-US" dirty="0" smtClean="0"/>
              <a:t>Common		80% chance, should be present</a:t>
            </a:r>
          </a:p>
          <a:p>
            <a:pPr lvl="2"/>
            <a:r>
              <a:rPr lang="en-US" dirty="0" smtClean="0"/>
              <a:t>Uncommon		30% chance, might not be found today</a:t>
            </a:r>
          </a:p>
          <a:p>
            <a:pPr lvl="2"/>
            <a:r>
              <a:rPr lang="en-US" dirty="0" smtClean="0"/>
              <a:t>Rare			 5% chance, but occurs annually</a:t>
            </a:r>
          </a:p>
          <a:p>
            <a:pPr lvl="2"/>
            <a:r>
              <a:rPr lang="en-US" dirty="0" smtClean="0"/>
              <a:t>Vagrant		not every year, but possible</a:t>
            </a:r>
          </a:p>
          <a:p>
            <a:pPr lvl="2"/>
            <a:r>
              <a:rPr lang="en-US" dirty="0" smtClean="0"/>
              <a:t>Accidental 		has been recorded (or </a:t>
            </a:r>
            <a:r>
              <a:rPr lang="en-US" dirty="0" err="1" smtClean="0"/>
              <a:t>extripated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154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7030A0"/>
                </a:solidFill>
              </a:rPr>
              <a:t>Sound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Songs</a:t>
            </a:r>
          </a:p>
          <a:p>
            <a:r>
              <a:rPr lang="en-US" dirty="0" smtClean="0"/>
              <a:t>Calls</a:t>
            </a:r>
          </a:p>
          <a:p>
            <a:r>
              <a:rPr lang="en-US" dirty="0" smtClean="0"/>
              <a:t>Other (wings, beak snapping, tail, …)</a:t>
            </a:r>
          </a:p>
          <a:p>
            <a:endParaRPr lang="en-US" dirty="0"/>
          </a:p>
          <a:p>
            <a:r>
              <a:rPr lang="en-US" b="1" dirty="0" smtClean="0">
                <a:solidFill>
                  <a:srgbClr val="FA30E2"/>
                </a:solidFill>
              </a:rPr>
              <a:t>Often species specific: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Belted Kingfisher</a:t>
            </a:r>
            <a:r>
              <a:rPr lang="en-US" dirty="0" smtClean="0"/>
              <a:t>, </a:t>
            </a:r>
            <a:r>
              <a:rPr lang="en-US" b="1" dirty="0" smtClean="0">
                <a:solidFill>
                  <a:srgbClr val="00B050"/>
                </a:solidFill>
              </a:rPr>
              <a:t>Song sparrow, </a:t>
            </a:r>
            <a:r>
              <a:rPr lang="en-US" b="1" dirty="0" smtClean="0">
                <a:solidFill>
                  <a:srgbClr val="FF0000"/>
                </a:solidFill>
              </a:rPr>
              <a:t>Canyon Wren</a:t>
            </a:r>
            <a:r>
              <a:rPr lang="en-US" b="1" dirty="0" smtClean="0">
                <a:solidFill>
                  <a:srgbClr val="00B050"/>
                </a:solidFill>
              </a:rPr>
              <a:t>, 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Chipping Sparrow</a:t>
            </a:r>
            <a:r>
              <a:rPr lang="en-US" b="1" dirty="0" smtClean="0">
                <a:solidFill>
                  <a:srgbClr val="00B050"/>
                </a:solidFill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1350531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097" y="235531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7030A0"/>
                </a:solidFill>
              </a:rPr>
              <a:t>Distinctive Songs &amp; Calls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8200" y="1398618"/>
            <a:ext cx="10000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79646">
                    <a:lumMod val="75000"/>
                  </a:srgbClr>
                </a:solidFill>
              </a:rPr>
              <a:t>M</a:t>
            </a:r>
            <a:r>
              <a:rPr lang="en-US" sz="2400" b="1" dirty="0" smtClean="0">
                <a:solidFill>
                  <a:srgbClr val="F79646">
                    <a:lumMod val="75000"/>
                  </a:srgbClr>
                </a:solidFill>
              </a:rPr>
              <a:t>arsh</a:t>
            </a:r>
            <a:endParaRPr lang="en-US" sz="2400" b="1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2063" y="2378517"/>
            <a:ext cx="17936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79646">
                    <a:lumMod val="75000"/>
                  </a:srgbClr>
                </a:solidFill>
              </a:rPr>
              <a:t>Dense forest</a:t>
            </a:r>
            <a:endParaRPr lang="en-US" sz="2400" b="1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200" y="3429000"/>
            <a:ext cx="16943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79646">
                    <a:lumMod val="75000"/>
                  </a:srgbClr>
                </a:solidFill>
              </a:rPr>
              <a:t>Open forest</a:t>
            </a:r>
            <a:endParaRPr lang="en-US" sz="2400" b="1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2063" y="4415135"/>
            <a:ext cx="20406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79646">
                    <a:lumMod val="75000"/>
                  </a:srgbClr>
                </a:solidFill>
              </a:rPr>
              <a:t>Brushy canyon</a:t>
            </a:r>
            <a:endParaRPr lang="en-US" sz="2400" b="1" dirty="0">
              <a:solidFill>
                <a:srgbClr val="F79646">
                  <a:lumMod val="75000"/>
                </a:srgbClr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980" y="5744001"/>
            <a:ext cx="2016749" cy="67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04 Track 4 Red-breasted Nuthatch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2637653" y="5810527"/>
            <a:ext cx="609600" cy="609600"/>
          </a:xfrm>
          <a:prstGeom prst="rect">
            <a:avLst/>
          </a:prstGeom>
        </p:spPr>
      </p:pic>
      <p:pic>
        <p:nvPicPr>
          <p:cNvPr id="8" name="09 Track 9 CanyonWren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2417913" y="4839586"/>
            <a:ext cx="609600" cy="609600"/>
          </a:xfrm>
          <a:prstGeom prst="rect">
            <a:avLst/>
          </a:prstGeom>
        </p:spPr>
      </p:pic>
      <p:pic>
        <p:nvPicPr>
          <p:cNvPr id="9" name="25 Track 25 Varied Thrush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2226527" y="2760921"/>
            <a:ext cx="609600" cy="609600"/>
          </a:xfrm>
          <a:prstGeom prst="rect">
            <a:avLst/>
          </a:prstGeom>
        </p:spPr>
      </p:pic>
      <p:pic>
        <p:nvPicPr>
          <p:cNvPr id="10" name="46 Track 46 Common Yellowthroat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630430" y="1716742"/>
            <a:ext cx="609600" cy="609600"/>
          </a:xfrm>
          <a:prstGeom prst="rect">
            <a:avLst/>
          </a:prstGeom>
        </p:spPr>
      </p:pic>
      <p:pic>
        <p:nvPicPr>
          <p:cNvPr id="11" name="3-11 Olive-Sided Flycatcher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2325764" y="3733800"/>
            <a:ext cx="609600" cy="609600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7253" y="1378531"/>
            <a:ext cx="1340644" cy="975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5200" y="2476501"/>
            <a:ext cx="1309688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1001" y="3556569"/>
            <a:ext cx="1325584" cy="964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1405" y="4627711"/>
            <a:ext cx="1113344" cy="827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99880" y="5605483"/>
            <a:ext cx="1197148" cy="101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814888" y="1704730"/>
            <a:ext cx="3048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</a:rPr>
              <a:t>Common Yellowthroat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20255" y="2740083"/>
            <a:ext cx="1956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</a:rPr>
              <a:t>Varied Thrush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10200" y="3890665"/>
            <a:ext cx="2985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</a:rPr>
              <a:t>Olive-sided Flycatcher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16551" y="4876800"/>
            <a:ext cx="1898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</a:rPr>
              <a:t>Canyon Wren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50093" y="5851231"/>
            <a:ext cx="31457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</a:rPr>
              <a:t>Red-breasted Nuthatch</a:t>
            </a:r>
            <a:endParaRPr lang="en-US" sz="2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757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630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68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608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8642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0662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3" grpId="0"/>
      <p:bldP spid="14" grpId="0"/>
      <p:bldP spid="16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7030A0"/>
                </a:solidFill>
              </a:rPr>
              <a:t>Plumage Pattern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00200"/>
            <a:ext cx="8229600" cy="4525963"/>
          </a:xfrm>
        </p:spPr>
        <p:txBody>
          <a:bodyPr/>
          <a:lstStyle/>
          <a:p>
            <a:r>
              <a:rPr lang="en-US" b="1" dirty="0" smtClean="0">
                <a:solidFill>
                  <a:srgbClr val="002060"/>
                </a:solidFill>
              </a:rPr>
              <a:t>Head, wings, beak shape, tail, belly, breast, …</a:t>
            </a:r>
          </a:p>
          <a:p>
            <a:endParaRPr lang="en-US" b="1" dirty="0" smtClean="0">
              <a:solidFill>
                <a:srgbClr val="002060"/>
              </a:solidFill>
            </a:endParaRP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r>
              <a:rPr lang="en-US" b="1" dirty="0" smtClean="0">
                <a:solidFill>
                  <a:srgbClr val="00B050"/>
                </a:solidFill>
              </a:rPr>
              <a:t>Species specific – time to consult the bird book!   Actually, it is better to take notes and then consult the bird book back in the car</a:t>
            </a:r>
            <a:endParaRPr lang="en-US" b="1" dirty="0">
              <a:solidFill>
                <a:srgbClr val="00B050"/>
              </a:solidFill>
            </a:endParaRPr>
          </a:p>
        </p:txBody>
      </p:sp>
      <p:pic>
        <p:nvPicPr>
          <p:cNvPr id="10242" name="Picture 2" descr="Adult breedi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711" y="2142233"/>
            <a:ext cx="1336997" cy="165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Adult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1910" y="2356372"/>
            <a:ext cx="1625008" cy="122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2779808"/>
            <a:ext cx="2125266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0" y="2209800"/>
            <a:ext cx="1883899" cy="1370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2679010"/>
            <a:ext cx="1540670" cy="1504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409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>
                <a:solidFill>
                  <a:schemeClr val="accent6">
                    <a:lumMod val="75000"/>
                  </a:schemeClr>
                </a:solidFill>
              </a:rPr>
              <a:t>Review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a</a:t>
            </a:r>
            <a:r>
              <a:rPr lang="en-US" sz="3600" b="1" dirty="0" smtClean="0"/>
              <a:t>ssociate </a:t>
            </a:r>
            <a:r>
              <a:rPr lang="en-US" sz="3600" b="1" dirty="0" smtClean="0">
                <a:solidFill>
                  <a:srgbClr val="7030A0"/>
                </a:solidFill>
              </a:rPr>
              <a:t>Size, Silhouette, Behavior </a:t>
            </a:r>
            <a:r>
              <a:rPr lang="en-US" sz="3600" b="1" dirty="0" smtClean="0"/>
              <a:t>with specific bird families</a:t>
            </a:r>
          </a:p>
          <a:p>
            <a:r>
              <a:rPr lang="en-US" sz="3600" b="1" dirty="0"/>
              <a:t>w</a:t>
            </a:r>
            <a:r>
              <a:rPr lang="en-US" sz="3600" b="1" dirty="0" smtClean="0"/>
              <a:t>ild card:  use </a:t>
            </a:r>
            <a:r>
              <a:rPr lang="en-US" sz="3600" b="1" dirty="0" smtClean="0">
                <a:solidFill>
                  <a:srgbClr val="7030A0"/>
                </a:solidFill>
              </a:rPr>
              <a:t>Habitat</a:t>
            </a:r>
            <a:r>
              <a:rPr lang="en-US" sz="3600" b="1" dirty="0" smtClean="0"/>
              <a:t>, </a:t>
            </a:r>
            <a:r>
              <a:rPr lang="en-US" sz="3600" b="1" dirty="0" smtClean="0">
                <a:solidFill>
                  <a:schemeClr val="accent5"/>
                </a:solidFill>
              </a:rPr>
              <a:t>range</a:t>
            </a:r>
            <a:r>
              <a:rPr lang="en-US" sz="3600" b="1" dirty="0" smtClean="0"/>
              <a:t> and </a:t>
            </a:r>
            <a:r>
              <a:rPr lang="en-US" sz="3600" b="1" dirty="0" smtClean="0">
                <a:solidFill>
                  <a:schemeClr val="accent5"/>
                </a:solidFill>
              </a:rPr>
              <a:t>season</a:t>
            </a:r>
            <a:r>
              <a:rPr lang="en-US" sz="3600" b="1" dirty="0" smtClean="0"/>
              <a:t> to assign a </a:t>
            </a:r>
            <a:r>
              <a:rPr lang="en-US" sz="3600" b="1" dirty="0" smtClean="0">
                <a:solidFill>
                  <a:srgbClr val="00B050"/>
                </a:solidFill>
              </a:rPr>
              <a:t>probability</a:t>
            </a:r>
          </a:p>
          <a:p>
            <a:r>
              <a:rPr lang="en-US" sz="3600" b="1" dirty="0"/>
              <a:t>f</a:t>
            </a:r>
            <a:r>
              <a:rPr lang="en-US" sz="3600" b="1" dirty="0" smtClean="0"/>
              <a:t>ield characteristics:  </a:t>
            </a:r>
            <a:r>
              <a:rPr lang="en-US" sz="3600" b="1" dirty="0" smtClean="0">
                <a:solidFill>
                  <a:srgbClr val="7030A0"/>
                </a:solidFill>
              </a:rPr>
              <a:t>Song</a:t>
            </a:r>
            <a:r>
              <a:rPr lang="en-US" sz="3600" b="1" dirty="0" smtClean="0"/>
              <a:t> and </a:t>
            </a:r>
            <a:r>
              <a:rPr lang="en-US" sz="3600" b="1" dirty="0" smtClean="0">
                <a:solidFill>
                  <a:srgbClr val="7030A0"/>
                </a:solidFill>
              </a:rPr>
              <a:t>Plumage Pattern</a:t>
            </a:r>
            <a:r>
              <a:rPr lang="en-US" sz="3600" b="1" dirty="0" smtClean="0"/>
              <a:t> to identify species 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74503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6666"/>
                </a:solidFill>
              </a:rPr>
              <a:t>Violet-green Swallow</a:t>
            </a:r>
            <a:endParaRPr lang="en-US" b="1" dirty="0">
              <a:solidFill>
                <a:srgbClr val="006666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1295400"/>
            <a:ext cx="3276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7030A0"/>
                </a:solidFill>
              </a:rPr>
              <a:t>Habitat: small pond on ranchland, trees nearby</a:t>
            </a:r>
            <a:endParaRPr lang="en-US" sz="20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2514600"/>
            <a:ext cx="67826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79646">
                    <a:lumMod val="50000"/>
                  </a:srgbClr>
                </a:solidFill>
              </a:rPr>
              <a:t>Detection: small birds swooping and gliding over the  water, </a:t>
            </a:r>
          </a:p>
          <a:p>
            <a:r>
              <a:rPr lang="en-US" sz="2000" dirty="0" smtClean="0">
                <a:solidFill>
                  <a:srgbClr val="F79646">
                    <a:lumMod val="50000"/>
                  </a:srgbClr>
                </a:solidFill>
              </a:rPr>
              <a:t>Occasionally  landing on thin bare tree branches  (or wire lines)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" y="3733800"/>
            <a:ext cx="38218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Reject: Hawks, Ducks, Warblers, …</a:t>
            </a:r>
          </a:p>
          <a:p>
            <a:r>
              <a:rPr lang="en-US" sz="2000" b="1" dirty="0" smtClean="0">
                <a:solidFill>
                  <a:srgbClr val="C00000"/>
                </a:solidFill>
              </a:rPr>
              <a:t>Maybe: Swallows? or Swifts?</a:t>
            </a:r>
            <a:endParaRPr lang="en-US" sz="2000" b="1" dirty="0">
              <a:solidFill>
                <a:srgbClr val="C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59211" y="1295400"/>
            <a:ext cx="744537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2000" y="5029200"/>
            <a:ext cx="481664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B050"/>
                </a:solidFill>
              </a:rPr>
              <a:t>Swallow Family Field Characteristics: </a:t>
            </a:r>
          </a:p>
          <a:p>
            <a:r>
              <a:rPr lang="en-US" sz="2000" dirty="0" smtClean="0">
                <a:solidFill>
                  <a:srgbClr val="00B050"/>
                </a:solidFill>
              </a:rPr>
              <a:t>tail shape , belly color (white?), rump patch?</a:t>
            </a:r>
          </a:p>
          <a:p>
            <a:r>
              <a:rPr lang="en-US" sz="2000" dirty="0" smtClean="0">
                <a:solidFill>
                  <a:srgbClr val="00B050"/>
                </a:solidFill>
              </a:rPr>
              <a:t>head and throat pattern, nest </a:t>
            </a:r>
            <a:endParaRPr lang="en-US" sz="2000" dirty="0">
              <a:solidFill>
                <a:srgbClr val="00B05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7019" y="3825231"/>
            <a:ext cx="3425743" cy="2579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3070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B050"/>
                </a:solidFill>
              </a:rPr>
              <a:t>Improving Birding 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800" dirty="0" smtClean="0">
              <a:effectLst/>
              <a:latin typeface="Times New Roman"/>
              <a:ea typeface="Times New Roman"/>
            </a:endParaRPr>
          </a:p>
          <a:p>
            <a:pPr lvl="0">
              <a:spcBef>
                <a:spcPts val="0"/>
              </a:spcBef>
              <a:buFont typeface="Symbol"/>
              <a:buChar char=""/>
              <a:tabLst>
                <a:tab pos="182880" algn="l"/>
              </a:tabLst>
            </a:pPr>
            <a:r>
              <a:rPr lang="en-US" b="1" dirty="0" smtClean="0">
                <a:solidFill>
                  <a:srgbClr val="C00000"/>
                </a:solidFill>
                <a:effectLst/>
                <a:latin typeface="Times New Roman"/>
                <a:ea typeface="Times New Roman"/>
              </a:rPr>
              <a:t>Buy a bird field guide</a:t>
            </a:r>
            <a:endParaRPr lang="en-US" sz="2800" b="1" dirty="0" smtClean="0">
              <a:solidFill>
                <a:srgbClr val="C00000"/>
              </a:solidFill>
              <a:effectLst/>
              <a:latin typeface="Times New Roman"/>
              <a:ea typeface="Times New Roman"/>
            </a:endParaRPr>
          </a:p>
          <a:p>
            <a:pPr lvl="0">
              <a:spcBef>
                <a:spcPts val="0"/>
              </a:spcBef>
              <a:buFont typeface="Symbol"/>
              <a:buChar char=""/>
              <a:tabLst>
                <a:tab pos="182880" algn="l"/>
              </a:tabLst>
            </a:pPr>
            <a:r>
              <a:rPr lang="en-US" b="1" dirty="0" smtClean="0">
                <a:solidFill>
                  <a:srgbClr val="0070C0"/>
                </a:solidFill>
                <a:effectLst/>
                <a:latin typeface="Times New Roman"/>
                <a:ea typeface="Times New Roman"/>
              </a:rPr>
              <a:t>Learn </a:t>
            </a:r>
            <a:r>
              <a:rPr lang="en-US" b="1" dirty="0" smtClean="0">
                <a:solidFill>
                  <a:srgbClr val="0070C0"/>
                </a:solidFill>
                <a:latin typeface="Times New Roman"/>
                <a:ea typeface="Times New Roman"/>
              </a:rPr>
              <a:t>silhouettes </a:t>
            </a:r>
            <a:r>
              <a:rPr lang="en-US" b="1" dirty="0" smtClean="0">
                <a:solidFill>
                  <a:srgbClr val="0070C0"/>
                </a:solidFill>
                <a:effectLst/>
                <a:latin typeface="Times New Roman"/>
                <a:ea typeface="Times New Roman"/>
              </a:rPr>
              <a:t>of bird families</a:t>
            </a:r>
            <a:endParaRPr lang="en-US" sz="2800" b="1" dirty="0" smtClean="0">
              <a:solidFill>
                <a:srgbClr val="0070C0"/>
              </a:solidFill>
              <a:effectLst/>
              <a:latin typeface="Times New Roman"/>
              <a:ea typeface="Times New Roman"/>
            </a:endParaRPr>
          </a:p>
          <a:p>
            <a:pPr lvl="0">
              <a:spcBef>
                <a:spcPts val="0"/>
              </a:spcBef>
              <a:buFont typeface="Symbol"/>
              <a:buChar char=""/>
              <a:tabLst>
                <a:tab pos="182880" algn="l"/>
              </a:tabLst>
            </a:pPr>
            <a:r>
              <a:rPr lang="en-US" b="1" dirty="0" smtClean="0">
                <a:solidFill>
                  <a:srgbClr val="7030A0"/>
                </a:solidFill>
                <a:effectLst/>
                <a:latin typeface="Times New Roman"/>
                <a:ea typeface="Times New Roman"/>
              </a:rPr>
              <a:t>Buy a bird finding book</a:t>
            </a:r>
            <a:endParaRPr lang="en-US" sz="2800" b="1" dirty="0" smtClean="0">
              <a:solidFill>
                <a:srgbClr val="7030A0"/>
              </a:solidFill>
              <a:effectLst/>
              <a:latin typeface="Times New Roman"/>
              <a:ea typeface="Times New Roman"/>
            </a:endParaRPr>
          </a:p>
          <a:p>
            <a:pPr lvl="0">
              <a:spcBef>
                <a:spcPts val="0"/>
              </a:spcBef>
              <a:buFont typeface="Symbol"/>
              <a:buChar char=""/>
              <a:tabLst>
                <a:tab pos="182880" algn="l"/>
              </a:tabLst>
            </a:pP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/>
                <a:ea typeface="Times New Roman"/>
              </a:rPr>
              <a:t>Get a checklist for the area you are visiting</a:t>
            </a:r>
            <a:endParaRPr lang="en-US" sz="2800" b="1" dirty="0" smtClean="0">
              <a:solidFill>
                <a:schemeClr val="accent6">
                  <a:lumMod val="75000"/>
                </a:schemeClr>
              </a:solidFill>
              <a:effectLst/>
              <a:latin typeface="Times New Roman"/>
              <a:ea typeface="Times New Roman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/>
                <a:ea typeface="Times New Roman"/>
              </a:rPr>
              <a:t>	(Ask at visitors’ centers or search on the internet)</a:t>
            </a:r>
            <a:endParaRPr lang="en-US" sz="2800" i="1" dirty="0" smtClean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Times New Roman"/>
              <a:ea typeface="Times New Roman"/>
            </a:endParaRPr>
          </a:p>
          <a:p>
            <a:pPr lvl="0">
              <a:spcBef>
                <a:spcPts val="0"/>
              </a:spcBef>
              <a:buFont typeface="Symbol"/>
              <a:buChar char=""/>
              <a:tabLst>
                <a:tab pos="182880" algn="l"/>
              </a:tabLst>
            </a:pPr>
            <a:r>
              <a:rPr lang="en-US" b="1" dirty="0" smtClean="0">
                <a:solidFill>
                  <a:srgbClr val="C00000"/>
                </a:solidFill>
                <a:effectLst/>
                <a:latin typeface="Times New Roman"/>
                <a:ea typeface="Times New Roman"/>
              </a:rPr>
              <a:t>Start a “life list”</a:t>
            </a:r>
            <a:endParaRPr lang="en-US" sz="2800" b="1" dirty="0" smtClean="0">
              <a:solidFill>
                <a:srgbClr val="C00000"/>
              </a:solidFill>
              <a:effectLst/>
              <a:latin typeface="Times New Roman"/>
              <a:ea typeface="Times New Roman"/>
            </a:endParaRPr>
          </a:p>
          <a:p>
            <a:pPr lvl="0">
              <a:spcBef>
                <a:spcPts val="0"/>
              </a:spcBef>
              <a:buFont typeface="Symbol"/>
              <a:buChar char=""/>
              <a:tabLst>
                <a:tab pos="182880" algn="l"/>
              </a:tabLst>
            </a:pP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>Go birding </a:t>
            </a:r>
            <a:r>
              <a:rPr lang="en-US" i="1" dirty="0" smtClean="0">
                <a:solidFill>
                  <a:schemeClr val="accent3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>(especially with people more knowledgeable than you)</a:t>
            </a:r>
            <a:endParaRPr lang="en-US" sz="2800" i="1" dirty="0" smtClean="0">
              <a:solidFill>
                <a:schemeClr val="accent3">
                  <a:lumMod val="50000"/>
                </a:schemeClr>
              </a:solidFill>
              <a:effectLst/>
              <a:latin typeface="Times New Roman"/>
              <a:ea typeface="Times New Roman"/>
            </a:endParaRPr>
          </a:p>
          <a:p>
            <a:pPr lvl="0">
              <a:spcBef>
                <a:spcPts val="0"/>
              </a:spcBef>
              <a:buFont typeface="Symbol"/>
              <a:buChar char=""/>
              <a:tabLst>
                <a:tab pos="182880" algn="l"/>
              </a:tabLst>
            </a:pPr>
            <a:r>
              <a:rPr lang="en-US" b="1" dirty="0" smtClean="0">
                <a:solidFill>
                  <a:srgbClr val="00B050"/>
                </a:solidFill>
                <a:effectLst/>
                <a:latin typeface="Times New Roman"/>
                <a:ea typeface="Times New Roman"/>
              </a:rPr>
              <a:t>Take a course/field trip with your local Audubon chapter</a:t>
            </a:r>
            <a:endParaRPr lang="en-US" sz="2800" b="1" dirty="0" smtClean="0">
              <a:solidFill>
                <a:srgbClr val="00B050"/>
              </a:solidFill>
              <a:effectLst/>
              <a:latin typeface="Times New Roman"/>
              <a:ea typeface="Times New Roman"/>
            </a:endParaRPr>
          </a:p>
          <a:p>
            <a:pPr lvl="0">
              <a:spcBef>
                <a:spcPts val="0"/>
              </a:spcBef>
              <a:buFont typeface="Symbol"/>
              <a:buChar char=""/>
              <a:tabLst>
                <a:tab pos="182880" algn="l"/>
              </a:tabLst>
            </a:pPr>
            <a:r>
              <a:rPr lang="en-US" b="1" dirty="0" smtClean="0">
                <a:solidFill>
                  <a:srgbClr val="7030A0"/>
                </a:solidFill>
                <a:effectLst/>
                <a:latin typeface="Times New Roman"/>
                <a:ea typeface="Times New Roman"/>
              </a:rPr>
              <a:t>Learn to recognize bird songs and call</a:t>
            </a:r>
            <a:r>
              <a:rPr lang="en-US" b="1" u="sng" dirty="0" smtClean="0">
                <a:effectLst/>
                <a:latin typeface="Times New Roman"/>
                <a:ea typeface="Times New Roman"/>
              </a:rPr>
              <a:t/>
            </a:r>
            <a:br>
              <a:rPr lang="en-US" b="1" u="sng" dirty="0" smtClean="0">
                <a:effectLst/>
                <a:latin typeface="Times New Roman"/>
                <a:ea typeface="Times New Roman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85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7030A0"/>
                </a:solidFill>
              </a:rPr>
              <a:t>Homework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43000" y="1295400"/>
            <a:ext cx="6172200" cy="1015663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Get some binoculars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Get </a:t>
            </a:r>
            <a:r>
              <a:rPr lang="en-US" sz="2000" dirty="0">
                <a:solidFill>
                  <a:srgbClr val="FF0000"/>
                </a:solidFill>
              </a:rPr>
              <a:t>a field guide  (lots of good ones – The Nature Shop)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Get </a:t>
            </a:r>
            <a:r>
              <a:rPr lang="en-US" sz="2000" dirty="0">
                <a:solidFill>
                  <a:srgbClr val="FF0000"/>
                </a:solidFill>
              </a:rPr>
              <a:t>a check list for your area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2427237"/>
            <a:ext cx="7924800" cy="101566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</a:rPr>
              <a:t>Use the field guide (or go online) to identify the bird family </a:t>
            </a:r>
            <a:r>
              <a:rPr lang="en-US" sz="2000" b="1" dirty="0" smtClean="0">
                <a:solidFill>
                  <a:srgbClr val="00B050"/>
                </a:solidFill>
              </a:rPr>
              <a:t>silhouettes.</a:t>
            </a:r>
            <a:endParaRPr lang="en-US" sz="2000" b="1" dirty="0">
              <a:solidFill>
                <a:srgbClr val="00B050"/>
              </a:solidFill>
            </a:endParaRPr>
          </a:p>
          <a:p>
            <a:r>
              <a:rPr lang="en-US" sz="2000" b="1" dirty="0">
                <a:solidFill>
                  <a:srgbClr val="00B050"/>
                </a:solidFill>
              </a:rPr>
              <a:t>Go for a walk around your neighborhood/park/bird feeder,</a:t>
            </a:r>
            <a:r>
              <a:rPr lang="en-US" sz="2000" b="1" dirty="0">
                <a:solidFill>
                  <a:srgbClr val="C00000"/>
                </a:solidFill>
              </a:rPr>
              <a:t> BUT </a:t>
            </a:r>
            <a:r>
              <a:rPr lang="en-US" sz="2000" b="1" dirty="0">
                <a:solidFill>
                  <a:srgbClr val="00B050"/>
                </a:solidFill>
              </a:rPr>
              <a:t>leave the field guide at home and take a notebook instead!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3732916"/>
            <a:ext cx="9144000" cy="1323439"/>
          </a:xfrm>
          <a:prstGeom prst="rect">
            <a:avLst/>
          </a:prstGeom>
          <a:noFill/>
          <a:ln w="38100">
            <a:solidFill>
              <a:srgbClr val="FA18D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A18DA"/>
                </a:solidFill>
              </a:rPr>
              <a:t>Detect a bird (sound, motion, silhouette …)</a:t>
            </a:r>
          </a:p>
          <a:p>
            <a:r>
              <a:rPr lang="en-US" sz="2000" b="1" dirty="0" smtClean="0">
                <a:solidFill>
                  <a:srgbClr val="FA18DA"/>
                </a:solidFill>
              </a:rPr>
              <a:t>How </a:t>
            </a:r>
            <a:r>
              <a:rPr lang="en-US" sz="2000" b="1" dirty="0">
                <a:solidFill>
                  <a:srgbClr val="FA18DA"/>
                </a:solidFill>
              </a:rPr>
              <a:t>big?   What shape?  What’s it doing?  Any sounds?  Identify family if possible.</a:t>
            </a:r>
          </a:p>
          <a:p>
            <a:r>
              <a:rPr lang="en-US" sz="2000" b="1" dirty="0" smtClean="0">
                <a:solidFill>
                  <a:srgbClr val="FA18DA"/>
                </a:solidFill>
              </a:rPr>
              <a:t>        Move </a:t>
            </a:r>
            <a:r>
              <a:rPr lang="en-US" sz="2000" b="1" dirty="0">
                <a:solidFill>
                  <a:srgbClr val="FA18DA"/>
                </a:solidFill>
              </a:rPr>
              <a:t>closer -  Use binoculars – Plumage patterns, bill shape, wings, tail shape …</a:t>
            </a:r>
          </a:p>
          <a:p>
            <a:r>
              <a:rPr lang="en-US" sz="2000" b="1" dirty="0">
                <a:solidFill>
                  <a:srgbClr val="FA18DA"/>
                </a:solidFill>
              </a:rPr>
              <a:t>	Take notes before it flies away!!  A photograph is an excellent idea.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33883" y="5181600"/>
            <a:ext cx="4390433" cy="40011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Detect another bird - Repeat five times.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71600" y="5941367"/>
            <a:ext cx="6812571" cy="461665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</a:rPr>
              <a:t>Return home and use your notes to identify species </a:t>
            </a:r>
          </a:p>
        </p:txBody>
      </p:sp>
    </p:spTree>
    <p:extLst>
      <p:ext uri="{BB962C8B-B14F-4D97-AF65-F5344CB8AC3E}">
        <p14:creationId xmlns:p14="http://schemas.microsoft.com/office/powerpoint/2010/main" val="274196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15000" cy="6477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1410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905000"/>
            <a:ext cx="7772400" cy="1470025"/>
          </a:xfrm>
        </p:spPr>
        <p:txBody>
          <a:bodyPr/>
          <a:lstStyle/>
          <a:p>
            <a:r>
              <a:rPr lang="en-US" b="1" dirty="0" smtClean="0">
                <a:solidFill>
                  <a:srgbClr val="00B050"/>
                </a:solidFill>
              </a:rPr>
              <a:t>Basic Bird Classification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24200" y="4461983"/>
            <a:ext cx="2667000" cy="1511669"/>
          </a:xfrm>
        </p:spPr>
        <p:txBody>
          <a:bodyPr>
            <a:normAutofit lnSpcReduction="10000"/>
          </a:bodyPr>
          <a:lstStyle/>
          <a:p>
            <a:r>
              <a:rPr lang="en-US" b="1" dirty="0" smtClean="0">
                <a:solidFill>
                  <a:srgbClr val="FA18DA"/>
                </a:solidFill>
              </a:rPr>
              <a:t>Goal:  Identify 30 species of local birds</a:t>
            </a:r>
            <a:endParaRPr lang="en-US" b="1" dirty="0">
              <a:solidFill>
                <a:srgbClr val="FA18DA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685800"/>
            <a:ext cx="16764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2463" y="4431931"/>
            <a:ext cx="2090738" cy="1984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Mallard Phot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342900"/>
            <a:ext cx="26193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86300" y="3048000"/>
            <a:ext cx="311854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</a:rPr>
              <a:t>Jeffrey </a:t>
            </a:r>
            <a:r>
              <a:rPr lang="en-US" sz="2800" b="1" dirty="0" err="1" smtClean="0">
                <a:solidFill>
                  <a:srgbClr val="0070C0"/>
                </a:solidFill>
              </a:rPr>
              <a:t>Nystuen</a:t>
            </a:r>
            <a:endParaRPr lang="en-US" sz="2800" b="1" dirty="0" smtClean="0">
              <a:solidFill>
                <a:srgbClr val="0070C0"/>
              </a:solidFill>
            </a:endParaRPr>
          </a:p>
          <a:p>
            <a:pPr algn="ctr"/>
            <a:r>
              <a:rPr lang="en-US" sz="2800" b="1" dirty="0" smtClean="0">
                <a:solidFill>
                  <a:srgbClr val="0070C0"/>
                </a:solidFill>
              </a:rPr>
              <a:t>Natural World Class</a:t>
            </a:r>
            <a:endParaRPr lang="en-US" sz="2800" b="1" dirty="0">
              <a:solidFill>
                <a:srgbClr val="0070C0"/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5228" y="3048000"/>
            <a:ext cx="2724625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1400" y="1735137"/>
            <a:ext cx="433387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987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1524000"/>
            <a:ext cx="4572000" cy="37610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3200" b="1" dirty="0">
                <a:solidFill>
                  <a:srgbClr val="9BBB59">
                    <a:lumMod val="75000"/>
                  </a:srgbClr>
                </a:solidFill>
              </a:rPr>
              <a:t>Images and recordings from</a:t>
            </a:r>
          </a:p>
          <a:p>
            <a:pPr lvl="0" algn="ctr">
              <a:spcBef>
                <a:spcPct val="20000"/>
              </a:spcBef>
            </a:pPr>
            <a:r>
              <a:rPr lang="en-US" sz="3600" b="1" dirty="0">
                <a:solidFill>
                  <a:srgbClr val="FF0000"/>
                </a:solidFill>
              </a:rPr>
              <a:t>Cornell Laboratory of Ornithology</a:t>
            </a:r>
          </a:p>
          <a:p>
            <a:pPr lvl="1" algn="ctr">
              <a:spcBef>
                <a:spcPct val="20000"/>
              </a:spcBef>
            </a:pP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Macauley</a:t>
            </a:r>
            <a:r>
              <a:rPr lang="en-US" sz="2800" dirty="0">
                <a:solidFill>
                  <a:prstClr val="black"/>
                </a:solidFill>
              </a:rPr>
              <a:t> Library of Natural Sounds</a:t>
            </a:r>
          </a:p>
          <a:p>
            <a:pPr lvl="1" algn="ctr">
              <a:spcBef>
                <a:spcPct val="20000"/>
              </a:spcBef>
            </a:pP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>
                <a:solidFill>
                  <a:prstClr val="black"/>
                </a:solidFill>
                <a:hlinkClick r:id="rId4"/>
              </a:rPr>
              <a:t>www.allaboutbirds.org</a:t>
            </a:r>
            <a:endParaRPr lang="en-US" sz="2800" dirty="0">
              <a:solidFill>
                <a:prstClr val="black"/>
              </a:solidFill>
            </a:endParaRPr>
          </a:p>
        </p:txBody>
      </p:sp>
      <p:pic>
        <p:nvPicPr>
          <p:cNvPr id="2050" name="Picture 2" descr="Woodpecker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1809" y="655936"/>
            <a:ext cx="1845129" cy="216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486400" y="5955268"/>
            <a:ext cx="26082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A18DA"/>
                </a:solidFill>
              </a:rPr>
              <a:t>Northern Flicker</a:t>
            </a:r>
            <a:endParaRPr lang="en-US" sz="2800" b="1" dirty="0">
              <a:solidFill>
                <a:srgbClr val="FA18DA"/>
              </a:solidFill>
            </a:endParaRPr>
          </a:p>
        </p:txBody>
      </p:sp>
      <p:pic>
        <p:nvPicPr>
          <p:cNvPr id="7" name="3-09 Northern Flicker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524000" y="5650468"/>
            <a:ext cx="609600" cy="609600"/>
          </a:xfrm>
          <a:prstGeom prst="rect">
            <a:avLst/>
          </a:prstGeom>
        </p:spPr>
      </p:pic>
      <p:pic>
        <p:nvPicPr>
          <p:cNvPr id="2054" name="Picture 6" descr="Adult male Red-shafted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6400" y="3404515"/>
            <a:ext cx="2860538" cy="2476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0407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7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Grouping categories of birds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Major groups:  shorebirds, sea birds, wading birds, raptors, song birds, waterfowl, game birds, …</a:t>
            </a:r>
          </a:p>
          <a:p>
            <a:r>
              <a:rPr lang="en-US" dirty="0" smtClean="0"/>
              <a:t>Bird families: sandpipers, gulls, herons, woodpeckers, swallows, thrushes, sparrows, …</a:t>
            </a:r>
          </a:p>
          <a:p>
            <a:r>
              <a:rPr lang="en-US" dirty="0" smtClean="0"/>
              <a:t>Specific species: Song Sparrow, Great Blue Heron, Western Tanager, Barn Swallow, ….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79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B050"/>
                </a:solidFill>
              </a:rPr>
              <a:t>Methodology of Classification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Size</a:t>
            </a:r>
          </a:p>
          <a:p>
            <a:r>
              <a:rPr lang="en-US" b="1" dirty="0" smtClean="0"/>
              <a:t>Silhouette (shape)</a:t>
            </a:r>
          </a:p>
          <a:p>
            <a:r>
              <a:rPr lang="en-US" b="1" dirty="0" smtClean="0"/>
              <a:t>Behavior</a:t>
            </a:r>
          </a:p>
          <a:p>
            <a:r>
              <a:rPr lang="en-US" b="1" dirty="0" smtClean="0"/>
              <a:t>Habitat</a:t>
            </a:r>
          </a:p>
          <a:p>
            <a:r>
              <a:rPr lang="en-US" b="1" dirty="0" smtClean="0"/>
              <a:t>Sound*</a:t>
            </a:r>
          </a:p>
          <a:p>
            <a:r>
              <a:rPr lang="en-US" b="1" dirty="0" smtClean="0"/>
              <a:t>Plumage pattern (feathers, bill, legs, …)</a:t>
            </a:r>
            <a:endParaRPr lang="en-US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9600" y="1357423"/>
            <a:ext cx="4100644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4946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0013" y="457200"/>
            <a:ext cx="4800600" cy="1143000"/>
          </a:xfrm>
        </p:spPr>
        <p:txBody>
          <a:bodyPr>
            <a:normAutofit/>
          </a:bodyPr>
          <a:lstStyle/>
          <a:p>
            <a:r>
              <a:rPr lang="en-US" sz="5400" b="1" dirty="0" smtClean="0">
                <a:solidFill>
                  <a:srgbClr val="7030A0"/>
                </a:solidFill>
              </a:rPr>
              <a:t>SIZE</a:t>
            </a:r>
            <a:endParaRPr lang="en-US" sz="5400" b="1" dirty="0">
              <a:solidFill>
                <a:srgbClr val="7030A0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4650" y="116935"/>
            <a:ext cx="1917700" cy="2244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2514600"/>
            <a:ext cx="8229600" cy="3611563"/>
          </a:xfrm>
        </p:spPr>
        <p:txBody>
          <a:bodyPr/>
          <a:lstStyle/>
          <a:p>
            <a:r>
              <a:rPr lang="en-US" b="1" dirty="0" smtClean="0"/>
              <a:t>Very large: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heron</a:t>
            </a:r>
            <a:r>
              <a:rPr lang="en-US" b="1" dirty="0" smtClean="0"/>
              <a:t>,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eagle</a:t>
            </a:r>
            <a:r>
              <a:rPr lang="en-US" b="1" dirty="0" smtClean="0"/>
              <a:t>, </a:t>
            </a:r>
            <a:r>
              <a:rPr lang="en-US" b="1" dirty="0" smtClean="0">
                <a:solidFill>
                  <a:srgbClr val="FA18DA"/>
                </a:solidFill>
              </a:rPr>
              <a:t>swan</a:t>
            </a:r>
            <a:r>
              <a:rPr lang="en-US" b="1" dirty="0" smtClean="0"/>
              <a:t>, </a:t>
            </a:r>
            <a:r>
              <a:rPr lang="en-US" b="1" dirty="0" smtClean="0">
                <a:solidFill>
                  <a:srgbClr val="00B050"/>
                </a:solidFill>
              </a:rPr>
              <a:t>raven</a:t>
            </a:r>
          </a:p>
          <a:p>
            <a:r>
              <a:rPr lang="en-US" b="1" dirty="0" smtClean="0"/>
              <a:t>Large: </a:t>
            </a:r>
            <a:r>
              <a:rPr lang="en-US" b="1" dirty="0" smtClean="0">
                <a:solidFill>
                  <a:srgbClr val="FA18DA"/>
                </a:solidFill>
              </a:rPr>
              <a:t>duck, goose</a:t>
            </a:r>
            <a:r>
              <a:rPr lang="en-US" b="1" dirty="0" smtClean="0">
                <a:solidFill>
                  <a:srgbClr val="00B050"/>
                </a:solidFill>
              </a:rPr>
              <a:t>, crow</a:t>
            </a:r>
            <a:r>
              <a:rPr lang="en-US" b="1" dirty="0" smtClean="0"/>
              <a:t>,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hawk</a:t>
            </a:r>
            <a:r>
              <a:rPr lang="en-US" b="1" dirty="0" smtClean="0"/>
              <a:t>, </a:t>
            </a:r>
            <a:r>
              <a:rPr lang="en-US" b="1" dirty="0" smtClean="0">
                <a:solidFill>
                  <a:srgbClr val="7030A0"/>
                </a:solidFill>
              </a:rPr>
              <a:t>pigeon</a:t>
            </a:r>
          </a:p>
          <a:p>
            <a:r>
              <a:rPr lang="en-US" b="1" dirty="0" smtClean="0"/>
              <a:t>Medium</a:t>
            </a:r>
            <a:r>
              <a:rPr lang="en-US" b="1" dirty="0" smtClean="0">
                <a:solidFill>
                  <a:srgbClr val="00B050"/>
                </a:solidFill>
              </a:rPr>
              <a:t>: robin, blackbird, starling, towhee</a:t>
            </a:r>
          </a:p>
          <a:p>
            <a:r>
              <a:rPr lang="en-US" b="1" dirty="0" smtClean="0"/>
              <a:t>Small: </a:t>
            </a:r>
            <a:r>
              <a:rPr lang="en-US" b="1" dirty="0" smtClean="0">
                <a:solidFill>
                  <a:srgbClr val="00B050"/>
                </a:solidFill>
              </a:rPr>
              <a:t>sparrow, warbler, finch, swallow</a:t>
            </a:r>
          </a:p>
          <a:p>
            <a:r>
              <a:rPr lang="en-US" b="1" dirty="0" smtClean="0"/>
              <a:t>Tiny: </a:t>
            </a:r>
            <a:r>
              <a:rPr lang="en-US" b="1" dirty="0" smtClean="0">
                <a:solidFill>
                  <a:srgbClr val="C00000"/>
                </a:solidFill>
              </a:rPr>
              <a:t>hummingbird</a:t>
            </a:r>
            <a:r>
              <a:rPr lang="en-US" b="1" dirty="0" smtClean="0"/>
              <a:t>, </a:t>
            </a:r>
            <a:r>
              <a:rPr lang="en-US" b="1" dirty="0" smtClean="0">
                <a:solidFill>
                  <a:srgbClr val="00B050"/>
                </a:solidFill>
              </a:rPr>
              <a:t>kinglet, chickadee</a:t>
            </a:r>
            <a:r>
              <a:rPr lang="en-US" b="1" dirty="0" smtClean="0"/>
              <a:t>, </a:t>
            </a:r>
            <a:r>
              <a:rPr lang="en-US" b="1" dirty="0" smtClean="0">
                <a:solidFill>
                  <a:srgbClr val="00B050"/>
                </a:solidFill>
              </a:rPr>
              <a:t>bushtit</a:t>
            </a:r>
          </a:p>
          <a:p>
            <a:endParaRPr lang="en-US" b="1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98401" y="1342452"/>
            <a:ext cx="1192213" cy="1388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4737" y="5486400"/>
            <a:ext cx="517525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0613" y="4191000"/>
            <a:ext cx="712787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172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42896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Family Silhouette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1" y="1624971"/>
            <a:ext cx="685800" cy="803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6760" y="2428875"/>
            <a:ext cx="1853782" cy="2173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Swallows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1800" y="1624971"/>
            <a:ext cx="942975" cy="803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Thrushes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14817" y="384099"/>
            <a:ext cx="109537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Flycatchers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6900" y="3717290"/>
            <a:ext cx="109537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2505" y="2786061"/>
            <a:ext cx="773113" cy="911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1800" y="4146138"/>
            <a:ext cx="1545007" cy="1811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8336" y="4005263"/>
            <a:ext cx="2431282" cy="285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063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7030A0"/>
                </a:solidFill>
              </a:rPr>
              <a:t>Behavior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Soaring overhead</a:t>
            </a:r>
            <a:r>
              <a:rPr lang="en-US" dirty="0" smtClean="0"/>
              <a:t>: </a:t>
            </a:r>
            <a:r>
              <a:rPr lang="en-US" b="1" dirty="0" smtClean="0"/>
              <a:t>hawks</a:t>
            </a:r>
            <a:r>
              <a:rPr lang="en-US" dirty="0" smtClean="0"/>
              <a:t>,</a:t>
            </a:r>
            <a:r>
              <a:rPr lang="en-US" dirty="0" smtClean="0">
                <a:solidFill>
                  <a:srgbClr val="FF0000"/>
                </a:solidFill>
              </a:rPr>
              <a:t> swallows</a:t>
            </a:r>
            <a:r>
              <a:rPr lang="en-US" dirty="0" smtClean="0"/>
              <a:t>, </a:t>
            </a:r>
            <a:r>
              <a:rPr lang="en-US" b="1" dirty="0" smtClean="0">
                <a:solidFill>
                  <a:srgbClr val="00B050"/>
                </a:solidFill>
              </a:rPr>
              <a:t>swifts</a:t>
            </a:r>
            <a:r>
              <a:rPr lang="en-US" dirty="0" smtClean="0"/>
              <a:t>, …</a:t>
            </a:r>
          </a:p>
          <a:p>
            <a:r>
              <a:rPr lang="en-US" b="1" dirty="0" smtClean="0">
                <a:solidFill>
                  <a:srgbClr val="7030A0"/>
                </a:solidFill>
              </a:rPr>
              <a:t>Swimming on water</a:t>
            </a:r>
            <a:r>
              <a:rPr lang="en-US" dirty="0" smtClean="0"/>
              <a:t>: </a:t>
            </a:r>
            <a:r>
              <a:rPr lang="en-US" b="1" dirty="0" smtClean="0">
                <a:solidFill>
                  <a:srgbClr val="002060"/>
                </a:solidFill>
              </a:rPr>
              <a:t>ducks</a:t>
            </a:r>
            <a:r>
              <a:rPr lang="en-US" dirty="0" smtClean="0"/>
              <a:t>, </a:t>
            </a:r>
            <a:r>
              <a:rPr lang="en-US" b="1" dirty="0" smtClean="0">
                <a:solidFill>
                  <a:srgbClr val="C00000"/>
                </a:solidFill>
              </a:rPr>
              <a:t>grebes</a:t>
            </a:r>
            <a:r>
              <a:rPr lang="en-US" dirty="0" smtClean="0"/>
              <a:t>, …</a:t>
            </a:r>
          </a:p>
          <a:p>
            <a:r>
              <a:rPr lang="en-US" b="1" dirty="0" smtClean="0">
                <a:solidFill>
                  <a:srgbClr val="7030A0"/>
                </a:solidFill>
              </a:rPr>
              <a:t>Eating seeds on ground</a:t>
            </a:r>
            <a:r>
              <a:rPr lang="en-US" dirty="0" smtClean="0"/>
              <a:t>: </a:t>
            </a:r>
            <a:r>
              <a:rPr lang="en-US" b="1" i="1" dirty="0" smtClean="0">
                <a:solidFill>
                  <a:srgbClr val="FF0000"/>
                </a:solidFill>
              </a:rPr>
              <a:t>sparrows</a:t>
            </a:r>
            <a:r>
              <a:rPr lang="en-US" dirty="0" smtClean="0"/>
              <a:t>, doves, 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quail</a:t>
            </a:r>
            <a:r>
              <a:rPr lang="en-US" dirty="0" smtClean="0"/>
              <a:t>, …</a:t>
            </a:r>
          </a:p>
          <a:p>
            <a:r>
              <a:rPr lang="en-US" b="1" dirty="0" smtClean="0">
                <a:solidFill>
                  <a:srgbClr val="7030A0"/>
                </a:solidFill>
              </a:rPr>
              <a:t>Jumping quickly from branch to branch</a:t>
            </a:r>
            <a:r>
              <a:rPr lang="en-US" dirty="0" smtClean="0"/>
              <a:t>: </a:t>
            </a:r>
            <a:r>
              <a:rPr lang="en-US" dirty="0" smtClean="0">
                <a:solidFill>
                  <a:srgbClr val="FF0000"/>
                </a:solidFill>
              </a:rPr>
              <a:t>warblers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FF0000"/>
                </a:solidFill>
              </a:rPr>
              <a:t>kinglets</a:t>
            </a:r>
            <a:r>
              <a:rPr lang="en-US" dirty="0" smtClean="0"/>
              <a:t>, …</a:t>
            </a:r>
          </a:p>
          <a:p>
            <a:r>
              <a:rPr lang="en-US" b="1" dirty="0" smtClean="0">
                <a:solidFill>
                  <a:srgbClr val="7030A0"/>
                </a:solidFill>
              </a:rPr>
              <a:t>Climbing up the trunk of a tree</a:t>
            </a:r>
            <a:r>
              <a:rPr lang="en-US" dirty="0" smtClean="0"/>
              <a:t>: </a:t>
            </a:r>
            <a:r>
              <a:rPr lang="en-US" b="1" dirty="0" smtClean="0">
                <a:solidFill>
                  <a:srgbClr val="FA18DA"/>
                </a:solidFill>
              </a:rPr>
              <a:t>woodpeckers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FF0000"/>
                </a:solidFill>
              </a:rPr>
              <a:t>creepers</a:t>
            </a:r>
            <a:r>
              <a:rPr lang="en-US" dirty="0" smtClean="0"/>
              <a:t>, …</a:t>
            </a:r>
          </a:p>
          <a:p>
            <a:r>
              <a:rPr lang="en-US" b="1" dirty="0" smtClean="0">
                <a:solidFill>
                  <a:srgbClr val="7030A0"/>
                </a:solidFill>
              </a:rPr>
              <a:t>Running on ground</a:t>
            </a:r>
            <a:r>
              <a:rPr lang="en-US" dirty="0" smtClean="0"/>
              <a:t>: 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quail</a:t>
            </a:r>
            <a:r>
              <a:rPr lang="en-US" dirty="0" smtClean="0"/>
              <a:t>, </a:t>
            </a:r>
            <a:r>
              <a:rPr lang="en-US" b="1" i="1" dirty="0" smtClean="0">
                <a:solidFill>
                  <a:srgbClr val="FF0000"/>
                </a:solidFill>
              </a:rPr>
              <a:t>sparrows</a:t>
            </a:r>
            <a:r>
              <a:rPr lang="en-US" dirty="0" smtClean="0">
                <a:solidFill>
                  <a:srgbClr val="FF0000"/>
                </a:solidFill>
              </a:rPr>
              <a:t>, …</a:t>
            </a:r>
          </a:p>
          <a:p>
            <a:r>
              <a:rPr lang="en-US" b="1" dirty="0" err="1" smtClean="0">
                <a:solidFill>
                  <a:srgbClr val="7030A0"/>
                </a:solidFill>
              </a:rPr>
              <a:t>Flycatching</a:t>
            </a:r>
            <a:r>
              <a:rPr lang="en-US" dirty="0" smtClean="0"/>
              <a:t>:</a:t>
            </a:r>
            <a:r>
              <a:rPr lang="en-US" b="1" dirty="0" smtClean="0">
                <a:solidFill>
                  <a:srgbClr val="00B0F0"/>
                </a:solidFill>
              </a:rPr>
              <a:t> flycatchers</a:t>
            </a:r>
            <a:r>
              <a:rPr lang="en-US" dirty="0" smtClean="0"/>
              <a:t>,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hummingbirds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FF0000"/>
                </a:solidFill>
              </a:rPr>
              <a:t>bluebirds</a:t>
            </a:r>
            <a:r>
              <a:rPr lang="en-US" dirty="0" smtClean="0"/>
              <a:t>,  …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718" y="5562600"/>
            <a:ext cx="792163" cy="928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9000" y="914400"/>
            <a:ext cx="93821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2606" y="4343400"/>
            <a:ext cx="712787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7945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7030A0"/>
                </a:solidFill>
              </a:rPr>
              <a:t>Habitat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Offshore (ocean): </a:t>
            </a:r>
            <a:r>
              <a:rPr lang="en-US" b="1" dirty="0" smtClean="0">
                <a:solidFill>
                  <a:schemeClr val="accent1"/>
                </a:solidFill>
              </a:rPr>
              <a:t>puffins</a:t>
            </a:r>
            <a:r>
              <a:rPr lang="en-US" dirty="0" smtClean="0"/>
              <a:t>, </a:t>
            </a:r>
            <a:r>
              <a:rPr lang="en-US" b="1" dirty="0" smtClean="0">
                <a:solidFill>
                  <a:srgbClr val="FF0000"/>
                </a:solidFill>
              </a:rPr>
              <a:t>shearwaters</a:t>
            </a:r>
            <a:r>
              <a:rPr lang="en-US" dirty="0" smtClean="0"/>
              <a:t>, …</a:t>
            </a:r>
          </a:p>
          <a:p>
            <a:r>
              <a:rPr lang="en-US" b="1" dirty="0" smtClean="0">
                <a:solidFill>
                  <a:srgbClr val="7030A0"/>
                </a:solidFill>
              </a:rPr>
              <a:t>Seashore (estuary, beach, …): </a:t>
            </a:r>
            <a:r>
              <a:rPr lang="en-US" b="1" dirty="0" smtClean="0">
                <a:solidFill>
                  <a:srgbClr val="FF0000"/>
                </a:solidFill>
              </a:rPr>
              <a:t>sandpipers</a:t>
            </a:r>
            <a:r>
              <a:rPr lang="en-US" b="1" dirty="0" smtClean="0">
                <a:solidFill>
                  <a:srgbClr val="00B050"/>
                </a:solidFill>
              </a:rPr>
              <a:t>, sparrows</a:t>
            </a:r>
            <a:r>
              <a:rPr lang="en-US" dirty="0" smtClean="0"/>
              <a:t>, …</a:t>
            </a:r>
          </a:p>
          <a:p>
            <a:r>
              <a:rPr lang="en-US" b="1" dirty="0" smtClean="0">
                <a:solidFill>
                  <a:srgbClr val="7030A0"/>
                </a:solidFill>
              </a:rPr>
              <a:t>Riparian (stream bed, river, …): </a:t>
            </a:r>
            <a:r>
              <a:rPr lang="en-US" b="1" dirty="0" smtClean="0">
                <a:solidFill>
                  <a:srgbClr val="00B050"/>
                </a:solidFill>
              </a:rPr>
              <a:t>tanagers, flycatchers</a:t>
            </a:r>
            <a:r>
              <a:rPr lang="en-US" dirty="0" smtClean="0"/>
              <a:t>,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kingfisher</a:t>
            </a:r>
            <a:r>
              <a:rPr lang="en-US" dirty="0" smtClean="0">
                <a:solidFill>
                  <a:srgbClr val="7030A0"/>
                </a:solidFill>
              </a:rPr>
              <a:t> …</a:t>
            </a:r>
          </a:p>
          <a:p>
            <a:r>
              <a:rPr lang="en-US" b="1" dirty="0" smtClean="0">
                <a:solidFill>
                  <a:srgbClr val="7030A0"/>
                </a:solidFill>
              </a:rPr>
              <a:t>Marsh (grass, reeds, ponds, …): </a:t>
            </a:r>
            <a:r>
              <a:rPr lang="en-US" b="1" dirty="0" smtClean="0">
                <a:solidFill>
                  <a:srgbClr val="00B050"/>
                </a:solidFill>
              </a:rPr>
              <a:t>wrens, sparrows</a:t>
            </a:r>
            <a:r>
              <a:rPr lang="en-US" dirty="0" smtClean="0"/>
              <a:t>,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ducks</a:t>
            </a:r>
            <a:r>
              <a:rPr lang="en-US" b="1" dirty="0" smtClean="0">
                <a:solidFill>
                  <a:srgbClr val="00B050"/>
                </a:solidFill>
              </a:rPr>
              <a:t>, blackbirds</a:t>
            </a:r>
            <a:r>
              <a:rPr lang="en-US" dirty="0" smtClean="0"/>
              <a:t>, </a:t>
            </a:r>
            <a:r>
              <a:rPr lang="en-US" b="1" dirty="0" smtClean="0">
                <a:solidFill>
                  <a:schemeClr val="accent6"/>
                </a:solidFill>
              </a:rPr>
              <a:t>herons</a:t>
            </a:r>
            <a:r>
              <a:rPr lang="en-US" dirty="0" smtClean="0"/>
              <a:t> …</a:t>
            </a:r>
          </a:p>
          <a:p>
            <a:r>
              <a:rPr lang="en-US" b="1" dirty="0" smtClean="0">
                <a:solidFill>
                  <a:srgbClr val="7030A0"/>
                </a:solidFill>
              </a:rPr>
              <a:t>Forest (mature, regrowth, edge, …):</a:t>
            </a:r>
            <a:r>
              <a:rPr lang="en-US" b="1" dirty="0" smtClean="0">
                <a:solidFill>
                  <a:srgbClr val="00B050"/>
                </a:solidFill>
              </a:rPr>
              <a:t> kinglets</a:t>
            </a:r>
            <a:r>
              <a:rPr lang="en-US" dirty="0" smtClean="0"/>
              <a:t>, </a:t>
            </a:r>
            <a:r>
              <a:rPr lang="en-US" b="1" dirty="0" smtClean="0">
                <a:solidFill>
                  <a:srgbClr val="00B050"/>
                </a:solidFill>
              </a:rPr>
              <a:t>thrushes</a:t>
            </a:r>
            <a:r>
              <a:rPr lang="en-US" dirty="0" smtClean="0"/>
              <a:t>, woodpeckers, …</a:t>
            </a:r>
          </a:p>
          <a:p>
            <a:r>
              <a:rPr lang="en-US" b="1" dirty="0" smtClean="0">
                <a:solidFill>
                  <a:srgbClr val="7030A0"/>
                </a:solidFill>
              </a:rPr>
              <a:t>Mountain (meadow, rocks, ice, …): </a:t>
            </a:r>
            <a:r>
              <a:rPr lang="en-US" b="1" dirty="0" smtClean="0">
                <a:solidFill>
                  <a:srgbClr val="00B050"/>
                </a:solidFill>
              </a:rPr>
              <a:t>bluebirds, finches</a:t>
            </a:r>
            <a:r>
              <a:rPr lang="en-US" dirty="0" smtClean="0"/>
              <a:t>, grouse, </a:t>
            </a:r>
            <a:r>
              <a:rPr lang="en-US" b="1" dirty="0" smtClean="0"/>
              <a:t>hawks</a:t>
            </a:r>
            <a:r>
              <a:rPr lang="en-US" dirty="0" smtClean="0"/>
              <a:t>, 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382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2709</TotalTime>
  <Words>770</Words>
  <Application>Microsoft Office PowerPoint</Application>
  <PresentationFormat>On-screen Show (4:3)</PresentationFormat>
  <Paragraphs>120</Paragraphs>
  <Slides>18</Slides>
  <Notes>4</Notes>
  <HiddenSlides>0</HiddenSlides>
  <MMClips>7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Office Theme</vt:lpstr>
      <vt:lpstr>1_Office Theme</vt:lpstr>
      <vt:lpstr>PowerPoint Presentation</vt:lpstr>
      <vt:lpstr>Basic Bird Classification</vt:lpstr>
      <vt:lpstr>PowerPoint Presentation</vt:lpstr>
      <vt:lpstr>Grouping categories of birds</vt:lpstr>
      <vt:lpstr>Methodology of Classification</vt:lpstr>
      <vt:lpstr>SIZE</vt:lpstr>
      <vt:lpstr>Family Silhouette</vt:lpstr>
      <vt:lpstr>Behavior</vt:lpstr>
      <vt:lpstr>Habitat</vt:lpstr>
      <vt:lpstr>Habitat: Probability</vt:lpstr>
      <vt:lpstr>Sound</vt:lpstr>
      <vt:lpstr>Distinctive Songs &amp; Calls</vt:lpstr>
      <vt:lpstr>Plumage Pattern</vt:lpstr>
      <vt:lpstr>Review</vt:lpstr>
      <vt:lpstr>Violet-green Swallow</vt:lpstr>
      <vt:lpstr>Improving Birding </vt:lpstr>
      <vt:lpstr>Homework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Basic Bird Classification</dc:title>
  <dc:creator>Jeffrey Nystuen</dc:creator>
  <cp:lastModifiedBy>David Shema</cp:lastModifiedBy>
  <cp:revision>28</cp:revision>
  <dcterms:created xsi:type="dcterms:W3CDTF">2013-02-05T01:10:04Z</dcterms:created>
  <dcterms:modified xsi:type="dcterms:W3CDTF">2015-04-18T20:06:54Z</dcterms:modified>
</cp:coreProperties>
</file>