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5143500" cx="9144000"/>
  <p:notesSz cx="6858000" cy="9144000"/>
  <p:embeddedFontLst>
    <p:embeddedFont>
      <p:font typeface="PT Sans Narrow"/>
      <p:regular r:id="rId29"/>
      <p:bold r:id="rId30"/>
    </p:embeddedFont>
    <p:embeddedFont>
      <p:font typeface="Open Sans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PTSansNarrow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penSans-regular.fntdata"/><Relationship Id="rId30" Type="http://schemas.openxmlformats.org/officeDocument/2006/relationships/font" Target="fonts/PTSansNarrow-bold.fntdata"/><Relationship Id="rId11" Type="http://schemas.openxmlformats.org/officeDocument/2006/relationships/slide" Target="slides/slide7.xml"/><Relationship Id="rId33" Type="http://schemas.openxmlformats.org/officeDocument/2006/relationships/font" Target="fonts/OpenSans-italic.fntdata"/><Relationship Id="rId10" Type="http://schemas.openxmlformats.org/officeDocument/2006/relationships/slide" Target="slides/slide6.xml"/><Relationship Id="rId32" Type="http://schemas.openxmlformats.org/officeDocument/2006/relationships/font" Target="fonts/OpenSans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34" Type="http://schemas.openxmlformats.org/officeDocument/2006/relationships/font" Target="fonts/OpenSans-boldItalic.fnt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a4180b6c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4a4180b6c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a4180b6cc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a4180b6cc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a4180b6c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4a4180b6c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Registration for Alpine Ice is the deadline for you to get your volunteering done!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a4180b6cc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a4180b6cc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af89714f2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2af89714f2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af89714f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2af89714f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 everybody signed up for AIARE 1?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af89714f2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af89714f2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Apologize for glacier travel shenanigans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Double check that you are signed up for a) the modules, the lectures and FTs within the modules and c) the teaching and leadership workshop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Stick with the Glacier Travel FT your mentor offers if possible at all - you don’t want to discourage your mentor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af89714f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2af89714f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Evaluations are nothing to fear 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af89714f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af89714f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af89714f2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2af89714f2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a4180b6cc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a4180b6cc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 everybody signed up for AIARE?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Few students signed up for Teaching and Leadership Workshop - participation is mandatory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af89714f2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2af89714f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af89714f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af89714f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aff4bc02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aff4bc02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2b0a1e1ee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2b0a1e1e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9c22675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49c22675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af89714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af89714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a4180b6cc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a4180b6cc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a4180b6c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a4180b6c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a4180b6c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a4180b6c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a4180b6cc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a4180b6c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a4180b6c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4a4180b6c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a4180b6cc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a4180b6cc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mailto:jacob@wolniewicz.com" TargetMode="External"/><Relationship Id="rId4" Type="http://schemas.openxmlformats.org/officeDocument/2006/relationships/hyperlink" Target="mailto:ptrgonda@gmail.com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stefs67@gmail.com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mpalubinskas@gmail.com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23.xml.rels><?xml version="1.0" encoding="UTF-8" standalone="yes"?><Relationships xmlns="http://schemas.openxmlformats.org/package/2006/relationships"><Relationship Id="rId20" Type="http://schemas.openxmlformats.org/officeDocument/2006/relationships/hyperlink" Target="mailto:brian.starlin@comcast.net" TargetMode="External"/><Relationship Id="rId11" Type="http://schemas.openxmlformats.org/officeDocument/2006/relationships/hyperlink" Target="mailto:abbyhunt4@gmail.com" TargetMode="External"/><Relationship Id="rId10" Type="http://schemas.openxmlformats.org/officeDocument/2006/relationships/hyperlink" Target="mailto:ed.palushock@yahoo.com" TargetMode="External"/><Relationship Id="rId13" Type="http://schemas.openxmlformats.org/officeDocument/2006/relationships/hyperlink" Target="mailto:g.aeschliman@gmail.com" TargetMode="External"/><Relationship Id="rId12" Type="http://schemas.openxmlformats.org/officeDocument/2006/relationships/hyperlink" Target="mailto:huntnb@gmail.com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stefs67@gmail.com" TargetMode="External"/><Relationship Id="rId4" Type="http://schemas.openxmlformats.org/officeDocument/2006/relationships/hyperlink" Target="mailto:tesswendel@gmail.com" TargetMode="External"/><Relationship Id="rId9" Type="http://schemas.openxmlformats.org/officeDocument/2006/relationships/hyperlink" Target="mailto:sublogical@gmail.com" TargetMode="External"/><Relationship Id="rId15" Type="http://schemas.openxmlformats.org/officeDocument/2006/relationships/hyperlink" Target="mailto:mpalubinskas@gmail.com" TargetMode="External"/><Relationship Id="rId14" Type="http://schemas.openxmlformats.org/officeDocument/2006/relationships/hyperlink" Target="mailto:huntnb@gmail.com" TargetMode="External"/><Relationship Id="rId17" Type="http://schemas.openxmlformats.org/officeDocument/2006/relationships/hyperlink" Target="mailto:jan.abendroth@gmail.com" TargetMode="External"/><Relationship Id="rId16" Type="http://schemas.openxmlformats.org/officeDocument/2006/relationships/hyperlink" Target="mailto:allisons@mountaineers.org" TargetMode="External"/><Relationship Id="rId5" Type="http://schemas.openxmlformats.org/officeDocument/2006/relationships/hyperlink" Target="mailto:info@mountaineers.org" TargetMode="External"/><Relationship Id="rId19" Type="http://schemas.openxmlformats.org/officeDocument/2006/relationships/hyperlink" Target="mailto:takeo.kuraishi@gmail.com" TargetMode="External"/><Relationship Id="rId6" Type="http://schemas.openxmlformats.org/officeDocument/2006/relationships/hyperlink" Target="mailto:sueshih@live.com" TargetMode="External"/><Relationship Id="rId18" Type="http://schemas.openxmlformats.org/officeDocument/2006/relationships/hyperlink" Target="mailto:sig@gaddisevents.com" TargetMode="External"/><Relationship Id="rId7" Type="http://schemas.openxmlformats.org/officeDocument/2006/relationships/hyperlink" Target="mailto:greynya@hotmail.com" TargetMode="External"/><Relationship Id="rId8" Type="http://schemas.openxmlformats.org/officeDocument/2006/relationships/hyperlink" Target="mailto:byrnea@gmail.com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www.facebook.com/groups/342926262503602/" TargetMode="External"/><Relationship Id="rId4" Type="http://schemas.openxmlformats.org/officeDocument/2006/relationships/hyperlink" Target="https://www.nwac.us/education/classes-local-providers/" TargetMode="External"/><Relationship Id="rId5" Type="http://schemas.openxmlformats.org/officeDocument/2006/relationships/hyperlink" Target="https://www.mountaineers.org/locations-lodges/seattle-branch/committees/seattle-climbing-committee/course-templates/alpine-climbing-courses/intermediate-alpine-climbing-course/course-materials/2018-intermediate-alpine-climbing-handbook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huntnb@gmail.com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g.aeschliman@gmail.com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mountaineers.org/locations-lodges/seattle-program-center/events/intermediate-teaching-and-leadership-workshop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mailto:huntnb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167931"/>
            <a:ext cx="7136700" cy="160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2018 Intermediate Alpine Climbing Package</a:t>
            </a:r>
            <a:endParaRPr sz="4800"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Tess Wendel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Stefanie Schiller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Multi Pitch Trad</a:t>
            </a:r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Objectives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Learn to build gear anchors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Learn skills for more efficient belay station transitions and rappel transitions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Swap leads on multi-pitch routes on traditional gear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Two stand-alone modules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MPT A May 8 - June 9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Leavenworth  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Focus on alpine rock climbing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MPT B June 3 - July 4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Squamish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Suited for students who can follow 5.9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one module and for lectures and FTs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Multi Pitch Trad (cont.)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Module structure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Kick-off meeting - 1 evening at the PC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Skills review - 2 evenings at the PC - </a:t>
            </a:r>
            <a:r>
              <a:rPr lang="en"/>
              <a:t>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1: weekend FT to either Leavenworth or Squamish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2: one day FT to either Leavenworth or Squamish - </a:t>
            </a:r>
            <a:r>
              <a:rPr b="1" lang="en"/>
              <a:t>pick one day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Prerequisites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Successful</a:t>
            </a:r>
            <a:r>
              <a:rPr lang="en"/>
              <a:t> completion of Single Pitch Trad module or equivalent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Successful</a:t>
            </a:r>
            <a:r>
              <a:rPr lang="en"/>
              <a:t> completion of Self Rescue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lead 5.6 on gear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MPT A: </a:t>
            </a:r>
            <a:r>
              <a:rPr lang="en" u="sng">
                <a:solidFill>
                  <a:schemeClr val="hlink"/>
                </a:solidFill>
                <a:hlinkClick r:id="rId3"/>
              </a:rPr>
              <a:t>Jacob Wolniewicz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MPT B: </a:t>
            </a:r>
            <a:r>
              <a:rPr lang="en" u="sng">
                <a:solidFill>
                  <a:schemeClr val="hlink"/>
                </a:solidFill>
                <a:hlinkClick r:id="rId4"/>
              </a:rPr>
              <a:t>Peter Gonda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Alpine Ice</a:t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Objective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Swap leads on a moderate multi pitch alpine ice climb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module with multiple instances of the same field trip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module and for lecture and field trips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Will be offered in September - October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Registration will open July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Module structure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Lecture with demos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1: overnight FT - </a:t>
            </a:r>
            <a:r>
              <a:rPr b="1" lang="en"/>
              <a:t>pick one weekend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2: one day FT - </a:t>
            </a:r>
            <a:r>
              <a:rPr b="1" lang="en"/>
              <a:t>pick one day</a:t>
            </a:r>
            <a:endParaRPr b="1"/>
          </a:p>
          <a:p>
            <a:pPr indent="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Alpine Ice (cont.)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Prerequisites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AIARE 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Successful completion of Mulit Pitch Trad module or equivalent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Completion of Self Rescue 1 recommended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Contact: </a:t>
            </a:r>
            <a:r>
              <a:rPr lang="en" u="sng">
                <a:solidFill>
                  <a:schemeClr val="hlink"/>
                </a:solidFill>
                <a:hlinkClick r:id="rId3"/>
              </a:rPr>
              <a:t>Stefanie Schiller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 Rescue 2</a:t>
            </a:r>
            <a:endParaRPr/>
          </a:p>
        </p:txBody>
      </p:sp>
      <p:sp>
        <p:nvSpPr>
          <p:cNvPr id="145" name="Google Shape;145;p2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Objectives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Learn to rescue a fallen leader with one rescuer</a:t>
            </a:r>
            <a:endParaRPr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One module with multiple instances of the same lecture and field trip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Will be offered October/November 2019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Registration will open August/September</a:t>
            </a:r>
            <a:endParaRPr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Module structure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Lecture and evaluation - </a:t>
            </a:r>
            <a:r>
              <a:rPr b="1" lang="en" sz="1300"/>
              <a:t>pick one day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FT 1: 1 day at the PC - </a:t>
            </a:r>
            <a:r>
              <a:rPr b="1" lang="en" sz="1300"/>
              <a:t>pick one day</a:t>
            </a:r>
            <a:endParaRPr b="1"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FT 2: 1 day at the PC - </a:t>
            </a:r>
            <a:r>
              <a:rPr b="1" lang="en" sz="1300"/>
              <a:t>pick one day</a:t>
            </a:r>
            <a:endParaRPr b="1"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Prerequisites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Successful completion of Self Rescue 1 or equivalent skills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sz="1300"/>
              <a:t>Completion of Multi Pitch Trad or equivalent skills recommended </a:t>
            </a:r>
            <a:endParaRPr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Contact: </a:t>
            </a:r>
            <a:r>
              <a:rPr lang="en" sz="1700" u="sng">
                <a:solidFill>
                  <a:schemeClr val="accent5"/>
                </a:solidFill>
                <a:hlinkClick r:id="rId3"/>
              </a:rPr>
              <a:t>Matthew Palubinskas</a:t>
            </a:r>
            <a:endParaRPr sz="1700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7"/>
          <p:cNvSpPr txBox="1"/>
          <p:nvPr>
            <p:ph type="title"/>
          </p:nvPr>
        </p:nvSpPr>
        <p:spPr>
          <a:xfrm>
            <a:off x="311700" y="532100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Flow</a:t>
            </a:r>
            <a:endParaRPr/>
          </a:p>
        </p:txBody>
      </p:sp>
      <p:sp>
        <p:nvSpPr>
          <p:cNvPr id="152" name="Google Shape;152;p27"/>
          <p:cNvSpPr/>
          <p:nvPr/>
        </p:nvSpPr>
        <p:spPr>
          <a:xfrm>
            <a:off x="7007500" y="8879750"/>
            <a:ext cx="14997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Leading on Bolts</a:t>
            </a:r>
            <a:endParaRPr/>
          </a:p>
        </p:txBody>
      </p:sp>
      <p:sp>
        <p:nvSpPr>
          <p:cNvPr id="153" name="Google Shape;153;p27"/>
          <p:cNvSpPr/>
          <p:nvPr/>
        </p:nvSpPr>
        <p:spPr>
          <a:xfrm>
            <a:off x="6995050" y="10175150"/>
            <a:ext cx="15162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Single Pitch Trad</a:t>
            </a:r>
            <a:endParaRPr/>
          </a:p>
        </p:txBody>
      </p:sp>
      <p:sp>
        <p:nvSpPr>
          <p:cNvPr id="154" name="Google Shape;154;p27"/>
          <p:cNvSpPr/>
          <p:nvPr/>
        </p:nvSpPr>
        <p:spPr>
          <a:xfrm>
            <a:off x="6989950" y="11469800"/>
            <a:ext cx="1516200" cy="8037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Multi Pitch Trad</a:t>
            </a:r>
            <a:endParaRPr/>
          </a:p>
        </p:txBody>
      </p:sp>
      <p:sp>
        <p:nvSpPr>
          <p:cNvPr id="155" name="Google Shape;155;p27"/>
          <p:cNvSpPr/>
          <p:nvPr/>
        </p:nvSpPr>
        <p:spPr>
          <a:xfrm>
            <a:off x="1206700" y="8901800"/>
            <a:ext cx="1499700" cy="7581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AIARE 1</a:t>
            </a:r>
            <a:endParaRPr/>
          </a:p>
        </p:txBody>
      </p:sp>
      <p:sp>
        <p:nvSpPr>
          <p:cNvPr id="156" name="Google Shape;156;p27"/>
          <p:cNvSpPr/>
          <p:nvPr/>
        </p:nvSpPr>
        <p:spPr>
          <a:xfrm>
            <a:off x="1221100" y="10175150"/>
            <a:ext cx="14709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Intermediate Glacier Travel</a:t>
            </a:r>
            <a:endParaRPr/>
          </a:p>
        </p:txBody>
      </p:sp>
      <p:cxnSp>
        <p:nvCxnSpPr>
          <p:cNvPr id="157" name="Google Shape;157;p27"/>
          <p:cNvCxnSpPr>
            <a:stCxn id="158" idx="2"/>
            <a:endCxn id="159" idx="0"/>
          </p:cNvCxnSpPr>
          <p:nvPr/>
        </p:nvCxnSpPr>
        <p:spPr>
          <a:xfrm flipH="1">
            <a:off x="1956550" y="15279950"/>
            <a:ext cx="1472100" cy="8070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0" name="Google Shape;160;p27"/>
          <p:cNvSpPr/>
          <p:nvPr/>
        </p:nvSpPr>
        <p:spPr>
          <a:xfrm>
            <a:off x="4064275" y="10175150"/>
            <a:ext cx="15162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 Rescue 1</a:t>
            </a:r>
            <a:endParaRPr/>
          </a:p>
        </p:txBody>
      </p:sp>
      <p:sp>
        <p:nvSpPr>
          <p:cNvPr id="161" name="Google Shape;161;p27"/>
          <p:cNvSpPr/>
          <p:nvPr/>
        </p:nvSpPr>
        <p:spPr>
          <a:xfrm>
            <a:off x="6923950" y="16086900"/>
            <a:ext cx="1666800" cy="7734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 on Int. Alpine Rock Climbs</a:t>
            </a:r>
            <a:endParaRPr/>
          </a:p>
        </p:txBody>
      </p:sp>
      <p:cxnSp>
        <p:nvCxnSpPr>
          <p:cNvPr id="162" name="Google Shape;162;p27"/>
          <p:cNvCxnSpPr>
            <a:stCxn id="160" idx="2"/>
            <a:endCxn id="163" idx="0"/>
          </p:cNvCxnSpPr>
          <p:nvPr/>
        </p:nvCxnSpPr>
        <p:spPr>
          <a:xfrm>
            <a:off x="4822375" y="10977350"/>
            <a:ext cx="2934900" cy="2073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4" name="Google Shape;164;p27"/>
          <p:cNvCxnSpPr>
            <a:stCxn id="165" idx="2"/>
            <a:endCxn id="161" idx="0"/>
          </p:cNvCxnSpPr>
          <p:nvPr/>
        </p:nvCxnSpPr>
        <p:spPr>
          <a:xfrm>
            <a:off x="6344423" y="15252650"/>
            <a:ext cx="1413000" cy="834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66" name="Google Shape;166;p27"/>
          <p:cNvCxnSpPr>
            <a:stCxn id="160" idx="2"/>
            <a:endCxn id="158" idx="0"/>
          </p:cNvCxnSpPr>
          <p:nvPr/>
        </p:nvCxnSpPr>
        <p:spPr>
          <a:xfrm flipH="1">
            <a:off x="3428575" y="10977350"/>
            <a:ext cx="1393800" cy="3500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7" name="Google Shape;167;p27"/>
          <p:cNvCxnSpPr>
            <a:stCxn id="154" idx="2"/>
            <a:endCxn id="165" idx="0"/>
          </p:cNvCxnSpPr>
          <p:nvPr/>
        </p:nvCxnSpPr>
        <p:spPr>
          <a:xfrm flipH="1">
            <a:off x="6344350" y="12273500"/>
            <a:ext cx="1403700" cy="21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27"/>
          <p:cNvCxnSpPr>
            <a:stCxn id="154" idx="2"/>
            <a:endCxn id="158" idx="0"/>
          </p:cNvCxnSpPr>
          <p:nvPr/>
        </p:nvCxnSpPr>
        <p:spPr>
          <a:xfrm flipH="1">
            <a:off x="3428650" y="12273500"/>
            <a:ext cx="4319400" cy="2204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3" name="Google Shape;163;p27"/>
          <p:cNvSpPr/>
          <p:nvPr/>
        </p:nvSpPr>
        <p:spPr>
          <a:xfrm>
            <a:off x="6933100" y="13050650"/>
            <a:ext cx="1648500" cy="7734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Rope-Lead on Basic Rock or Alpine climbs</a:t>
            </a:r>
            <a:endParaRPr/>
          </a:p>
        </p:txBody>
      </p:sp>
      <p:sp>
        <p:nvSpPr>
          <p:cNvPr id="159" name="Google Shape;159;p27"/>
          <p:cNvSpPr/>
          <p:nvPr/>
        </p:nvSpPr>
        <p:spPr>
          <a:xfrm>
            <a:off x="1123150" y="16086900"/>
            <a:ext cx="1666800" cy="7734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 on Intermediate Alpine Ice climbs </a:t>
            </a:r>
            <a:endParaRPr/>
          </a:p>
        </p:txBody>
      </p:sp>
      <p:cxnSp>
        <p:nvCxnSpPr>
          <p:cNvPr id="169" name="Google Shape;169;p27"/>
          <p:cNvCxnSpPr>
            <a:stCxn id="153" idx="2"/>
            <a:endCxn id="154" idx="0"/>
          </p:cNvCxnSpPr>
          <p:nvPr/>
        </p:nvCxnSpPr>
        <p:spPr>
          <a:xfrm flipH="1">
            <a:off x="7748050" y="10977350"/>
            <a:ext cx="5100" cy="492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0" name="Google Shape;170;p27"/>
          <p:cNvSpPr/>
          <p:nvPr/>
        </p:nvSpPr>
        <p:spPr>
          <a:xfrm>
            <a:off x="3987025" y="16086900"/>
            <a:ext cx="1666800" cy="7734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 on Int. Mountaineering Climbs</a:t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1132288" y="13036400"/>
            <a:ext cx="1648500" cy="8037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Rope-Lead on Basic Glacier climbs</a:t>
            </a:r>
            <a:endParaRPr/>
          </a:p>
        </p:txBody>
      </p:sp>
      <p:cxnSp>
        <p:nvCxnSpPr>
          <p:cNvPr id="172" name="Google Shape;172;p27"/>
          <p:cNvCxnSpPr>
            <a:stCxn id="165" idx="2"/>
            <a:endCxn id="170" idx="0"/>
          </p:cNvCxnSpPr>
          <p:nvPr/>
        </p:nvCxnSpPr>
        <p:spPr>
          <a:xfrm flipH="1">
            <a:off x="4820423" y="15252650"/>
            <a:ext cx="1524000" cy="834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73" name="Google Shape;173;p27"/>
          <p:cNvCxnSpPr>
            <a:stCxn id="165" idx="2"/>
            <a:endCxn id="159" idx="0"/>
          </p:cNvCxnSpPr>
          <p:nvPr/>
        </p:nvCxnSpPr>
        <p:spPr>
          <a:xfrm flipH="1">
            <a:off x="1956623" y="15252650"/>
            <a:ext cx="4387800" cy="834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74" name="Google Shape;174;p27"/>
          <p:cNvCxnSpPr>
            <a:stCxn id="154" idx="2"/>
            <a:endCxn id="163" idx="0"/>
          </p:cNvCxnSpPr>
          <p:nvPr/>
        </p:nvCxnSpPr>
        <p:spPr>
          <a:xfrm>
            <a:off x="7748050" y="12273500"/>
            <a:ext cx="9300" cy="777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5" name="Google Shape;175;p27"/>
          <p:cNvCxnSpPr>
            <a:stCxn id="156" idx="2"/>
            <a:endCxn id="171" idx="0"/>
          </p:cNvCxnSpPr>
          <p:nvPr/>
        </p:nvCxnSpPr>
        <p:spPr>
          <a:xfrm>
            <a:off x="1956550" y="10977350"/>
            <a:ext cx="0" cy="2059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6" name="Google Shape;176;p27"/>
          <p:cNvCxnSpPr>
            <a:stCxn id="155" idx="2"/>
            <a:endCxn id="156" idx="0"/>
          </p:cNvCxnSpPr>
          <p:nvPr/>
        </p:nvCxnSpPr>
        <p:spPr>
          <a:xfrm>
            <a:off x="1956550" y="9659900"/>
            <a:ext cx="0" cy="5154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7" name="Google Shape;177;p27"/>
          <p:cNvSpPr/>
          <p:nvPr/>
        </p:nvSpPr>
        <p:spPr>
          <a:xfrm>
            <a:off x="4032700" y="13050800"/>
            <a:ext cx="1648500" cy="7734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Rope Lead on Basic Alpine Climbs</a:t>
            </a:r>
            <a:endParaRPr/>
          </a:p>
        </p:txBody>
      </p:sp>
      <p:cxnSp>
        <p:nvCxnSpPr>
          <p:cNvPr id="178" name="Google Shape;178;p27"/>
          <p:cNvCxnSpPr>
            <a:stCxn id="156" idx="2"/>
            <a:endCxn id="177" idx="0"/>
          </p:cNvCxnSpPr>
          <p:nvPr/>
        </p:nvCxnSpPr>
        <p:spPr>
          <a:xfrm>
            <a:off x="1956550" y="10977350"/>
            <a:ext cx="2900400" cy="207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9" name="Google Shape;179;p27"/>
          <p:cNvCxnSpPr>
            <a:endCxn id="177" idx="0"/>
          </p:cNvCxnSpPr>
          <p:nvPr/>
        </p:nvCxnSpPr>
        <p:spPr>
          <a:xfrm>
            <a:off x="4822450" y="10977200"/>
            <a:ext cx="34500" cy="207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0" name="Google Shape;180;p27"/>
          <p:cNvCxnSpPr>
            <a:stCxn id="154" idx="2"/>
            <a:endCxn id="177" idx="0"/>
          </p:cNvCxnSpPr>
          <p:nvPr/>
        </p:nvCxnSpPr>
        <p:spPr>
          <a:xfrm flipH="1">
            <a:off x="4856950" y="12273500"/>
            <a:ext cx="2891100" cy="777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1" name="Google Shape;181;p27"/>
          <p:cNvCxnSpPr>
            <a:stCxn id="160" idx="2"/>
            <a:endCxn id="165" idx="0"/>
          </p:cNvCxnSpPr>
          <p:nvPr/>
        </p:nvCxnSpPr>
        <p:spPr>
          <a:xfrm>
            <a:off x="4822375" y="10977350"/>
            <a:ext cx="1521900" cy="3473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2" name="Google Shape;182;p27"/>
          <p:cNvCxnSpPr>
            <a:stCxn id="171" idx="2"/>
          </p:cNvCxnSpPr>
          <p:nvPr/>
        </p:nvCxnSpPr>
        <p:spPr>
          <a:xfrm>
            <a:off x="1956538" y="13840100"/>
            <a:ext cx="7200" cy="2246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3" name="Google Shape;183;p27"/>
          <p:cNvCxnSpPr>
            <a:stCxn id="171" idx="2"/>
            <a:endCxn id="170" idx="0"/>
          </p:cNvCxnSpPr>
          <p:nvPr/>
        </p:nvCxnSpPr>
        <p:spPr>
          <a:xfrm>
            <a:off x="1956538" y="13840100"/>
            <a:ext cx="2863800" cy="2246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4" name="Google Shape;184;p27"/>
          <p:cNvCxnSpPr>
            <a:stCxn id="170" idx="0"/>
          </p:cNvCxnSpPr>
          <p:nvPr/>
        </p:nvCxnSpPr>
        <p:spPr>
          <a:xfrm>
            <a:off x="4820425" y="16086900"/>
            <a:ext cx="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Dot"/>
            <a:round/>
            <a:headEnd len="med" w="med" type="none"/>
            <a:tailEnd len="med" w="med" type="triangle"/>
          </a:ln>
        </p:spPr>
      </p:cxnSp>
      <p:cxnSp>
        <p:nvCxnSpPr>
          <p:cNvPr id="185" name="Google Shape;185;p27"/>
          <p:cNvCxnSpPr>
            <a:stCxn id="177" idx="2"/>
            <a:endCxn id="170" idx="0"/>
          </p:cNvCxnSpPr>
          <p:nvPr/>
        </p:nvCxnSpPr>
        <p:spPr>
          <a:xfrm flipH="1">
            <a:off x="4820350" y="13824200"/>
            <a:ext cx="36600" cy="2262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86" name="Google Shape;186;p27"/>
          <p:cNvCxnSpPr>
            <a:stCxn id="170" idx="0"/>
          </p:cNvCxnSpPr>
          <p:nvPr/>
        </p:nvCxnSpPr>
        <p:spPr>
          <a:xfrm>
            <a:off x="4820425" y="16086900"/>
            <a:ext cx="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Dot"/>
            <a:round/>
            <a:headEnd len="med" w="med" type="none"/>
            <a:tailEnd len="med" w="med" type="triangle"/>
          </a:ln>
        </p:spPr>
      </p:cxnSp>
      <p:cxnSp>
        <p:nvCxnSpPr>
          <p:cNvPr id="187" name="Google Shape;187;p27"/>
          <p:cNvCxnSpPr>
            <a:stCxn id="177" idx="2"/>
            <a:endCxn id="159" idx="0"/>
          </p:cNvCxnSpPr>
          <p:nvPr/>
        </p:nvCxnSpPr>
        <p:spPr>
          <a:xfrm flipH="1">
            <a:off x="1956550" y="13824200"/>
            <a:ext cx="2900400" cy="2262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88" name="Google Shape;188;p27"/>
          <p:cNvCxnSpPr>
            <a:stCxn id="177" idx="2"/>
            <a:endCxn id="161" idx="0"/>
          </p:cNvCxnSpPr>
          <p:nvPr/>
        </p:nvCxnSpPr>
        <p:spPr>
          <a:xfrm>
            <a:off x="4856950" y="13824200"/>
            <a:ext cx="2900400" cy="2262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189" name="Google Shape;189;p27"/>
          <p:cNvCxnSpPr>
            <a:stCxn id="161" idx="0"/>
          </p:cNvCxnSpPr>
          <p:nvPr/>
        </p:nvCxnSpPr>
        <p:spPr>
          <a:xfrm>
            <a:off x="7757350" y="16086900"/>
            <a:ext cx="0" cy="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Dot"/>
            <a:round/>
            <a:headEnd len="med" w="med" type="none"/>
            <a:tailEnd len="med" w="med" type="triangle"/>
          </a:ln>
        </p:spPr>
      </p:cxnSp>
      <p:cxnSp>
        <p:nvCxnSpPr>
          <p:cNvPr id="190" name="Google Shape;190;p27"/>
          <p:cNvCxnSpPr>
            <a:stCxn id="163" idx="2"/>
            <a:endCxn id="161" idx="0"/>
          </p:cNvCxnSpPr>
          <p:nvPr/>
        </p:nvCxnSpPr>
        <p:spPr>
          <a:xfrm>
            <a:off x="7757350" y="13824050"/>
            <a:ext cx="0" cy="22629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8" name="Google Shape;158;p27"/>
          <p:cNvSpPr/>
          <p:nvPr/>
        </p:nvSpPr>
        <p:spPr>
          <a:xfrm>
            <a:off x="2693200" y="14477750"/>
            <a:ext cx="14709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</a:t>
            </a:r>
            <a:br>
              <a:rPr lang="en"/>
            </a:br>
            <a:r>
              <a:rPr lang="en"/>
              <a:t>Alpine Ice</a:t>
            </a:r>
            <a:endParaRPr/>
          </a:p>
        </p:txBody>
      </p:sp>
      <p:sp>
        <p:nvSpPr>
          <p:cNvPr id="165" name="Google Shape;165;p27"/>
          <p:cNvSpPr/>
          <p:nvPr/>
        </p:nvSpPr>
        <p:spPr>
          <a:xfrm>
            <a:off x="5594573" y="14450450"/>
            <a:ext cx="1499700" cy="8022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 Rescue 2</a:t>
            </a:r>
            <a:endParaRPr/>
          </a:p>
        </p:txBody>
      </p:sp>
      <p:sp>
        <p:nvSpPr>
          <p:cNvPr id="191" name="Google Shape;191;p27"/>
          <p:cNvSpPr/>
          <p:nvPr/>
        </p:nvSpPr>
        <p:spPr>
          <a:xfrm>
            <a:off x="4064275" y="7457525"/>
            <a:ext cx="1516200" cy="8022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 Alpine Climbing or Equivalent</a:t>
            </a:r>
            <a:endParaRPr/>
          </a:p>
        </p:txBody>
      </p:sp>
      <p:cxnSp>
        <p:nvCxnSpPr>
          <p:cNvPr id="192" name="Google Shape;192;p27"/>
          <p:cNvCxnSpPr>
            <a:stCxn id="191" idx="2"/>
            <a:endCxn id="156" idx="0"/>
          </p:cNvCxnSpPr>
          <p:nvPr/>
        </p:nvCxnSpPr>
        <p:spPr>
          <a:xfrm flipH="1">
            <a:off x="1956475" y="8259725"/>
            <a:ext cx="2865900" cy="1915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3" name="Google Shape;193;p27"/>
          <p:cNvCxnSpPr>
            <a:stCxn id="191" idx="2"/>
            <a:endCxn id="160" idx="0"/>
          </p:cNvCxnSpPr>
          <p:nvPr/>
        </p:nvCxnSpPr>
        <p:spPr>
          <a:xfrm>
            <a:off x="4822375" y="8259725"/>
            <a:ext cx="0" cy="1915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4" name="Google Shape;194;p27"/>
          <p:cNvCxnSpPr>
            <a:stCxn id="160" idx="2"/>
            <a:endCxn id="154" idx="0"/>
          </p:cNvCxnSpPr>
          <p:nvPr/>
        </p:nvCxnSpPr>
        <p:spPr>
          <a:xfrm>
            <a:off x="4822375" y="10977350"/>
            <a:ext cx="2925600" cy="492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5" name="Google Shape;195;p27"/>
          <p:cNvCxnSpPr>
            <a:stCxn id="152" idx="2"/>
            <a:endCxn id="153" idx="0"/>
          </p:cNvCxnSpPr>
          <p:nvPr/>
        </p:nvCxnSpPr>
        <p:spPr>
          <a:xfrm flipH="1">
            <a:off x="7753150" y="9681950"/>
            <a:ext cx="4200" cy="493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dash"/>
            <a:round/>
            <a:headEnd len="med" w="med" type="none"/>
            <a:tailEnd len="med" w="med" type="triangle"/>
          </a:ln>
        </p:spPr>
      </p:cxnSp>
      <p:pic>
        <p:nvPicPr>
          <p:cNvPr id="196" name="Google Shape;196;p27"/>
          <p:cNvPicPr preferRelativeResize="0"/>
          <p:nvPr/>
        </p:nvPicPr>
        <p:blipFill rotWithShape="1">
          <a:blip r:embed="rId3">
            <a:alphaModFix/>
          </a:blip>
          <a:srcRect b="18640" l="0" r="27985" t="31837"/>
          <a:stretch/>
        </p:blipFill>
        <p:spPr>
          <a:xfrm>
            <a:off x="3238650" y="288786"/>
            <a:ext cx="4116900" cy="456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Sign-Up Process for Modules</a:t>
            </a:r>
            <a:endParaRPr/>
          </a:p>
        </p:txBody>
      </p:sp>
      <p:sp>
        <p:nvSpPr>
          <p:cNvPr id="202" name="Google Shape;202;p2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Teaching and Leadership Workshop, Intermediate Glacier Travel, Self Rescue 1 and Trad Modules have been posted</a:t>
            </a:r>
            <a:r>
              <a:rPr lang="en"/>
              <a:t> and you </a:t>
            </a:r>
            <a:r>
              <a:rPr lang="en"/>
              <a:t>should be signed 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modules require you to sign up for the module and for specific lectures and FTs within that module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Intermediate Glacier: Your mentor will run the FT for your group</a:t>
            </a:r>
            <a:endParaRPr/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</a:pPr>
            <a:r>
              <a:rPr lang="en"/>
              <a:t>Alpine Ice and Self Rescue 2 will be posted by late spring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There will be an application process for Alpine Ice and Self Rescue 2 asking for volunteer history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will receive a discount code before registration opens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 module will have an evaluation or review at at the beginning of the module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no make-up sessions for evaluations - you pick your date and show 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 have to pass the eval for each module or you will be held back till the next instance of that module is offered which might be 2019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Your mentors cannot make up for missed or failed evaluations</a:t>
            </a:r>
            <a:endParaRPr/>
          </a:p>
        </p:txBody>
      </p:sp>
      <p:sp>
        <p:nvSpPr>
          <p:cNvPr id="208" name="Google Shape;208;p2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Volunteering Requirements</a:t>
            </a:r>
            <a:endParaRPr/>
          </a:p>
        </p:txBody>
      </p:sp>
      <p:sp>
        <p:nvSpPr>
          <p:cNvPr id="214" name="Google Shape;214;p3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are a volunteer organization - all of our instruction is done by volunteers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expect our students to be enthusiastic volunteers who actively contribute to our community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students need to volunteer 1 day for each module at a minimum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Six modules = 6 days of volunteering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Evening sessions count as .3 days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</a:t>
            </a:r>
            <a:r>
              <a:rPr lang="en"/>
              <a:t>olunteering for the same FT more than once does not count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All six days need to be completed before applying to Intro to Alpine Ice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Strongly recommend to keep track of volunteer hours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Volunteering Requirements (cont.)</a:t>
            </a:r>
            <a:endParaRPr/>
          </a:p>
        </p:txBody>
      </p:sp>
      <p:sp>
        <p:nvSpPr>
          <p:cNvPr id="220" name="Google Shape;220;p3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will be an application process for Alpine Ice and Self Rescue 2 asking for volunteer history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Students not meeting their volunteer requirements won’t be allowed to sign up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Volunteering for the following Seattle courses is specifically encouraged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b="1" lang="en"/>
              <a:t>Basic Alpine Climbing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Intro to Alpine Rock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Intro to Rock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Glacier Course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Leading on Bolts Course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Everybody here is qualified to volunteer for all of the above!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Helping out with SIG groups also extremely appreciated!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January 7: Intermediate Social Hour at the Bergschrund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January 15: Last day to cancel from the package for a full refund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January - February: AIARE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January - March: Intermediate Glacier Travel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February - May: Intro to Single Pitch Trad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March 4: Teaching and Leadership Workshop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April - May: Self Rescue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May - July: Intro to Multi Pitch Trad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July - August: go climbing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September - October: Intro to Alpine Ice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October - November: Self Rescue 2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2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Mentors are a resource for questions and problems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Mentors should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Create community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</a:pPr>
            <a:r>
              <a:rPr lang="en"/>
              <a:t>Review and practice prerequisite skills before each module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Lead conditioner hikes including mandatory </a:t>
            </a:r>
            <a:r>
              <a:rPr lang="en"/>
              <a:t>test hike 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</a:pPr>
            <a:r>
              <a:rPr lang="en"/>
              <a:t>Lead Intermediate Glacier FT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</a:pPr>
            <a:r>
              <a:rPr lang="en"/>
              <a:t>Offer a cragging weekend to practice leading on gear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Practice Self Rescue skills after completion of each module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Lead climbs for mentor group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Make sure to attend offerings of your mentor!</a:t>
            </a:r>
            <a:endParaRPr/>
          </a:p>
        </p:txBody>
      </p:sp>
      <p:sp>
        <p:nvSpPr>
          <p:cNvPr id="226" name="Google Shape;226;p32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Role of the Mentor Groups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of Conduct</a:t>
            </a:r>
            <a:endParaRPr/>
          </a:p>
        </p:txBody>
      </p:sp>
      <p:sp>
        <p:nvSpPr>
          <p:cNvPr id="232" name="Google Shape;232;p33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 humble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Overconfidence shortest way to get in trouble in the mountains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have accidents </a:t>
            </a:r>
            <a:r>
              <a:rPr lang="en" u="sng"/>
              <a:t>every year</a:t>
            </a:r>
            <a:r>
              <a:rPr lang="en"/>
              <a:t> because students think they are better climbers than they really are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Everybody deserves to be treated with dignity and respect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 patient and respectful when instructing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bullying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Absolutely no isms: racism, sexism, ageism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Keep it All Audiences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 your limits!</a:t>
            </a:r>
            <a:endParaRPr/>
          </a:p>
        </p:txBody>
      </p:sp>
      <p:sp>
        <p:nvSpPr>
          <p:cNvPr id="238" name="Google Shape;238;p3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39" name="Google Shape;239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6125" y="1084200"/>
            <a:ext cx="2663975" cy="3551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6075" y="1084208"/>
            <a:ext cx="2663975" cy="3551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246" name="Google Shape;246;p3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Intermediate Co-Chairs: </a:t>
            </a:r>
            <a:r>
              <a:rPr lang="en" sz="1400" u="sng">
                <a:solidFill>
                  <a:schemeClr val="hlink"/>
                </a:solidFill>
                <a:hlinkClick r:id="rId3"/>
              </a:rPr>
              <a:t>Stefanie Schiller</a:t>
            </a:r>
            <a:r>
              <a:rPr lang="en" sz="1400"/>
              <a:t> and </a:t>
            </a:r>
            <a:r>
              <a:rPr lang="en" sz="1400" u="sng">
                <a:solidFill>
                  <a:schemeClr val="hlink"/>
                </a:solidFill>
                <a:hlinkClick r:id="rId4"/>
              </a:rPr>
              <a:t>Tess Wendel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Staff Contact: </a:t>
            </a:r>
            <a:r>
              <a:rPr lang="en" sz="1400" u="sng">
                <a:solidFill>
                  <a:schemeClr val="hlink"/>
                </a:solidFill>
                <a:hlinkClick r:id="rId5"/>
              </a:rPr>
              <a:t>info@mountaineers.org</a:t>
            </a:r>
            <a:r>
              <a:rPr lang="en" sz="1400"/>
              <a:t> 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Intermediate Mentors: </a:t>
            </a:r>
            <a:r>
              <a:rPr lang="en" sz="1400" u="sng">
                <a:solidFill>
                  <a:schemeClr val="hlink"/>
                </a:solidFill>
                <a:hlinkClick r:id="rId6"/>
              </a:rPr>
              <a:t>Susan Shih</a:t>
            </a:r>
            <a:r>
              <a:rPr lang="en" sz="1400"/>
              <a:t>, </a:t>
            </a:r>
            <a:r>
              <a:rPr lang="en" sz="1400" u="sng">
                <a:solidFill>
                  <a:schemeClr val="hlink"/>
                </a:solidFill>
                <a:hlinkClick r:id="rId7"/>
              </a:rPr>
              <a:t>George Reynya</a:t>
            </a:r>
            <a:r>
              <a:rPr lang="en" sz="1400"/>
              <a:t>, </a:t>
            </a:r>
            <a:r>
              <a:rPr lang="en" sz="1400" u="sng">
                <a:solidFill>
                  <a:schemeClr val="hlink"/>
                </a:solidFill>
                <a:hlinkClick r:id="rId8"/>
              </a:rPr>
              <a:t>Alex Byrne</a:t>
            </a:r>
            <a:r>
              <a:rPr lang="en" sz="1400"/>
              <a:t> and </a:t>
            </a:r>
            <a:r>
              <a:rPr lang="en" sz="1400" u="sng">
                <a:solidFill>
                  <a:schemeClr val="hlink"/>
                </a:solidFill>
                <a:hlinkClick r:id="rId9"/>
              </a:rPr>
              <a:t>Jay Hoover</a:t>
            </a:r>
            <a:r>
              <a:rPr lang="en" sz="1400"/>
              <a:t>, </a:t>
            </a:r>
            <a:r>
              <a:rPr lang="en" sz="1400" u="sng">
                <a:solidFill>
                  <a:schemeClr val="hlink"/>
                </a:solidFill>
                <a:hlinkClick r:id="rId10"/>
              </a:rPr>
              <a:t>Ed Palushock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Teaching and Leadership Seminar: </a:t>
            </a:r>
            <a:r>
              <a:rPr lang="en" sz="1400" u="sng">
                <a:solidFill>
                  <a:schemeClr val="accent5"/>
                </a:solidFill>
                <a:hlinkClick r:id="rId11"/>
              </a:rPr>
              <a:t>Abby Hunt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Intermediate Glacier: </a:t>
            </a:r>
            <a:r>
              <a:rPr lang="en" sz="1400" u="sng">
                <a:solidFill>
                  <a:schemeClr val="accent5"/>
                </a:solidFill>
                <a:hlinkClick r:id="rId12"/>
              </a:rPr>
              <a:t>Nick Hunt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Single and Multi Pitch Trad: </a:t>
            </a:r>
            <a:r>
              <a:rPr lang="en" sz="1400" u="sng">
                <a:solidFill>
                  <a:schemeClr val="accent5"/>
                </a:solidFill>
                <a:hlinkClick r:id="rId13"/>
              </a:rPr>
              <a:t>Gabe Aschliman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Self Rescue 1: </a:t>
            </a:r>
            <a:r>
              <a:rPr lang="en" sz="1400" u="sng">
                <a:solidFill>
                  <a:schemeClr val="accent5"/>
                </a:solidFill>
                <a:hlinkClick r:id="rId14"/>
              </a:rPr>
              <a:t>Nick Hunt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Self Rescue 2: </a:t>
            </a:r>
            <a:r>
              <a:rPr lang="en" sz="1400" u="sng">
                <a:solidFill>
                  <a:schemeClr val="hlink"/>
                </a:solidFill>
                <a:hlinkClick r:id="rId15"/>
              </a:rPr>
              <a:t>Matthew Palubinskas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Basic Chair: </a:t>
            </a:r>
            <a:r>
              <a:rPr lang="en" sz="1400" u="sng">
                <a:solidFill>
                  <a:schemeClr val="hlink"/>
                </a:solidFill>
                <a:hlinkClick r:id="rId16"/>
              </a:rPr>
              <a:t>Allison Swanson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Basic FTs: </a:t>
            </a:r>
            <a:r>
              <a:rPr lang="en" sz="1400" u="sng">
                <a:solidFill>
                  <a:schemeClr val="hlink"/>
                </a:solidFill>
                <a:hlinkClick r:id="rId17"/>
              </a:rPr>
              <a:t>Jan Abendroth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Basic SIG Contact: </a:t>
            </a:r>
            <a:r>
              <a:rPr lang="en" sz="1400" u="sng">
                <a:solidFill>
                  <a:schemeClr val="hlink"/>
                </a:solidFill>
                <a:hlinkClick r:id="rId18"/>
              </a:rPr>
              <a:t>Diane Gaddis</a:t>
            </a:r>
            <a:r>
              <a:rPr lang="en" sz="1400"/>
              <a:t> - if you want to be added to a SIG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Climbing Chair: </a:t>
            </a:r>
            <a:r>
              <a:rPr lang="en" sz="1400" u="sng">
                <a:solidFill>
                  <a:schemeClr val="hlink"/>
                </a:solidFill>
                <a:hlinkClick r:id="rId19"/>
              </a:rPr>
              <a:t>Takeo Kurashi</a:t>
            </a:r>
            <a:endParaRPr sz="1400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Navigation Chair: </a:t>
            </a:r>
            <a:r>
              <a:rPr lang="en" sz="1400" u="sng">
                <a:solidFill>
                  <a:schemeClr val="hlink"/>
                </a:solidFill>
                <a:hlinkClick r:id="rId20"/>
              </a:rPr>
              <a:t>Brian Starlin</a:t>
            </a:r>
            <a:endParaRPr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252" name="Google Shape;252;p3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Intermediate Facebook Group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Local AIARE 1 courses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5"/>
              </a:rPr>
              <a:t>2018 Intermediate Alpine Climbing Handbook</a:t>
            </a:r>
            <a:r>
              <a:rPr lang="en"/>
              <a:t> (will be updated soon)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Intermediate Glacier Travel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en"/>
              <a:t>Objectives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Become a competent rope lead on a Basic Glacier Climb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Swap leads on a Winter Mountaineering Climb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module with multiple instances of the same lecture and field trips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January 31 - March 31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module and for lectures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field trip with your mentor group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Module structure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Lecture and evaluation - </a:t>
            </a:r>
            <a:r>
              <a:rPr b="1" lang="en"/>
              <a:t>pick one day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Trip planning lecture - </a:t>
            </a:r>
            <a:r>
              <a:rPr b="1" lang="en"/>
              <a:t>pick one day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Technical skills practice at the PC - </a:t>
            </a:r>
            <a:r>
              <a:rPr b="1" lang="en"/>
              <a:t>pick one day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Overnight FT with mentor group - </a:t>
            </a:r>
            <a:r>
              <a:rPr b="1" lang="en"/>
              <a:t>sign up with your mentor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Intermediate Glacier Travel (cont.)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Prerequisites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Basic knots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Crevasse rescue (Z-pulley or C-pulley)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ascend the rope with friction hitch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Must have AIARE 1 before the FT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Contact: </a:t>
            </a:r>
            <a:r>
              <a:rPr lang="en" u="sng">
                <a:solidFill>
                  <a:schemeClr val="accent5"/>
                </a:solidFill>
                <a:hlinkClick r:id="rId3"/>
              </a:rPr>
              <a:t>Nick Hunt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Single Pitch Trad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en"/>
              <a:t>Objectives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Lead single pitch routes on traditional gear </a:t>
            </a:r>
            <a:endParaRPr/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</a:pPr>
            <a:r>
              <a:rPr lang="en"/>
              <a:t>Three stand-alone modules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SPT A February 25 - March 31 - 17 sign-ups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SPT B March 18 - April 21 - 4 sign-ups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SPT C April 3 - May 12 - no sign-ups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one module and attend all lectures and field trips</a:t>
            </a:r>
            <a:endParaRPr/>
          </a:p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</a:pPr>
            <a:r>
              <a:rPr lang="en"/>
              <a:t>Module structure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Kickoff Meeting - one evening at PC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Workshop at PC - two evenings at PC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1 - weekend FT to Tieton - all students attend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2 - 1 day FT to Tieton - </a:t>
            </a:r>
            <a:r>
              <a:rPr b="1" lang="en"/>
              <a:t>pick one day</a:t>
            </a:r>
            <a:endParaRPr b="1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 to Single Pitch Trad (cont.)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Prerequisites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lead 5.7 sport </a:t>
            </a:r>
            <a:r>
              <a:rPr lang="en" u="sng"/>
              <a:t>consistently and comfortably</a:t>
            </a:r>
            <a:endParaRPr u="sng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set up an anchor on bolts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clean a sport anchor and rappel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Contact: </a:t>
            </a:r>
            <a:r>
              <a:rPr lang="en" u="sng">
                <a:solidFill>
                  <a:schemeClr val="hlink"/>
                </a:solidFill>
                <a:hlinkClick r:id="rId3"/>
              </a:rPr>
              <a:t>Gabe Aeschliman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Teaching and Leadership Workshop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Objective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Become a more effective leader and educator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Learn how to handle difficult situations with empathy and without getting derailed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evening March 4 at 7pm - </a:t>
            </a:r>
            <a:r>
              <a:rPr lang="en" u="sng">
                <a:solidFill>
                  <a:schemeClr val="hlink"/>
                </a:solidFill>
                <a:hlinkClick r:id="rId3"/>
              </a:rPr>
              <a:t>sign up required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Students will work in groups through a variety of scenarios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Required for all intermediate students and prerequisite for becoming a rope lead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 alternative offerings at this point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Email Stef or Tess if you cannot attend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 Rescue 1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Objectives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Learn fundamentals of self rescue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Learn to rescue an injured follower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module with multiple instances of the same lecture and field trip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April 2 - May 12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Sign up for module and for lectures and FTs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Module structure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Lecture and evaluation - </a:t>
            </a:r>
            <a:r>
              <a:rPr b="1" lang="en"/>
              <a:t>pick one day</a:t>
            </a:r>
            <a:endParaRPr b="1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1 - 1 day at the PC - </a:t>
            </a:r>
            <a:r>
              <a:rPr b="1" lang="en"/>
              <a:t>pick one day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FT 2 - 1 day at the PC - </a:t>
            </a:r>
            <a:r>
              <a:rPr b="1" lang="en"/>
              <a:t>pick one day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Self Rescue 1 (cont.)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Prerequisites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Basic knots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set up anchor on bolts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ascend the rope with friction hitch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Ability to go hands-free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Contact: </a:t>
            </a:r>
            <a:r>
              <a:rPr lang="en" u="sng">
                <a:solidFill>
                  <a:schemeClr val="accent5"/>
                </a:solidFill>
                <a:hlinkClick r:id="rId3"/>
              </a:rPr>
              <a:t>Nick Hunt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