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6" r:id="rId2"/>
    <p:sldId id="327" r:id="rId3"/>
    <p:sldId id="257" r:id="rId4"/>
    <p:sldId id="276" r:id="rId5"/>
    <p:sldId id="258" r:id="rId6"/>
    <p:sldId id="277" r:id="rId7"/>
    <p:sldId id="292" r:id="rId8"/>
    <p:sldId id="279" r:id="rId9"/>
    <p:sldId id="304" r:id="rId10"/>
    <p:sldId id="259" r:id="rId11"/>
    <p:sldId id="282" r:id="rId12"/>
    <p:sldId id="278" r:id="rId13"/>
    <p:sldId id="280" r:id="rId14"/>
    <p:sldId id="288" r:id="rId15"/>
    <p:sldId id="289" r:id="rId16"/>
    <p:sldId id="263" r:id="rId17"/>
    <p:sldId id="283" r:id="rId18"/>
    <p:sldId id="285" r:id="rId19"/>
    <p:sldId id="284" r:id="rId20"/>
    <p:sldId id="325" r:id="rId21"/>
    <p:sldId id="262" r:id="rId22"/>
    <p:sldId id="322" r:id="rId23"/>
    <p:sldId id="323" r:id="rId24"/>
    <p:sldId id="324" r:id="rId25"/>
    <p:sldId id="307" r:id="rId26"/>
    <p:sldId id="286" r:id="rId27"/>
    <p:sldId id="290" r:id="rId28"/>
    <p:sldId id="305" r:id="rId29"/>
    <p:sldId id="291" r:id="rId30"/>
    <p:sldId id="306" r:id="rId31"/>
    <p:sldId id="295" r:id="rId32"/>
    <p:sldId id="296" r:id="rId33"/>
    <p:sldId id="297" r:id="rId34"/>
    <p:sldId id="300" r:id="rId35"/>
    <p:sldId id="298" r:id="rId36"/>
    <p:sldId id="302" r:id="rId37"/>
    <p:sldId id="301" r:id="rId38"/>
    <p:sldId id="299" r:id="rId39"/>
    <p:sldId id="303" r:id="rId40"/>
    <p:sldId id="293" r:id="rId41"/>
    <p:sldId id="321" r:id="rId42"/>
    <p:sldId id="287" r:id="rId43"/>
    <p:sldId id="261" r:id="rId44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33"/>
    <p:restoredTop sz="94771"/>
  </p:normalViewPr>
  <p:slideViewPr>
    <p:cSldViewPr>
      <p:cViewPr varScale="1">
        <p:scale>
          <a:sx n="157" d="100"/>
          <a:sy n="157" d="100"/>
        </p:scale>
        <p:origin x="472" y="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553C19B-3A35-BA73-1382-70A228768BF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5747" tIns="47873" rIns="95747" bIns="47873" rtlCol="0"/>
          <a:lstStyle>
            <a:lvl1pPr algn="l" eaLnBrk="1" hangingPunct="1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2C1F02-30F7-B8FF-7714-CB1CD91F854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wrap="square" lIns="95747" tIns="47873" rIns="95747" bIns="4787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fld id="{F2AD8075-DBF5-BC4F-B1DF-A8325E606D60}" type="datetimeFigureOut">
              <a:rPr lang="en-US" altLang="en-US"/>
              <a:pPr>
                <a:defRPr/>
              </a:pPr>
              <a:t>8/4/24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B32894-7876-ACFE-D211-E0F0032079A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8600"/>
            <a:ext cx="3170238" cy="481013"/>
          </a:xfrm>
          <a:prstGeom prst="rect">
            <a:avLst/>
          </a:prstGeom>
        </p:spPr>
        <p:txBody>
          <a:bodyPr vert="horz" lIns="95747" tIns="47873" rIns="95747" bIns="47873" rtlCol="0" anchor="b"/>
          <a:lstStyle>
            <a:lvl1pPr algn="l" eaLnBrk="1" hangingPunct="1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A6DA8D-8009-C5E4-4C12-B664AF0288A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375" y="9118600"/>
            <a:ext cx="3170238" cy="481013"/>
          </a:xfrm>
          <a:prstGeom prst="rect">
            <a:avLst/>
          </a:prstGeom>
        </p:spPr>
        <p:txBody>
          <a:bodyPr vert="horz" wrap="square" lIns="95747" tIns="47873" rIns="95747" bIns="4787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fld id="{929A80D2-920D-1F4A-8EB1-8A9473D430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C3E10D3-3E5C-1EE6-95E8-A7671ADA6F1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FFB0E3-87D1-4DEC-2C87-8F4012D62CD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938C0D7-6B79-4B42-B95D-C489AA13AF71}" type="datetimeFigureOut">
              <a:rPr lang="en-US" altLang="en-US"/>
              <a:pPr>
                <a:defRPr/>
              </a:pPr>
              <a:t>8/4/24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12CECB1-92D3-95F0-18D3-181844B7979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D2B6F5D-34ED-4E5F-BA06-01BE85DCE1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5944DD-8ECA-2FDC-274C-9902688081F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95242F-63EF-E197-F8DE-F4EE8A9E9D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3987AC1-4F1D-B247-9A72-328DDE43ED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541654E4-CEA5-1CF8-C373-77284DA4FB2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18252007-EAA7-E2D6-BDC4-635972746C1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47FFD323-059E-E601-08F4-B142C944B7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0DF6B317-05C6-B344-A4F5-DDDDBEBA4592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3987AC1-4F1D-B247-9A72-328DDE43EDFE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5690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D0C6217-EA38-B379-FF08-346BB9DE8F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6B1F7A8-286E-AE16-7EF1-73ED00D95A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6BAD118-FADF-A1BF-790A-A6C3C3BBBE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22DD4-41AC-5D41-BBCF-5C98BA0FFE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118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8EDECB2-2BF2-72CB-D894-103BA581DF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FE48DEC-A8E3-547B-5530-0444EF2E91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709C1A4-C211-4C00-D312-6373381FFF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B309AB-799B-F744-8BB2-506E29B3BF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8466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2A96D4E-0ED9-0E97-A16F-0236CA7BF2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6AE6DDB-E838-1B35-2FEE-AFBAD06B9F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7E9450F-AB10-3980-9150-7404380E3E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E0BDEF-4540-254B-9041-868977AF82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5032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D1DF66D-A617-E544-84C0-A095F514EE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9E77F1C-B811-83A5-FA29-A2C9AB5F5E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DBFAE4D-ECE8-1406-2AD0-D4A0A28372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DD2B96-612B-8E41-B705-DDE69049F5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8601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4321CA0-7143-7A9F-D8E5-FCD771BDAC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FFA249D-CF5C-EA0C-83B2-5FC92D8A62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2236F76-309A-B553-48F2-140A274BD1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9C4D83-802A-AC47-8FF1-5DEA484282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4486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C539AD-7759-4694-17E9-22853C6E14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7CDC52-9B3C-58D9-C223-117285EE46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2263B8-6E04-7061-E0A5-90A4D45F0E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8BF3A4-17BC-4F43-8B8B-0AE8E45CEE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6829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428E39F-6D88-4D15-A4D0-DB3DD7C01A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213648D-5458-B0D5-44AB-73C6A47981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B2CD4DE-3FC7-4D49-D12E-8523DD0FA7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2A5D02-CE30-D04D-8E08-C28074C546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5856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8B2BE28-CD98-E54B-372E-D6712DF6E7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E5D3840-1B95-301F-730B-D6BF8E579B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E12ACC7-0D91-D405-7E55-C923CAA9F3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D9BF36-84E2-E447-BB4B-F019BB96C6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302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4E775CB-EDFD-9125-54E5-3C30F3B356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6F29F59-1D08-D8CD-EAAC-4E435A9039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EEAAC52-D6E2-F4CF-86ED-C3174F6116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4F8C7A-A5F8-D04C-945C-71CF1FFC3F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6699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92F701-5854-D617-5E91-91D5784DEF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F8312C-7D90-CFFD-1890-DF4413F850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5CF66A-9114-0AFA-9F1E-344D535313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6CA04-556B-884A-B9B5-21A2528326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7674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D7D04D-E39C-006F-DD8C-A27245B66B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704ADC-E254-BFA7-72F3-FF6CFBFE73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26577E-4437-5DBC-FFB8-E580B7A893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871D93-EA12-A149-9943-2B383C89D1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9925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0A63298-35C9-29CE-0A21-5118EF1FE0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407CE9D-2165-8045-2E84-4C894BCA51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98802D1-EECB-F11C-BEF6-8F9E38BCD6F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DC68017-8575-4A27-E50A-69AF7A2D65C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672FEC4-0AF0-FCF0-2A1A-220DEBE967F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16FA898-4F40-6144-8858-DB3BCEE5CA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smile.amazon.com/Stanley-21-106-8-Inch-Mill-Bastard/dp/B004EBMXZG/ref=sr_1_2?ie=UTF8&amp;qid=1548957412&amp;sr=8-2&amp;keywords=flat+bastard+file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-CQbOM35oY" TargetMode="External"/><Relationship Id="rId2" Type="http://schemas.openxmlformats.org/officeDocument/2006/relationships/hyperlink" Target="https://www.youtube.com/watch?v=TelFz1cSdQU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999537_10100313434845898_1412150476_n">
            <a:extLst>
              <a:ext uri="{FF2B5EF4-FFF2-40B4-BE49-F238E27FC236}">
                <a16:creationId xmlns:a16="http://schemas.microsoft.com/office/drawing/2014/main" id="{B9FDC7F6-3CF4-79B7-6243-F31DA0873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2">
            <a:extLst>
              <a:ext uri="{FF2B5EF4-FFF2-40B4-BE49-F238E27FC236}">
                <a16:creationId xmlns:a16="http://schemas.microsoft.com/office/drawing/2014/main" id="{442A2124-D6CC-7F25-F831-DE34937C25A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-2971800" y="-174625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ICE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36FE5DBE-1CA9-AEB8-EE4F-22189176B27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81000" y="762000"/>
            <a:ext cx="6400800" cy="17526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2400" dirty="0">
                <a:ea typeface="+mn-ea"/>
              </a:rPr>
              <a:t>Alpine Ice Climbing Course 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ea typeface="+mn-ea"/>
              </a:rPr>
              <a:t>2024</a:t>
            </a:r>
          </a:p>
        </p:txBody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086F5CB4-5355-DD19-EE43-33A5FD18F9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6400800"/>
            <a:ext cx="3124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1600">
                <a:solidFill>
                  <a:schemeClr val="bg1"/>
                </a:solidFill>
              </a:rPr>
              <a:t>[Mt Hood/ Sandy Headwall]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09-0719 Adams-Adams Gl 018">
            <a:extLst>
              <a:ext uri="{FF2B5EF4-FFF2-40B4-BE49-F238E27FC236}">
                <a16:creationId xmlns:a16="http://schemas.microsoft.com/office/drawing/2014/main" id="{CED8EB44-7068-4D43-83EF-B8B35C087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09-0719 Adams-Adams Gl 018 w route">
            <a:extLst>
              <a:ext uri="{FF2B5EF4-FFF2-40B4-BE49-F238E27FC236}">
                <a16:creationId xmlns:a16="http://schemas.microsoft.com/office/drawing/2014/main" id="{B2BFFD48-B1F5-D1FE-8A12-A6F21D796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3">
            <a:extLst>
              <a:ext uri="{FF2B5EF4-FFF2-40B4-BE49-F238E27FC236}">
                <a16:creationId xmlns:a16="http://schemas.microsoft.com/office/drawing/2014/main" id="{B6B0051B-4705-52CE-18CE-4E5373C7A3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6400800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00" dirty="0"/>
              <a:t>[Mt Adams/ </a:t>
            </a:r>
            <a:r>
              <a:rPr lang="en-US" altLang="en-US" sz="1600" dirty="0">
                <a:solidFill>
                  <a:srgbClr val="FFC000"/>
                </a:solidFill>
              </a:rPr>
              <a:t>Adams Glacier</a:t>
            </a:r>
            <a:r>
              <a:rPr lang="en-US" altLang="en-US" sz="1600" dirty="0"/>
              <a:t>]</a:t>
            </a: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0AE90272-8BD7-2AB9-743D-29BE808BBBB3}"/>
              </a:ext>
            </a:extLst>
          </p:cNvPr>
          <p:cNvSpPr>
            <a:spLocks/>
          </p:cNvSpPr>
          <p:nvPr/>
        </p:nvSpPr>
        <p:spPr bwMode="auto">
          <a:xfrm>
            <a:off x="6248400" y="914400"/>
            <a:ext cx="2286000" cy="342900"/>
          </a:xfrm>
          <a:prstGeom prst="borderCallout1">
            <a:avLst>
              <a:gd name="adj1" fmla="val 33333"/>
              <a:gd name="adj2" fmla="val -3333"/>
              <a:gd name="adj3" fmla="val 331944"/>
              <a:gd name="adj4" fmla="val -60347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Rock Fall Hazard</a:t>
            </a:r>
          </a:p>
        </p:txBody>
      </p:sp>
      <p:sp>
        <p:nvSpPr>
          <p:cNvPr id="6" name="AutoShape 5">
            <a:extLst>
              <a:ext uri="{FF2B5EF4-FFF2-40B4-BE49-F238E27FC236}">
                <a16:creationId xmlns:a16="http://schemas.microsoft.com/office/drawing/2014/main" id="{EB56348A-6E71-F62A-37C3-75613561EB03}"/>
              </a:ext>
            </a:extLst>
          </p:cNvPr>
          <p:cNvSpPr>
            <a:spLocks/>
          </p:cNvSpPr>
          <p:nvPr/>
        </p:nvSpPr>
        <p:spPr bwMode="auto">
          <a:xfrm>
            <a:off x="914400" y="3505200"/>
            <a:ext cx="2286000" cy="342900"/>
          </a:xfrm>
          <a:prstGeom prst="borderCallout1">
            <a:avLst>
              <a:gd name="adj1" fmla="val 33333"/>
              <a:gd name="adj2" fmla="val -3333"/>
              <a:gd name="adj3" fmla="val -247685"/>
              <a:gd name="adj4" fmla="val -24514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Serracs/ Ice Fall</a:t>
            </a:r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D55794D3-B4E2-0212-5465-D1E977E354C3}"/>
              </a:ext>
            </a:extLst>
          </p:cNvPr>
          <p:cNvSpPr>
            <a:spLocks/>
          </p:cNvSpPr>
          <p:nvPr/>
        </p:nvSpPr>
        <p:spPr bwMode="auto">
          <a:xfrm>
            <a:off x="5181600" y="381000"/>
            <a:ext cx="2286000" cy="342900"/>
          </a:xfrm>
          <a:prstGeom prst="borderCallout1">
            <a:avLst>
              <a:gd name="adj1" fmla="val 33333"/>
              <a:gd name="adj2" fmla="val -3333"/>
              <a:gd name="adj3" fmla="val 506944"/>
              <a:gd name="adj4" fmla="val -96389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Crevasses</a:t>
            </a:r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4F072016-1FF4-39E9-0DE5-CF967C912C9C}"/>
              </a:ext>
            </a:extLst>
          </p:cNvPr>
          <p:cNvSpPr>
            <a:spLocks/>
          </p:cNvSpPr>
          <p:nvPr/>
        </p:nvSpPr>
        <p:spPr bwMode="auto">
          <a:xfrm>
            <a:off x="2057400" y="209550"/>
            <a:ext cx="2286000" cy="342900"/>
          </a:xfrm>
          <a:prstGeom prst="borderCallout1">
            <a:avLst>
              <a:gd name="adj1" fmla="val 33333"/>
              <a:gd name="adj2" fmla="val -3333"/>
              <a:gd name="adj3" fmla="val 254907"/>
              <a:gd name="adj4" fmla="val -12347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Bergshrund</a:t>
            </a: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56D3CDEA-596D-257A-5E2C-F810A387529F}"/>
              </a:ext>
            </a:extLst>
          </p:cNvPr>
          <p:cNvSpPr>
            <a:spLocks/>
          </p:cNvSpPr>
          <p:nvPr/>
        </p:nvSpPr>
        <p:spPr bwMode="auto">
          <a:xfrm>
            <a:off x="3048000" y="5715000"/>
            <a:ext cx="2286000" cy="342900"/>
          </a:xfrm>
          <a:prstGeom prst="borderCallout1">
            <a:avLst>
              <a:gd name="adj1" fmla="val 33333"/>
              <a:gd name="adj2" fmla="val -3333"/>
              <a:gd name="adj3" fmla="val -260648"/>
              <a:gd name="adj4" fmla="val 17431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Moats</a:t>
            </a:r>
          </a:p>
        </p:txBody>
      </p:sp>
      <p:sp>
        <p:nvSpPr>
          <p:cNvPr id="10" name="AutoShape 5">
            <a:extLst>
              <a:ext uri="{FF2B5EF4-FFF2-40B4-BE49-F238E27FC236}">
                <a16:creationId xmlns:a16="http://schemas.microsoft.com/office/drawing/2014/main" id="{1B9A6CE6-3928-B739-5224-731F7DA622CF}"/>
              </a:ext>
            </a:extLst>
          </p:cNvPr>
          <p:cNvSpPr>
            <a:spLocks/>
          </p:cNvSpPr>
          <p:nvPr/>
        </p:nvSpPr>
        <p:spPr bwMode="auto">
          <a:xfrm>
            <a:off x="766763" y="6267450"/>
            <a:ext cx="2286000" cy="342900"/>
          </a:xfrm>
          <a:prstGeom prst="borderCallout1">
            <a:avLst>
              <a:gd name="adj1" fmla="val 33333"/>
              <a:gd name="adj2" fmla="val -3333"/>
              <a:gd name="adj3" fmla="val -185463"/>
              <a:gd name="adj4" fmla="val -29847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Orientation to Sun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img_1838">
            <a:extLst>
              <a:ext uri="{FF2B5EF4-FFF2-40B4-BE49-F238E27FC236}">
                <a16:creationId xmlns:a16="http://schemas.microsoft.com/office/drawing/2014/main" id="{657148B1-9DD3-D7B2-3143-6DA81E24D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2">
            <a:extLst>
              <a:ext uri="{FF2B5EF4-FFF2-40B4-BE49-F238E27FC236}">
                <a16:creationId xmlns:a16="http://schemas.microsoft.com/office/drawing/2014/main" id="{0AD9EFFC-DDAC-9B93-B7BB-952480F49B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sz="4000">
                <a:solidFill>
                  <a:srgbClr val="FFC000"/>
                </a:solidFill>
              </a:rPr>
              <a:t>Condition Factors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F5E0E5DE-2E67-B20E-422E-95C624BD61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743200" y="2057400"/>
            <a:ext cx="6400800" cy="2895600"/>
          </a:xfrm>
        </p:spPr>
        <p:txBody>
          <a:bodyPr/>
          <a:lstStyle/>
          <a:p>
            <a:pPr marL="609600" indent="-609600" eaLnBrk="1" hangingPunct="1"/>
            <a:r>
              <a:rPr lang="en-US" altLang="en-US" sz="2400"/>
              <a:t>Cold/ warm temps</a:t>
            </a:r>
          </a:p>
          <a:p>
            <a:pPr marL="609600" indent="-609600" eaLnBrk="1" hangingPunct="1"/>
            <a:r>
              <a:rPr lang="en-US" altLang="en-US" sz="2400"/>
              <a:t>Cloud cover</a:t>
            </a:r>
          </a:p>
          <a:p>
            <a:pPr marL="609600" indent="-609600" eaLnBrk="1" hangingPunct="1"/>
            <a:r>
              <a:rPr lang="en-US" altLang="en-US" sz="2400"/>
              <a:t>Aspect; when the sun lights up </a:t>
            </a:r>
            <a:r>
              <a:rPr lang="en-US" altLang="en-US" sz="2400">
                <a:solidFill>
                  <a:schemeClr val="bg1"/>
                </a:solidFill>
              </a:rPr>
              <a:t>a slope</a:t>
            </a:r>
          </a:p>
          <a:p>
            <a:pPr marL="609600" indent="-609600" eaLnBrk="1" hangingPunct="1"/>
            <a:r>
              <a:rPr lang="en-US" altLang="en-US" sz="2400"/>
              <a:t>Storm cycles</a:t>
            </a:r>
          </a:p>
          <a:p>
            <a:pPr marL="609600" indent="-609600" eaLnBrk="1" hangingPunct="1"/>
            <a:r>
              <a:rPr lang="en-US" altLang="en-US" sz="2400"/>
              <a:t>Avalanche conditions</a:t>
            </a:r>
          </a:p>
          <a:p>
            <a:pPr marL="609600" indent="-609600" eaLnBrk="1" hangingPunct="1"/>
            <a:r>
              <a:rPr lang="en-US" altLang="en-US" sz="2400"/>
              <a:t>Timing of the trip</a:t>
            </a:r>
          </a:p>
        </p:txBody>
      </p:sp>
      <p:sp>
        <p:nvSpPr>
          <p:cNvPr id="16389" name="Rectangle 5">
            <a:extLst>
              <a:ext uri="{FF2B5EF4-FFF2-40B4-BE49-F238E27FC236}">
                <a16:creationId xmlns:a16="http://schemas.microsoft.com/office/drawing/2014/main" id="{B1D06519-F4B3-2261-912C-13588401E3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6400800"/>
            <a:ext cx="266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00"/>
              <a:t>[Mt Buckner/ North Face]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>
            <a:extLst>
              <a:ext uri="{FF2B5EF4-FFF2-40B4-BE49-F238E27FC236}">
                <a16:creationId xmlns:a16="http://schemas.microsoft.com/office/drawing/2014/main" id="{4E25586E-2C83-1CF3-54A4-2DDA5BC342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2">
            <a:extLst>
              <a:ext uri="{FF2B5EF4-FFF2-40B4-BE49-F238E27FC236}">
                <a16:creationId xmlns:a16="http://schemas.microsoft.com/office/drawing/2014/main" id="{62BA1BE1-4E5C-E12E-94FC-A6229A899D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sz="4000">
                <a:solidFill>
                  <a:srgbClr val="FFC000"/>
                </a:solidFill>
              </a:rPr>
              <a:t>Safety and Speed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61CCFF63-1990-FE06-BC61-53B19A23A2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29200" y="2209800"/>
            <a:ext cx="4114800" cy="3154363"/>
          </a:xfrm>
        </p:spPr>
        <p:txBody>
          <a:bodyPr/>
          <a:lstStyle/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Speed/ efficiency is safety </a:t>
            </a:r>
          </a:p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Time is against you</a:t>
            </a:r>
          </a:p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Ice trips have limited forgiveness of error, strong potential for injury </a:t>
            </a:r>
          </a:p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Route finding is important</a:t>
            </a:r>
          </a:p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Know when to turn back</a:t>
            </a:r>
          </a:p>
          <a:p>
            <a:pPr eaLnBrk="1" hangingPunct="1"/>
            <a:endParaRPr lang="en-US" altLang="en-US" sz="2400"/>
          </a:p>
          <a:p>
            <a:pPr eaLnBrk="1" hangingPunct="1"/>
            <a:endParaRPr lang="en-US" altLang="en-US" sz="2400"/>
          </a:p>
          <a:p>
            <a:pPr eaLnBrk="1" hangingPunct="1"/>
            <a:endParaRPr lang="en-US" altLang="en-US" sz="2400"/>
          </a:p>
        </p:txBody>
      </p:sp>
      <p:sp>
        <p:nvSpPr>
          <p:cNvPr id="17413" name="Rectangle 3">
            <a:extLst>
              <a:ext uri="{FF2B5EF4-FFF2-40B4-BE49-F238E27FC236}">
                <a16:creationId xmlns:a16="http://schemas.microsoft.com/office/drawing/2014/main" id="{5F795536-6274-AF05-1A88-8D1CDD43C4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6400800"/>
            <a:ext cx="556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00">
                <a:solidFill>
                  <a:schemeClr val="bg1"/>
                </a:solidFill>
              </a:rPr>
              <a:t>[Johannesburg Mou</a:t>
            </a:r>
            <a:r>
              <a:rPr lang="en-US" altLang="en-US" sz="1600"/>
              <a:t>ntain</a:t>
            </a:r>
            <a:r>
              <a:rPr lang="en-US" altLang="en-US" sz="1600">
                <a:solidFill>
                  <a:srgbClr val="333333"/>
                </a:solidFill>
              </a:rPr>
              <a:t>/ Cascade</a:t>
            </a:r>
            <a:r>
              <a:rPr lang="en-US" altLang="en-US" sz="1600">
                <a:solidFill>
                  <a:schemeClr val="bg1"/>
                </a:solidFill>
              </a:rPr>
              <a:t>-Johannesburg Couloir]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E6E2BDF9-9CDC-92DE-C371-CD9E14C16B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sz="4000">
                <a:solidFill>
                  <a:schemeClr val="bg2"/>
                </a:solidFill>
              </a:rPr>
              <a:t>Efficiency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77CC764A-0B76-AC32-6E0A-59F2D5F472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lnSpc>
                <a:spcPct val="80000"/>
              </a:lnSpc>
            </a:pPr>
            <a:r>
              <a:rPr lang="en-US" altLang="en-US" sz="2000"/>
              <a:t>Desire to move faster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altLang="en-US" sz="2000"/>
              <a:t>Stay fit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altLang="en-US" sz="2000"/>
              <a:t>Know the weather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altLang="en-US" sz="2000"/>
              <a:t>Memorize ascent/ descent routes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altLang="en-US" sz="2000"/>
              <a:t>Early starts absorb contingencies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altLang="en-US" sz="2000"/>
              <a:t>Adopt a steady pace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altLang="en-US" sz="2000"/>
              <a:t>Let the strongest lead all the way through, or block lead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altLang="en-US" sz="2000"/>
              <a:t>“Draft” by hooking leader’s pick holes, to save time &amp; energy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altLang="en-US" sz="2000"/>
              <a:t>Eat &amp; drink frequently to save energy- carry warm drinks instead of brewing up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altLang="en-US" sz="2000"/>
              <a:t>Carry light packs and be strict about contents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altLang="en-US" sz="2000"/>
              <a:t>Don’t place screws too high to interfere with your next tool placement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altLang="en-US" sz="2000"/>
              <a:t>The best way to deal with getting pumped, is </a:t>
            </a:r>
            <a:r>
              <a:rPr lang="en-US" altLang="en-US" sz="2000" u="sng"/>
              <a:t>not to get pumped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6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66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66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7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66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266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825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266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0B93BCB3-4565-13F4-5A3A-DA23AED3BB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sz="4000">
                <a:solidFill>
                  <a:schemeClr val="bg2"/>
                </a:solidFill>
              </a:rPr>
              <a:t>Efficiency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18071E91-18A7-B278-67B7-A2275BB0AD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lnSpc>
                <a:spcPct val="80000"/>
              </a:lnSpc>
            </a:pPr>
            <a:r>
              <a:rPr lang="en-US" altLang="en-US" sz="2000"/>
              <a:t>Arrange packs with most useful stuff on top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altLang="en-US" sz="2000"/>
              <a:t>Use longer ropes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altLang="en-US" sz="2000"/>
              <a:t>Avoid complicated gear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altLang="en-US" sz="2000"/>
              <a:t>Use chocks and natural protection; use bollards instead of deadmen and ice pitons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altLang="en-US" sz="2000"/>
              <a:t>Use longer axe- axe/ second tool combo is good for alpine ice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altLang="en-US" sz="2000"/>
              <a:t>Cut steps instead of putting on crampons in short sections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altLang="en-US" sz="2000"/>
              <a:t>Learn to put on crampons on fast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altLang="en-US" sz="2000"/>
              <a:t>Keep tools </a:t>
            </a:r>
            <a:r>
              <a:rPr lang="en-US" altLang="en-US" sz="2000">
                <a:solidFill>
                  <a:srgbClr val="00B0F0"/>
                </a:solidFill>
              </a:rPr>
              <a:t>SHARP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altLang="en-US" sz="2000"/>
              <a:t>Crampon quickly across dangerous areas- crab across with both tools deployed in </a:t>
            </a:r>
            <a:r>
              <a:rPr lang="en-US" altLang="en-US" sz="2000" i="1"/>
              <a:t>piolet panne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altLang="en-US" sz="2000"/>
              <a:t>Your ice tool is also a nut tool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altLang="en-US" sz="2000"/>
              <a:t>Carry the hex key you need to tighten your pick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altLang="en-US" sz="2000"/>
              <a:t>Use ice features for foot placements when possible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358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358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7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358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358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825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358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0E117A2E-9B2D-46E2-4F9B-D6E1CAE881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sz="4000">
                <a:solidFill>
                  <a:schemeClr val="bg2"/>
                </a:solidFill>
              </a:rPr>
              <a:t>Efficiency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50DCD283-7C71-A0C8-7E3D-27E3E1F1D8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lnSpc>
                <a:spcPct val="80000"/>
              </a:lnSpc>
            </a:pPr>
            <a:r>
              <a:rPr lang="en-US" altLang="en-US" sz="2000"/>
              <a:t>If really pressed for time, follow on tension using nothing but hands, or use the rope as handline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altLang="en-US" sz="2000"/>
              <a:t>Don’t drive in axe for self belay when following in steps; use balance instead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altLang="en-US" sz="2000"/>
              <a:t>Avoid cutting long ladders of steps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altLang="en-US" sz="2000"/>
              <a:t>Don’t use piolet traction if axe only will do; use hands instead of tools where possible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altLang="en-US" sz="2000"/>
              <a:t>Swing the second tool with the lead; swing the belay jacket with the belayer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altLang="en-US" sz="2000"/>
              <a:t>Stop and belay only if necessary; </a:t>
            </a:r>
            <a:r>
              <a:rPr lang="en-US" altLang="en-US" sz="2000">
                <a:solidFill>
                  <a:srgbClr val="FF0000"/>
                </a:solidFill>
              </a:rPr>
              <a:t>avoid rope of three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altLang="en-US" sz="2000"/>
              <a:t>Know the snow conditions and travel on stable wind pack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altLang="en-US" sz="2000"/>
              <a:t>Down climb when possible; rappel only when necessary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altLang="en-US" sz="2000"/>
              <a:t>“Chicken clip” to place a screw if you are in an unsettled position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altLang="en-US" sz="2000"/>
              <a:t>Face outward when descending whenever possible.  Face inward as last resort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6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36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36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7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368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erson's belt&#10;&#10;Description automatically generated">
            <a:extLst>
              <a:ext uri="{FF2B5EF4-FFF2-40B4-BE49-F238E27FC236}">
                <a16:creationId xmlns:a16="http://schemas.microsoft.com/office/drawing/2014/main" id="{538224DE-D486-57AB-47A7-AC5F2C9B55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8234" cy="6858000"/>
          </a:xfrm>
          <a:prstGeom prst="rect">
            <a:avLst/>
          </a:prstGeom>
        </p:spPr>
      </p:pic>
      <p:sp>
        <p:nvSpPr>
          <p:cNvPr id="17410" name="Rectangle 2">
            <a:extLst>
              <a:ext uri="{FF2B5EF4-FFF2-40B4-BE49-F238E27FC236}">
                <a16:creationId xmlns:a16="http://schemas.microsoft.com/office/drawing/2014/main" id="{BE225E16-5ECC-3DBF-82C1-069F8A5992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en-US" dirty="0">
                <a:solidFill>
                  <a:srgbClr val="FFC000"/>
                </a:solidFill>
                <a:ea typeface="+mj-ea"/>
              </a:rPr>
              <a:t>Gear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0CB7F282-8FDB-7F80-AF5D-76067E555B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sz="4000">
                <a:solidFill>
                  <a:schemeClr val="bg2"/>
                </a:solidFill>
              </a:rPr>
              <a:t>Necessary Clothing + Gear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A73671A6-E5A9-8139-C41D-D912026354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lnSpc>
                <a:spcPct val="90000"/>
              </a:lnSpc>
              <a:defRPr/>
            </a:pPr>
            <a:r>
              <a:rPr lang="en-US" altLang="en-US" sz="2400" dirty="0"/>
              <a:t>Warm, fitted clothing</a:t>
            </a:r>
          </a:p>
          <a:p>
            <a:pPr marL="609600" indent="-609600" eaLnBrk="1" hangingPunct="1">
              <a:lnSpc>
                <a:spcPct val="90000"/>
              </a:lnSpc>
              <a:defRPr/>
            </a:pPr>
            <a:r>
              <a:rPr lang="en-US" altLang="en-US" sz="2400" dirty="0"/>
              <a:t>Sunscreen, Sunglasses</a:t>
            </a:r>
          </a:p>
          <a:p>
            <a:pPr marL="609600" indent="-609600" eaLnBrk="1" hangingPunct="1">
              <a:lnSpc>
                <a:spcPct val="90000"/>
              </a:lnSpc>
              <a:defRPr/>
            </a:pPr>
            <a:r>
              <a:rPr lang="en-US" altLang="en-US" sz="2400" dirty="0"/>
              <a:t>Climbing helmet</a:t>
            </a:r>
          </a:p>
          <a:p>
            <a:pPr marL="609600" indent="-609600" eaLnBrk="1" hangingPunct="1">
              <a:lnSpc>
                <a:spcPct val="90000"/>
              </a:lnSpc>
              <a:defRPr/>
            </a:pPr>
            <a:r>
              <a:rPr lang="en-US" altLang="en-US" sz="2400" dirty="0"/>
              <a:t>Stiff mountaineering boots (leather, plastic, hybrid)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en-US" sz="2400" i="1" dirty="0"/>
              <a:t>	</a:t>
            </a:r>
            <a:r>
              <a:rPr lang="en-US" altLang="en-US" sz="2000" i="1" dirty="0">
                <a:solidFill>
                  <a:schemeClr val="bg2"/>
                </a:solidFill>
              </a:rPr>
              <a:t>Advantages/ disadvantages to each</a:t>
            </a:r>
          </a:p>
          <a:p>
            <a:pPr marL="609600" indent="-609600" eaLnBrk="1" hangingPunct="1">
              <a:lnSpc>
                <a:spcPct val="90000"/>
              </a:lnSpc>
              <a:defRPr/>
            </a:pPr>
            <a:r>
              <a:rPr lang="en-US" altLang="en-US" sz="2400" dirty="0"/>
              <a:t>Gators</a:t>
            </a:r>
          </a:p>
          <a:p>
            <a:pPr marL="609600" indent="-609600" eaLnBrk="1" hangingPunct="1">
              <a:lnSpc>
                <a:spcPct val="90000"/>
              </a:lnSpc>
              <a:defRPr/>
            </a:pPr>
            <a:r>
              <a:rPr lang="en-US" altLang="en-US" sz="2400" dirty="0"/>
              <a:t>Climbing harness</a:t>
            </a:r>
          </a:p>
          <a:p>
            <a:pPr marL="609600" indent="-609600" eaLnBrk="1" hangingPunct="1">
              <a:lnSpc>
                <a:spcPct val="90000"/>
              </a:lnSpc>
              <a:defRPr/>
            </a:pPr>
            <a:r>
              <a:rPr lang="en-US" altLang="en-US" sz="2400" dirty="0"/>
              <a:t>Single &amp; double runners with carabiners</a:t>
            </a:r>
          </a:p>
          <a:p>
            <a:pPr marL="609600" indent="-609600" eaLnBrk="1" hangingPunct="1">
              <a:lnSpc>
                <a:spcPct val="90000"/>
              </a:lnSpc>
              <a:defRPr/>
            </a:pPr>
            <a:r>
              <a:rPr lang="en-US" altLang="en-US" sz="2400" dirty="0" err="1"/>
              <a:t>Cordelette</a:t>
            </a:r>
            <a:endParaRPr lang="en-US" altLang="en-US" sz="2400" dirty="0"/>
          </a:p>
          <a:p>
            <a:pPr marL="609600" indent="-609600" eaLnBrk="1" hangingPunct="1">
              <a:lnSpc>
                <a:spcPct val="90000"/>
              </a:lnSpc>
              <a:defRPr/>
            </a:pPr>
            <a:r>
              <a:rPr lang="en-US" altLang="en-US" sz="2400" dirty="0"/>
              <a:t>Standard glacier travel gear</a:t>
            </a:r>
          </a:p>
          <a:p>
            <a:pPr marL="609600" indent="-609600" eaLnBrk="1" hangingPunct="1">
              <a:lnSpc>
                <a:spcPct val="90000"/>
              </a:lnSpc>
              <a:defRPr/>
            </a:pPr>
            <a:r>
              <a:rPr lang="en-US" altLang="en-US" sz="2400" dirty="0"/>
              <a:t>10 essentials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9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7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9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296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A close up of a knife&#10;&#10;Description automatically generated">
            <a:extLst>
              <a:ext uri="{FF2B5EF4-FFF2-40B4-BE49-F238E27FC236}">
                <a16:creationId xmlns:a16="http://schemas.microsoft.com/office/drawing/2014/main" id="{A72FE1D0-D2C5-789C-FB5A-0E05EF644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50"/>
          <a:stretch>
            <a:fillRect/>
          </a:stretch>
        </p:blipFill>
        <p:spPr bwMode="auto">
          <a:xfrm>
            <a:off x="0" y="1549400"/>
            <a:ext cx="914400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2">
            <a:extLst>
              <a:ext uri="{FF2B5EF4-FFF2-40B4-BE49-F238E27FC236}">
                <a16:creationId xmlns:a16="http://schemas.microsoft.com/office/drawing/2014/main" id="{AC7F7008-CA1D-B134-9DA6-AFF8C6B912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sz="4000">
                <a:solidFill>
                  <a:schemeClr val="bg2"/>
                </a:solidFill>
              </a:rPr>
              <a:t>CE Safety Certifications</a:t>
            </a:r>
            <a:br>
              <a:rPr lang="en-US" altLang="en-US" sz="4000">
                <a:solidFill>
                  <a:schemeClr val="bg2"/>
                </a:solidFill>
              </a:rPr>
            </a:br>
            <a:r>
              <a:rPr lang="en-US" altLang="en-US" sz="2000">
                <a:solidFill>
                  <a:schemeClr val="bg2"/>
                </a:solidFill>
              </a:rPr>
              <a:t>Comité Européen de Normalisation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38A31D5C-44D7-43EB-A68B-CD85D0F621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30480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defRPr/>
            </a:pPr>
            <a:r>
              <a:rPr lang="en-US" altLang="en-US" sz="2400" dirty="0"/>
              <a:t>B (Basic) - General Mountaineering Axe</a:t>
            </a:r>
          </a:p>
          <a:p>
            <a:pPr marL="1257300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en-US" sz="2000" i="1" dirty="0">
                <a:solidFill>
                  <a:schemeClr val="bg1"/>
                </a:solidFill>
              </a:rPr>
              <a:t>Generally lighter &amp; less durable</a:t>
            </a:r>
          </a:p>
          <a:p>
            <a:pPr marL="1257300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en-US" sz="2000" dirty="0">
                <a:solidFill>
                  <a:srgbClr val="FF0000"/>
                </a:solidFill>
              </a:rPr>
              <a:t>NOT strong enough for technical climbing</a:t>
            </a:r>
          </a:p>
          <a:p>
            <a:pPr marL="609600" indent="-609600" eaLnBrk="1" hangingPunct="1">
              <a:lnSpc>
                <a:spcPct val="90000"/>
              </a:lnSpc>
              <a:defRPr/>
            </a:pPr>
            <a:r>
              <a:rPr lang="en-US" altLang="en-US" sz="2400" dirty="0"/>
              <a:t>T (Technical) – Technical Ice Axes &amp; Ice/ Mixed Tools</a:t>
            </a:r>
          </a:p>
          <a:p>
            <a:pPr marL="1257300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en-US" sz="2000" i="1" dirty="0">
                <a:solidFill>
                  <a:schemeClr val="bg1"/>
                </a:solidFill>
              </a:rPr>
              <a:t>Picks and shafts are rated separately</a:t>
            </a:r>
          </a:p>
          <a:p>
            <a:pPr marL="1257300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en-US" sz="2000" i="1" dirty="0">
                <a:solidFill>
                  <a:schemeClr val="bg1"/>
                </a:solidFill>
              </a:rPr>
              <a:t>Not uncommon to have CE-T shafts with CE-B picks</a:t>
            </a:r>
          </a:p>
          <a:p>
            <a:pPr marL="1257300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en-US" sz="2000" i="1" dirty="0">
                <a:solidFill>
                  <a:schemeClr val="bg1"/>
                </a:solidFill>
              </a:rPr>
              <a:t>CE-T picks are thicker and better suited for mixed routes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7034F44-05C4-8CB1-A855-EECF6942DABA}"/>
              </a:ext>
            </a:extLst>
          </p:cNvPr>
          <p:cNvSpPr/>
          <p:nvPr/>
        </p:nvSpPr>
        <p:spPr>
          <a:xfrm>
            <a:off x="3352800" y="4143375"/>
            <a:ext cx="2133600" cy="1271588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3158CFA-8DC4-4C92-39A9-E3EA95F8182E}"/>
              </a:ext>
            </a:extLst>
          </p:cNvPr>
          <p:cNvSpPr/>
          <p:nvPr/>
        </p:nvSpPr>
        <p:spPr>
          <a:xfrm>
            <a:off x="7696200" y="5983288"/>
            <a:ext cx="1408113" cy="838200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uiExpand="1" build="p"/>
      <p:bldP spid="6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29AAF42B-853D-1137-B091-FC75A85F99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sz="4000">
                <a:solidFill>
                  <a:schemeClr val="bg2"/>
                </a:solidFill>
              </a:rPr>
              <a:t>Ice Climbing Hardware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E63509CB-80CD-96F5-D0F0-34EFC8248C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lnSpc>
                <a:spcPct val="80000"/>
              </a:lnSpc>
              <a:defRPr/>
            </a:pPr>
            <a:r>
              <a:rPr lang="en-US" sz="2400" dirty="0">
                <a:solidFill>
                  <a:srgbClr val="00B0F0"/>
                </a:solidFill>
                <a:ea typeface="ＭＳ Ｐゴシック" charset="0"/>
              </a:rPr>
              <a:t>SHARP</a:t>
            </a:r>
            <a:r>
              <a:rPr lang="en-US" sz="2400" dirty="0">
                <a:ea typeface="ＭＳ Ｐゴシック" charset="0"/>
              </a:rPr>
              <a:t> 12-point crampons w/ front points- compatible with your boots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en-US" sz="2400" dirty="0">
                <a:solidFill>
                  <a:srgbClr val="FF0000"/>
                </a:solidFill>
                <a:ea typeface="ＭＳ Ｐゴシック" charset="0"/>
              </a:rPr>
              <a:t>	</a:t>
            </a:r>
            <a:r>
              <a:rPr lang="en-US" sz="2000" dirty="0">
                <a:solidFill>
                  <a:srgbClr val="FF0000"/>
                </a:solidFill>
                <a:ea typeface="ＭＳ Ｐゴシック" charset="0"/>
              </a:rPr>
              <a:t>NO ALUMINUM</a:t>
            </a:r>
            <a:endParaRPr lang="en-US" sz="2400" dirty="0">
              <a:ea typeface="ＭＳ Ｐゴシック" charset="0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en-US" sz="2400" dirty="0">
                <a:ea typeface="ＭＳ Ｐゴシック" charset="0"/>
              </a:rPr>
              <a:t>	</a:t>
            </a:r>
            <a:r>
              <a:rPr lang="en-US" sz="2000" i="1" dirty="0">
                <a:solidFill>
                  <a:schemeClr val="bg2"/>
                </a:solidFill>
                <a:ea typeface="ＭＳ Ｐゴシック" charset="0"/>
              </a:rPr>
              <a:t>Preferably with anti-bot plates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en-US" sz="2400" dirty="0">
                <a:ea typeface="ＭＳ Ｐゴシック" charset="0"/>
              </a:rPr>
              <a:t>Ice axe </a:t>
            </a:r>
            <a:r>
              <a:rPr lang="en-US" sz="2000" dirty="0">
                <a:ea typeface="ＭＳ Ｐゴシック" charset="0"/>
              </a:rPr>
              <a:t>(60+cm)</a:t>
            </a:r>
          </a:p>
          <a:p>
            <a:pPr marL="914400" indent="0" eaLnBrk="1" hangingPunct="1">
              <a:lnSpc>
                <a:spcPct val="80000"/>
              </a:lnSpc>
              <a:buFontTx/>
              <a:buNone/>
              <a:defRPr/>
            </a:pPr>
            <a:r>
              <a:rPr lang="en-US" sz="2000" i="1" dirty="0">
                <a:solidFill>
                  <a:schemeClr val="bg2"/>
                </a:solidFill>
                <a:ea typeface="ＭＳ Ｐゴシック" charset="0"/>
              </a:rPr>
              <a:t>Verify pick will stick in the ice</a:t>
            </a:r>
            <a:endParaRPr lang="en-US" sz="2000" dirty="0">
              <a:ea typeface="ＭＳ Ｐゴシック" charset="0"/>
            </a:endParaRP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en-US" sz="2400" dirty="0">
                <a:ea typeface="ＭＳ Ｐゴシック" charset="0"/>
              </a:rPr>
              <a:t>Second ice tool with hammer </a:t>
            </a:r>
            <a:r>
              <a:rPr lang="en-US" sz="2000" dirty="0">
                <a:ea typeface="ＭＳ Ｐゴシック" charset="0"/>
              </a:rPr>
              <a:t>(55cm)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en-US" sz="2400" dirty="0">
                <a:ea typeface="ＭＳ Ｐゴシック" charset="0"/>
              </a:rPr>
              <a:t>Leashes (spinner, hand, runner)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en-US" sz="2400" dirty="0">
                <a:ea typeface="ＭＳ Ｐゴシック" charset="0"/>
              </a:rPr>
              <a:t>Tool protection (</a:t>
            </a:r>
            <a:r>
              <a:rPr lang="en-US" sz="2400" i="1" dirty="0">
                <a:ea typeface="ＭＳ Ｐゴシック" charset="0"/>
              </a:rPr>
              <a:t>keep things sharp</a:t>
            </a:r>
            <a:r>
              <a:rPr lang="en-US" sz="2400" dirty="0">
                <a:ea typeface="ＭＳ Ｐゴシック" charset="0"/>
              </a:rPr>
              <a:t>)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en-US" sz="2400" dirty="0">
                <a:ea typeface="ＭＳ Ｐゴシック" charset="0"/>
              </a:rPr>
              <a:t>Ice screws, variety of lengths </a:t>
            </a:r>
            <a:r>
              <a:rPr lang="en-US" sz="2000" dirty="0">
                <a:ea typeface="ＭＳ Ｐゴシック" charset="0"/>
              </a:rPr>
              <a:t>(</a:t>
            </a:r>
            <a:r>
              <a:rPr lang="en-US" sz="2000" dirty="0" err="1">
                <a:ea typeface="ＭＳ Ｐゴシック" charset="0"/>
              </a:rPr>
              <a:t>eg</a:t>
            </a:r>
            <a:r>
              <a:rPr lang="en-US" sz="2000" dirty="0">
                <a:ea typeface="ＭＳ Ｐゴシック" charset="0"/>
              </a:rPr>
              <a:t>- 19, 22 cm and smaller)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en-US" sz="2400" dirty="0">
                <a:ea typeface="ＭＳ Ｐゴシック" charset="0"/>
              </a:rPr>
              <a:t>Pickets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en-US" sz="2400" dirty="0">
                <a:ea typeface="ＭＳ Ｐゴシック" charset="0"/>
              </a:rPr>
              <a:t>V thread tool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0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307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07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307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307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climbing a snowy mountain&#10;&#10;Description automatically generated">
            <a:extLst>
              <a:ext uri="{FF2B5EF4-FFF2-40B4-BE49-F238E27FC236}">
                <a16:creationId xmlns:a16="http://schemas.microsoft.com/office/drawing/2014/main" id="{2014A568-7725-0DEE-3871-A67F184AA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6"/>
            <a:ext cx="9145610" cy="6856793"/>
          </a:xfrm>
          <a:prstGeom prst="rect">
            <a:avLst/>
          </a:prstGeom>
        </p:spPr>
      </p:pic>
      <p:sp>
        <p:nvSpPr>
          <p:cNvPr id="5122" name="Rectangle 2">
            <a:extLst>
              <a:ext uri="{FF2B5EF4-FFF2-40B4-BE49-F238E27FC236}">
                <a16:creationId xmlns:a16="http://schemas.microsoft.com/office/drawing/2014/main" id="{00A2FF0A-A2C0-C609-8C62-B54C26172C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sz="4000" dirty="0">
                <a:solidFill>
                  <a:schemeClr val="bg2"/>
                </a:solidFill>
              </a:rPr>
              <a:t>Course Overview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B23F121F-840A-48A8-96DA-A31C7F01F2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400" dirty="0"/>
              <a:t>Alpine Ice Lecture</a:t>
            </a:r>
          </a:p>
          <a:p>
            <a:pPr lvl="1" eaLnBrk="1" hangingPunct="1"/>
            <a:r>
              <a:rPr lang="en-US" altLang="en-US" sz="2000" dirty="0"/>
              <a:t>Mon, Aug 5</a:t>
            </a:r>
          </a:p>
          <a:p>
            <a:pPr eaLnBrk="1" hangingPunct="1"/>
            <a:r>
              <a:rPr lang="en-US" altLang="en-US" sz="2400" dirty="0"/>
              <a:t>Field Trips (Mt Baker Lower Coleman Seracs)</a:t>
            </a:r>
          </a:p>
          <a:p>
            <a:pPr lvl="1" eaLnBrk="1" hangingPunct="1"/>
            <a:r>
              <a:rPr lang="en-US" altLang="en-US" sz="2000" dirty="0"/>
              <a:t>Sat/ Sun, Sept 7-8</a:t>
            </a:r>
          </a:p>
          <a:p>
            <a:pPr lvl="1" eaLnBrk="1" hangingPunct="1"/>
            <a:r>
              <a:rPr lang="en-US" altLang="en-US" sz="2000" dirty="0"/>
              <a:t>Sat/ Sun, Sept 14-15</a:t>
            </a:r>
          </a:p>
          <a:p>
            <a:pPr lvl="1" eaLnBrk="1" hangingPunct="1"/>
            <a:r>
              <a:rPr lang="en-US" altLang="en-US" sz="2000" dirty="0"/>
              <a:t>Sat/ Sun, Sept 21-22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79DC9DE-73C7-0FF3-8E37-43E627CC38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6400800"/>
            <a:ext cx="426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</a:rPr>
              <a:t>[Mt Baker/ Coleman Glacier – Lower Seracs]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E5E690F4-3FED-FB7B-26F1-4FD9DC4BC1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sz="4000">
                <a:solidFill>
                  <a:schemeClr val="bg2"/>
                </a:solidFill>
              </a:rPr>
              <a:t>Ice Climbing Hardware </a:t>
            </a:r>
            <a:br>
              <a:rPr lang="en-US" altLang="en-US" sz="4000">
                <a:solidFill>
                  <a:schemeClr val="bg2"/>
                </a:solidFill>
              </a:rPr>
            </a:br>
            <a:r>
              <a:rPr lang="en-US" altLang="en-US" sz="2000">
                <a:solidFill>
                  <a:schemeClr val="bg2"/>
                </a:solidFill>
              </a:rPr>
              <a:t>Optional (but nice to have)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9B971251-ED60-3B3C-49EC-E5D6B03AD5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lnSpc>
                <a:spcPct val="90000"/>
              </a:lnSpc>
            </a:pPr>
            <a:r>
              <a:rPr lang="en-US" altLang="en-US" sz="2400"/>
              <a:t>Tool holster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altLang="en-US" sz="2400"/>
              <a:t>Load limiting protection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altLang="en-US" sz="2400"/>
              <a:t>Helmet visor or goggles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altLang="en-US" sz="2400"/>
              <a:t>Waterproof gloves, or multiple pairs of gloves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altLang="en-US" sz="2400"/>
              <a:t>Quick draw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altLang="en-US" sz="2400"/>
              <a:t>Trekking poles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altLang="en-US" sz="2400"/>
              <a:t>Rap ring &amp; extra perlon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altLang="en-US" sz="2400"/>
              <a:t>Pitons and/ or Rock Pro (</a:t>
            </a:r>
            <a:r>
              <a:rPr lang="en-US" altLang="en-US" sz="2400" i="1"/>
              <a:t>for mixed climbs</a:t>
            </a:r>
            <a:r>
              <a:rPr lang="en-US" altLang="en-US" sz="2400"/>
              <a:t>)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31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A snow covered mountain&#10;&#10;Description automatically generated">
            <a:extLst>
              <a:ext uri="{FF2B5EF4-FFF2-40B4-BE49-F238E27FC236}">
                <a16:creationId xmlns:a16="http://schemas.microsoft.com/office/drawing/2014/main" id="{14B824D6-CF0C-B1C2-4976-331ED5135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2">
            <a:extLst>
              <a:ext uri="{FF2B5EF4-FFF2-40B4-BE49-F238E27FC236}">
                <a16:creationId xmlns:a16="http://schemas.microsoft.com/office/drawing/2014/main" id="{01E840C3-7221-F351-757E-F1A13B98C3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en-US">
                <a:solidFill>
                  <a:srgbClr val="FFC000"/>
                </a:solidFill>
              </a:rPr>
              <a:t>Tool &amp; Crampon Maintenance</a:t>
            </a:r>
          </a:p>
        </p:txBody>
      </p:sp>
      <p:sp>
        <p:nvSpPr>
          <p:cNvPr id="26628" name="Rectangle 5">
            <a:extLst>
              <a:ext uri="{FF2B5EF4-FFF2-40B4-BE49-F238E27FC236}">
                <a16:creationId xmlns:a16="http://schemas.microsoft.com/office/drawing/2014/main" id="{51F9E7E5-E87F-6CA7-EB0D-F40459102D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6400800"/>
            <a:ext cx="259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00">
                <a:solidFill>
                  <a:schemeClr val="bg1"/>
                </a:solidFill>
              </a:rPr>
              <a:t>[Mt R</a:t>
            </a:r>
            <a:r>
              <a:rPr lang="en-US" altLang="en-US" sz="1600"/>
              <a:t>ainier/ Mowich Face]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D26FEFA0-7CFD-20AE-556F-0149F2C999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en-US" dirty="0">
                <a:solidFill>
                  <a:schemeClr val="bg2"/>
                </a:solidFill>
              </a:rPr>
              <a:t>Sharpening Tools and Crampons</a:t>
            </a:r>
            <a:br>
              <a:rPr lang="en-US" dirty="0">
                <a:solidFill>
                  <a:schemeClr val="bg2"/>
                </a:solidFill>
              </a:rPr>
            </a:br>
            <a:r>
              <a:rPr lang="en-US" sz="2400" dirty="0">
                <a:solidFill>
                  <a:schemeClr val="bg2"/>
                </a:solidFill>
              </a:rPr>
              <a:t>Better kicks and sticks! 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9A2BAE62-E379-3E39-03A0-5A8405D001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/>
              <a:t>Sharp equipment and tight bolts — picks, head weights, etc. — should be part of your pre-flight check.</a:t>
            </a:r>
          </a:p>
          <a:p>
            <a:pPr marL="1258888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dirty="0">
                <a:solidFill>
                  <a:srgbClr val="00B0F0"/>
                </a:solidFill>
              </a:rPr>
              <a:t>Always carry the necessary hex key(s) to tighten your tools.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/>
              <a:t>Sharp points moving fast enter the ice more easily and disturb it less, saving you energy and preserving the medium.</a:t>
            </a:r>
          </a:p>
          <a:p>
            <a:pPr marL="1258888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i="1" dirty="0">
                <a:solidFill>
                  <a:schemeClr val="bg2"/>
                </a:solidFill>
              </a:rPr>
              <a:t>Swan dive versus belly flop.</a:t>
            </a:r>
          </a:p>
          <a:p>
            <a:pPr marL="1258888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i="1" dirty="0">
                <a:solidFill>
                  <a:schemeClr val="bg2"/>
                </a:solidFill>
              </a:rPr>
              <a:t>More important for water ice than for glacial ice.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/>
              <a:t>Everything that touches the ice should be sharp, i.e., at least tool picks, primary front points, and secondary front points.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EFE009E9-7132-2D12-8534-60BD5E83EF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en-US" dirty="0">
                <a:solidFill>
                  <a:schemeClr val="bg2"/>
                </a:solidFill>
              </a:rPr>
              <a:t>Sharpening Tools and Crampons</a:t>
            </a:r>
            <a:br>
              <a:rPr lang="en-US" dirty="0">
                <a:solidFill>
                  <a:schemeClr val="bg2"/>
                </a:solidFill>
              </a:rPr>
            </a:br>
            <a:r>
              <a:rPr lang="en-US" sz="2400" dirty="0">
                <a:solidFill>
                  <a:schemeClr val="bg2"/>
                </a:solidFill>
              </a:rPr>
              <a:t>Shaping by subtracting material.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0B7CD2D6-32D2-DA43-350F-9C970D6017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/>
              <a:t>For tools and crampons, use a “mill bastard file”.  Readily </a:t>
            </a:r>
            <a:r>
              <a:rPr lang="en-US" sz="2400" dirty="0">
                <a:hlinkClick r:id="rId2"/>
              </a:rPr>
              <a:t>available</a:t>
            </a:r>
            <a:r>
              <a:rPr lang="en-US" sz="2400" dirty="0"/>
              <a:t> from Amazon.</a:t>
            </a:r>
            <a:endParaRPr lang="en-US" sz="2400" i="1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/>
              <a:t>The goal is to make the pick and front points into the shape you want.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b="1" dirty="0"/>
              <a:t>Do not</a:t>
            </a:r>
            <a:r>
              <a:rPr lang="en-US" sz="1800" dirty="0"/>
              <a:t> use a bench grinder.  It will heat up the metal.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/>
              <a:t>Gently clamp the pick in a vice or brace the tool against your leg.  </a:t>
            </a:r>
            <a:r>
              <a:rPr lang="en-US" sz="1800" i="1" dirty="0"/>
              <a:t>Be careful of furniture and flesh.</a:t>
            </a:r>
            <a:endParaRPr lang="en-US" sz="1800" dirty="0"/>
          </a:p>
          <a:p>
            <a:pPr lvl="1">
              <a:lnSpc>
                <a:spcPct val="90000"/>
              </a:lnSpc>
              <a:defRPr/>
            </a:pPr>
            <a:r>
              <a:rPr lang="en-US" sz="1800" dirty="0"/>
              <a:t>First, shape the cross-section of the tip to match the shape when it was new.  (E.g., if it gets “beaked” from hitting rock…)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/>
              <a:t>Next, shape the edge with smooth, even strokes in the same direction on each side.</a:t>
            </a:r>
          </a:p>
          <a:p>
            <a:pPr>
              <a:lnSpc>
                <a:spcPct val="90000"/>
              </a:lnSpc>
              <a:defRPr/>
            </a:pPr>
            <a:r>
              <a:rPr lang="en-US" sz="2400" dirty="0"/>
              <a:t>Sharpening removes metal, so think about that as you work.</a:t>
            </a:r>
          </a:p>
          <a:p>
            <a:pPr marL="1258888" indent="0">
              <a:lnSpc>
                <a:spcPct val="90000"/>
              </a:lnSpc>
              <a:buFontTx/>
              <a:buNone/>
              <a:defRPr/>
            </a:pPr>
            <a:r>
              <a:rPr lang="en-US" sz="1800" dirty="0">
                <a:solidFill>
                  <a:schemeClr val="bg2"/>
                </a:solidFill>
              </a:rPr>
              <a:t>E.g., don’t sharpen the front side of your secondary front points, as that will alter the profile of your crampons.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A1E2E99C-43DA-12D8-EC83-BD0D823DCF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en-US" dirty="0">
                <a:solidFill>
                  <a:schemeClr val="bg2"/>
                </a:solidFill>
              </a:rPr>
              <a:t>Sharpening Tools and Crampons</a:t>
            </a:r>
            <a:br>
              <a:rPr lang="en-US" dirty="0">
                <a:solidFill>
                  <a:schemeClr val="bg2"/>
                </a:solidFill>
              </a:rPr>
            </a:br>
            <a:r>
              <a:rPr lang="en-US" sz="2400" dirty="0">
                <a:solidFill>
                  <a:schemeClr val="bg2"/>
                </a:solidFill>
              </a:rPr>
              <a:t>Be gentle with your screws.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65007FCB-3FE2-F552-8F2A-1A15E898E1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 altLang="en-US" sz="2000"/>
          </a:p>
          <a:p>
            <a:pPr>
              <a:lnSpc>
                <a:spcPct val="90000"/>
              </a:lnSpc>
            </a:pPr>
            <a:r>
              <a:rPr lang="en-US" altLang="en-US" sz="2000"/>
              <a:t>Sharpening screws is an involved process that requires skill, care, and additional kinds of files.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The best way to keep your screws sharp is to not dull them.  Keep your screws capped when not in use and be careful around rock.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Video about sharpening tools and crampons: </a:t>
            </a:r>
            <a:r>
              <a:rPr lang="en-US" altLang="en-US" sz="2000">
                <a:hlinkClick r:id="rId2"/>
              </a:rPr>
              <a:t>https://www.youtube.com/watch?v=TelFz1cSdQU</a:t>
            </a:r>
            <a:endParaRPr lang="en-US" altLang="en-US" sz="2000"/>
          </a:p>
          <a:p>
            <a:pPr>
              <a:lnSpc>
                <a:spcPct val="90000"/>
              </a:lnSpc>
            </a:pPr>
            <a:r>
              <a:rPr lang="en-US" altLang="en-US" sz="2000"/>
              <a:t>Video about sharpening ice screws: </a:t>
            </a:r>
            <a:r>
              <a:rPr lang="en-US" altLang="en-US" sz="2000">
                <a:hlinkClick r:id="rId3"/>
              </a:rPr>
              <a:t>https://www.youtube.com/watch?v=L-CQbOM35oY</a:t>
            </a:r>
            <a:endParaRPr lang="en-US" altLang="en-US" sz="220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WP_001030">
            <a:extLst>
              <a:ext uri="{FF2B5EF4-FFF2-40B4-BE49-F238E27FC236}">
                <a16:creationId xmlns:a16="http://schemas.microsoft.com/office/drawing/2014/main" id="{7230EC2F-A084-5D04-3E0D-4F06D2B4B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2">
            <a:extLst>
              <a:ext uri="{FF2B5EF4-FFF2-40B4-BE49-F238E27FC236}">
                <a16:creationId xmlns:a16="http://schemas.microsoft.com/office/drawing/2014/main" id="{42D58DE3-E6AC-22A8-9E62-A2350CBCE8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>
                <a:solidFill>
                  <a:srgbClr val="FFC000"/>
                </a:solidFill>
              </a:rPr>
              <a:t>Common Anchors</a:t>
            </a:r>
          </a:p>
        </p:txBody>
      </p:sp>
      <p:sp>
        <p:nvSpPr>
          <p:cNvPr id="30724" name="Rectangle 5">
            <a:extLst>
              <a:ext uri="{FF2B5EF4-FFF2-40B4-BE49-F238E27FC236}">
                <a16:creationId xmlns:a16="http://schemas.microsoft.com/office/drawing/2014/main" id="{43D4C024-3C64-A5BB-9CC5-10AE46FC52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6400800"/>
            <a:ext cx="266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00">
                <a:solidFill>
                  <a:schemeClr val="bg1"/>
                </a:solidFill>
              </a:rPr>
              <a:t>[Eldorado/ NW Couloir]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6B0ED4F6-0275-5482-FE1B-64177B28ED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sz="4000" dirty="0">
                <a:solidFill>
                  <a:schemeClr val="bg2"/>
                </a:solidFill>
              </a:rPr>
              <a:t>Common Anchors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C84A84C3-ABC4-57B0-D052-7A1D78CCC7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1219200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</a:pPr>
            <a:r>
              <a:rPr lang="en-US" altLang="en-US" sz="2400" dirty="0"/>
              <a:t>Ice Screws</a:t>
            </a:r>
          </a:p>
        </p:txBody>
      </p:sp>
      <p:pic>
        <p:nvPicPr>
          <p:cNvPr id="33796" name="Picture 4" descr="newicescrewlg">
            <a:extLst>
              <a:ext uri="{FF2B5EF4-FFF2-40B4-BE49-F238E27FC236}">
                <a16:creationId xmlns:a16="http://schemas.microsoft.com/office/drawing/2014/main" id="{885AF61C-F03B-8629-2BC5-C72976239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54330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6" descr="blackdiamond_knifeblade_pitons">
            <a:extLst>
              <a:ext uri="{FF2B5EF4-FFF2-40B4-BE49-F238E27FC236}">
                <a16:creationId xmlns:a16="http://schemas.microsoft.com/office/drawing/2014/main" id="{6C14B0EA-D8D0-3714-71AA-74993FDC5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25" y="3352800"/>
            <a:ext cx="2962275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9" name="Rectangle 7">
            <a:extLst>
              <a:ext uri="{FF2B5EF4-FFF2-40B4-BE49-F238E27FC236}">
                <a16:creationId xmlns:a16="http://schemas.microsoft.com/office/drawing/2014/main" id="{3952835B-47AE-5CD1-F29F-86B44F737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057400"/>
            <a:ext cx="8229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en-US" sz="2400"/>
              <a:t>Pickets</a:t>
            </a:r>
          </a:p>
        </p:txBody>
      </p:sp>
      <p:sp>
        <p:nvSpPr>
          <p:cNvPr id="33800" name="Rectangle 8">
            <a:extLst>
              <a:ext uri="{FF2B5EF4-FFF2-40B4-BE49-F238E27FC236}">
                <a16:creationId xmlns:a16="http://schemas.microsoft.com/office/drawing/2014/main" id="{85567693-9F99-6AFA-FDCC-EF291C7868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590800"/>
            <a:ext cx="8229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en-US" sz="2400" dirty="0"/>
              <a:t>Pitons </a:t>
            </a:r>
            <a:r>
              <a:rPr lang="en-US" altLang="en-US" sz="1800" dirty="0"/>
              <a:t>(Mixed Routes)</a:t>
            </a:r>
          </a:p>
        </p:txBody>
      </p:sp>
      <p:pic>
        <p:nvPicPr>
          <p:cNvPr id="3" name="Picture 2" descr="A red metal beam with holes&#10;&#10;Description automatically generated">
            <a:extLst>
              <a:ext uri="{FF2B5EF4-FFF2-40B4-BE49-F238E27FC236}">
                <a16:creationId xmlns:a16="http://schemas.microsoft.com/office/drawing/2014/main" id="{4B5D5119-B4C0-E27C-D5EB-FCE2708174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50" r="32000"/>
          <a:stretch/>
        </p:blipFill>
        <p:spPr>
          <a:xfrm>
            <a:off x="3771900" y="1320800"/>
            <a:ext cx="1943100" cy="50800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37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38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build="p"/>
      <p:bldP spid="33799" grpId="0" build="p"/>
      <p:bldP spid="33800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A picture containing wall, outdoor, person, building&#10;&#10;Description automatically generated">
            <a:extLst>
              <a:ext uri="{FF2B5EF4-FFF2-40B4-BE49-F238E27FC236}">
                <a16:creationId xmlns:a16="http://schemas.microsoft.com/office/drawing/2014/main" id="{842E361B-FCEB-3FD9-0430-3616061AA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"/>
          <a:stretch>
            <a:fillRect/>
          </a:stretch>
        </p:blipFill>
        <p:spPr bwMode="auto">
          <a:xfrm>
            <a:off x="4267200" y="0"/>
            <a:ext cx="4876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2">
            <a:extLst>
              <a:ext uri="{FF2B5EF4-FFF2-40B4-BE49-F238E27FC236}">
                <a16:creationId xmlns:a16="http://schemas.microsoft.com/office/drawing/2014/main" id="{918CF681-E958-40FC-9985-A1073CC987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sz="4000">
                <a:solidFill>
                  <a:schemeClr val="bg2"/>
                </a:solidFill>
              </a:rPr>
              <a:t>Belay Anchor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25C9BF48-F9B3-4415-E4C4-3E3E875F65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3810000" cy="762000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defRPr/>
            </a:pPr>
            <a:r>
              <a:rPr lang="en-US" altLang="en-US" sz="2400" dirty="0"/>
              <a:t>Three Ice Screws</a:t>
            </a:r>
          </a:p>
          <a:p>
            <a:pPr marL="1314450" indent="0"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2000" i="1" dirty="0">
                <a:solidFill>
                  <a:schemeClr val="bg2"/>
                </a:solidFill>
              </a:rPr>
              <a:t>Placed </a:t>
            </a:r>
            <a:r>
              <a:rPr lang="en-US" altLang="en-US" sz="2000" i="1" dirty="0" err="1">
                <a:solidFill>
                  <a:schemeClr val="bg2"/>
                </a:solidFill>
              </a:rPr>
              <a:t>staggard</a:t>
            </a:r>
            <a:endParaRPr lang="en-US" altLang="en-US" sz="2000" dirty="0">
              <a:solidFill>
                <a:schemeClr val="bg2"/>
              </a:solidFill>
            </a:endParaRP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en-US" altLang="en-US" sz="2400" dirty="0"/>
              <a:t>Equalized </a:t>
            </a:r>
            <a:r>
              <a:rPr lang="en-US" altLang="en-US" sz="2400" dirty="0" err="1"/>
              <a:t>Cordellette</a:t>
            </a:r>
            <a:endParaRPr lang="en-US" altLang="en-US" sz="2400" dirty="0"/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en-US" altLang="en-US" sz="2400" dirty="0"/>
              <a:t>Belay Follower off Anchor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881B819E-69CB-8F63-21C1-28D4667B46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sz="4000">
                <a:solidFill>
                  <a:schemeClr val="bg2"/>
                </a:solidFill>
              </a:rPr>
              <a:t>Common Anchors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BF5B2BD0-8300-F6DA-64C4-8F4A3AE6E2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762000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</a:pPr>
            <a:r>
              <a:rPr lang="en-US" altLang="en-US" sz="2400"/>
              <a:t>Abakalov / V-threads</a:t>
            </a:r>
          </a:p>
        </p:txBody>
      </p:sp>
      <p:sp>
        <p:nvSpPr>
          <p:cNvPr id="39943" name="Rectangle 7">
            <a:extLst>
              <a:ext uri="{FF2B5EF4-FFF2-40B4-BE49-F238E27FC236}">
                <a16:creationId xmlns:a16="http://schemas.microsoft.com/office/drawing/2014/main" id="{1896C13C-53A4-88FB-9722-9555E6E12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81200"/>
            <a:ext cx="822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en-US" sz="2400"/>
              <a:t>Ice bollards</a:t>
            </a:r>
          </a:p>
        </p:txBody>
      </p:sp>
      <p:pic>
        <p:nvPicPr>
          <p:cNvPr id="39944" name="Picture 8" descr="ice bollard">
            <a:extLst>
              <a:ext uri="{FF2B5EF4-FFF2-40B4-BE49-F238E27FC236}">
                <a16:creationId xmlns:a16="http://schemas.microsoft.com/office/drawing/2014/main" id="{3C70BCDD-5296-DB66-A95C-9E2F145EF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388" y="2667000"/>
            <a:ext cx="2132012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Picture 9" descr="v thread rappel">
            <a:extLst>
              <a:ext uri="{FF2B5EF4-FFF2-40B4-BE49-F238E27FC236}">
                <a16:creationId xmlns:a16="http://schemas.microsoft.com/office/drawing/2014/main" id="{D5DF15CA-FF52-85CD-5395-DA37FB4D5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67000"/>
            <a:ext cx="44958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99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build="p"/>
      <p:bldP spid="3994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V thread anchor diagram">
            <a:extLst>
              <a:ext uri="{FF2B5EF4-FFF2-40B4-BE49-F238E27FC236}">
                <a16:creationId xmlns:a16="http://schemas.microsoft.com/office/drawing/2014/main" id="{43FEFBA9-5EFB-8D31-B0B7-31EBC428B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95400"/>
            <a:ext cx="5867400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3">
            <a:extLst>
              <a:ext uri="{FF2B5EF4-FFF2-40B4-BE49-F238E27FC236}">
                <a16:creationId xmlns:a16="http://schemas.microsoft.com/office/drawing/2014/main" id="{89EA0DFA-10FA-752D-3082-9AD36E6F01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>
                <a:solidFill>
                  <a:schemeClr val="bg2"/>
                </a:solidFill>
              </a:rPr>
              <a:t>Making a V-Thread Anchor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2013-0615 Hood-Sandy Headwall 005">
            <a:extLst>
              <a:ext uri="{FF2B5EF4-FFF2-40B4-BE49-F238E27FC236}">
                <a16:creationId xmlns:a16="http://schemas.microsoft.com/office/drawing/2014/main" id="{2093C488-0A6C-0786-5E9F-A47DBA7C1AB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1" b="399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2">
            <a:extLst>
              <a:ext uri="{FF2B5EF4-FFF2-40B4-BE49-F238E27FC236}">
                <a16:creationId xmlns:a16="http://schemas.microsoft.com/office/drawing/2014/main" id="{E8CBE6D0-0C42-4228-3A4F-B06D7D2500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>
                <a:solidFill>
                  <a:schemeClr val="bg2"/>
                </a:solidFill>
              </a:rPr>
              <a:t>Alpine Ice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DA2ECA8A-4626-353A-BB90-2178399B17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4267200"/>
            <a:ext cx="8229600" cy="2286000"/>
          </a:xfrm>
        </p:spPr>
        <p:txBody>
          <a:bodyPr/>
          <a:lstStyle/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Variety of forms under </a:t>
            </a:r>
            <a:r>
              <a:rPr lang="en-US" altLang="en-US" sz="2400">
                <a:solidFill>
                  <a:srgbClr val="FFC000"/>
                </a:solidFill>
              </a:rPr>
              <a:t>combined effects of pressure, heat, frozen precipitation, time, snow</a:t>
            </a:r>
            <a:r>
              <a:rPr lang="en-US" altLang="en-US" sz="2400">
                <a:solidFill>
                  <a:schemeClr val="bg1"/>
                </a:solidFill>
              </a:rPr>
              <a:t>, etc. into alpine ice of glaciers, ice fields, and couloirs.</a:t>
            </a:r>
          </a:p>
          <a:p>
            <a:pPr eaLnBrk="1" hangingPunct="1">
              <a:buFontTx/>
              <a:buNone/>
            </a:pPr>
            <a:endParaRPr lang="en-US" altLang="en-US" sz="2400">
              <a:solidFill>
                <a:srgbClr val="FFC000"/>
              </a:solidFill>
            </a:endParaRPr>
          </a:p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Little distinction between alpine ice and hard snow. </a:t>
            </a:r>
          </a:p>
          <a:p>
            <a:pPr eaLnBrk="1" hangingPunct="1"/>
            <a:endParaRPr lang="en-US" altLang="en-US" sz="2400">
              <a:solidFill>
                <a:srgbClr val="FFFF00"/>
              </a:solidFill>
            </a:endParaRPr>
          </a:p>
        </p:txBody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2ACF9C00-CF93-85B8-91F3-90E0646073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6400800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00" dirty="0"/>
              <a:t>[Mt Hood/ Leuthold Couloir]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B6AECB67-8E01-4AD3-CDDF-B10BD564D7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sz="4000">
                <a:solidFill>
                  <a:schemeClr val="bg2"/>
                </a:solidFill>
              </a:rPr>
              <a:t>Ice Screw Top-Rope Anchor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78513804-CF38-3CD1-1893-9BC3A5DF9A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762000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defRPr/>
            </a:pPr>
            <a:r>
              <a:rPr lang="en-US" sz="2400" dirty="0">
                <a:ea typeface="ＭＳ Ｐゴシック" charset="0"/>
              </a:rPr>
              <a:t>Two Ice Screws</a:t>
            </a:r>
          </a:p>
          <a:p>
            <a:pPr marL="1260475" indent="0" eaLnBrk="1" hangingPunct="1">
              <a:lnSpc>
                <a:spcPct val="80000"/>
              </a:lnSpc>
              <a:buFontTx/>
              <a:buNone/>
              <a:defRPr/>
            </a:pPr>
            <a:r>
              <a:rPr lang="en-US" sz="2000" i="1" dirty="0">
                <a:solidFill>
                  <a:schemeClr val="bg2"/>
                </a:solidFill>
                <a:ea typeface="ＭＳ Ｐゴシック" charset="0"/>
              </a:rPr>
              <a:t>Placed </a:t>
            </a:r>
            <a:r>
              <a:rPr lang="en-US" sz="2000" i="1" dirty="0" err="1">
                <a:solidFill>
                  <a:schemeClr val="bg2"/>
                </a:solidFill>
                <a:ea typeface="ＭＳ Ｐゴシック" charset="0"/>
              </a:rPr>
              <a:t>staggard</a:t>
            </a:r>
            <a:endParaRPr lang="en-US" sz="2000" dirty="0">
              <a:solidFill>
                <a:schemeClr val="bg2"/>
              </a:solidFill>
              <a:ea typeface="ＭＳ Ｐゴシック" charset="0"/>
            </a:endParaRPr>
          </a:p>
        </p:txBody>
      </p:sp>
      <p:sp>
        <p:nvSpPr>
          <p:cNvPr id="39943" name="Rectangle 7">
            <a:extLst>
              <a:ext uri="{FF2B5EF4-FFF2-40B4-BE49-F238E27FC236}">
                <a16:creationId xmlns:a16="http://schemas.microsoft.com/office/drawing/2014/main" id="{39C029D7-0BBA-5EA2-5EF5-AB1CFF92B7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370138"/>
            <a:ext cx="8229600" cy="7620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latin typeface="Arial" charset="0"/>
                <a:ea typeface="ＭＳ Ｐゴシック" charset="0"/>
              </a:rPr>
              <a:t>Equalized Runner </a:t>
            </a:r>
          </a:p>
          <a:p>
            <a:pPr marL="1260475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i="1" dirty="0">
                <a:solidFill>
                  <a:schemeClr val="bg2"/>
                </a:solidFill>
                <a:latin typeface="Arial" charset="0"/>
                <a:ea typeface="ＭＳ Ｐゴシック" charset="0"/>
              </a:rPr>
              <a:t>Extend as necessary</a:t>
            </a:r>
          </a:p>
          <a:p>
            <a:pPr marL="609600" indent="-609600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latin typeface="Arial" charset="0"/>
                <a:ea typeface="ＭＳ Ｐゴシック" charset="0"/>
              </a:rPr>
              <a:t>Use Locking Carabiners</a:t>
            </a:r>
          </a:p>
          <a:p>
            <a:pPr marL="609600" indent="-609600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latin typeface="Arial" charset="0"/>
                <a:ea typeface="ＭＳ Ｐゴシック" charset="0"/>
              </a:rPr>
              <a:t>Place Snow atop Ice Screws </a:t>
            </a:r>
          </a:p>
          <a:p>
            <a:pPr marL="1260475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i="1" dirty="0">
                <a:solidFill>
                  <a:schemeClr val="bg2"/>
                </a:solidFill>
                <a:latin typeface="Arial" charset="0"/>
                <a:ea typeface="ＭＳ Ｐゴシック" charset="0"/>
              </a:rPr>
              <a:t>To mitigate screw melt-out over </a:t>
            </a:r>
          </a:p>
          <a:p>
            <a:pPr marL="1260475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i="1" dirty="0">
                <a:solidFill>
                  <a:schemeClr val="bg2"/>
                </a:solidFill>
                <a:latin typeface="Arial" charset="0"/>
                <a:ea typeface="ＭＳ Ｐゴシック" charset="0"/>
              </a:rPr>
              <a:t>time, </a:t>
            </a:r>
            <a:r>
              <a:rPr lang="en-US" sz="2000" i="1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not shown</a:t>
            </a:r>
            <a:r>
              <a:rPr lang="en-US" sz="2000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 for clarity</a:t>
            </a:r>
          </a:p>
        </p:txBody>
      </p:sp>
      <p:pic>
        <p:nvPicPr>
          <p:cNvPr id="35845" name="Picture 1">
            <a:extLst>
              <a:ext uri="{FF2B5EF4-FFF2-40B4-BE49-F238E27FC236}">
                <a16:creationId xmlns:a16="http://schemas.microsoft.com/office/drawing/2014/main" id="{1ED27825-52C9-9691-EB7D-89CFD3459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670050"/>
            <a:ext cx="3105150" cy="518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99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99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99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99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399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99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uiExpand="1" build="p"/>
      <p:bldP spid="3994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>
            <a:extLst>
              <a:ext uri="{FF2B5EF4-FFF2-40B4-BE49-F238E27FC236}">
                <a16:creationId xmlns:a16="http://schemas.microsoft.com/office/drawing/2014/main" id="{BE4FFC9D-0B60-6B3D-AF4E-9555E8913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ctangle 2">
            <a:extLst>
              <a:ext uri="{FF2B5EF4-FFF2-40B4-BE49-F238E27FC236}">
                <a16:creationId xmlns:a16="http://schemas.microsoft.com/office/drawing/2014/main" id="{514DEE66-7620-5F45-D60B-397BCE8CF9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sz="4000">
                <a:solidFill>
                  <a:srgbClr val="FFC000"/>
                </a:solidFill>
              </a:rPr>
              <a:t>Climbing Technique</a:t>
            </a:r>
          </a:p>
        </p:txBody>
      </p:sp>
      <p:sp>
        <p:nvSpPr>
          <p:cNvPr id="36868" name="Rectangle 5">
            <a:extLst>
              <a:ext uri="{FF2B5EF4-FFF2-40B4-BE49-F238E27FC236}">
                <a16:creationId xmlns:a16="http://schemas.microsoft.com/office/drawing/2014/main" id="{1949BD76-1F1E-DE2E-B75A-DA2580350C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6400800"/>
            <a:ext cx="480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buFontTx/>
              <a:buNone/>
            </a:pPr>
            <a:r>
              <a:rPr lang="en-US" altLang="en-US" sz="1600">
                <a:solidFill>
                  <a:srgbClr val="FFFFFF"/>
                </a:solidFill>
              </a:rPr>
              <a:t>[Mt Baker/ North Ridge]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6D7EFBDB-5F27-AFC7-ED67-A00446A6EF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11150"/>
            <a:ext cx="4495800" cy="319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4">
            <a:extLst>
              <a:ext uri="{FF2B5EF4-FFF2-40B4-BE49-F238E27FC236}">
                <a16:creationId xmlns:a16="http://schemas.microsoft.com/office/drawing/2014/main" id="{387846D1-FC30-6152-D78D-AF0F9DDAA0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5500"/>
            <a:ext cx="9124950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Rectangle 2">
            <a:extLst>
              <a:ext uri="{FF2B5EF4-FFF2-40B4-BE49-F238E27FC236}">
                <a16:creationId xmlns:a16="http://schemas.microsoft.com/office/drawing/2014/main" id="{A3B05247-0E4E-63DB-900C-A5EB6066D4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sz="4000">
                <a:solidFill>
                  <a:schemeClr val="bg2"/>
                </a:solidFill>
              </a:rPr>
              <a:t>Low Angle Technique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4877EF8-1237-F694-7101-D0AA27197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1038" y="3081338"/>
            <a:ext cx="29384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00">
                <a:solidFill>
                  <a:srgbClr val="00B0F0"/>
                </a:solidFill>
              </a:rPr>
              <a:t>Walking in Balance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82E6D922-0424-F943-2ED9-248EA9A18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113" y="6477000"/>
            <a:ext cx="29384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00">
                <a:solidFill>
                  <a:srgbClr val="00B0F0"/>
                </a:solidFill>
              </a:rPr>
              <a:t>Ascent- cane position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9FF2071D-AFBD-9E61-7C52-4D25A801B7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6480175"/>
            <a:ext cx="29384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00">
                <a:solidFill>
                  <a:srgbClr val="00B0F0"/>
                </a:solidFill>
              </a:rPr>
              <a:t>Ascent- stake position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8542FD9E-8D59-80E8-FAB8-ECB68FA4FB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6483350"/>
            <a:ext cx="34877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00">
                <a:solidFill>
                  <a:srgbClr val="00B0F0"/>
                </a:solidFill>
              </a:rPr>
              <a:t>Ascent- Ax in horizontal position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7630E0FB-2A0C-7464-6BE9-AC6C68355B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3937000"/>
            <a:ext cx="4800600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2">
            <a:extLst>
              <a:ext uri="{FF2B5EF4-FFF2-40B4-BE49-F238E27FC236}">
                <a16:creationId xmlns:a16="http://schemas.microsoft.com/office/drawing/2014/main" id="{5E0AA2BD-BF41-B8A2-0397-728C616853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sz="4000">
                <a:solidFill>
                  <a:schemeClr val="bg2"/>
                </a:solidFill>
              </a:rPr>
              <a:t>Moderate/ Steep Angle Technique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AA196D5-28A9-2820-5179-D8C25C4FEF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1038" y="3406775"/>
            <a:ext cx="29384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00">
                <a:solidFill>
                  <a:srgbClr val="00B0F0"/>
                </a:solidFill>
              </a:rPr>
              <a:t>French Technique/ Ax in Cross- Body Position</a:t>
            </a:r>
          </a:p>
        </p:txBody>
      </p:sp>
      <p:pic>
        <p:nvPicPr>
          <p:cNvPr id="38917" name="Picture 1">
            <a:extLst>
              <a:ext uri="{FF2B5EF4-FFF2-40B4-BE49-F238E27FC236}">
                <a16:creationId xmlns:a16="http://schemas.microsoft.com/office/drawing/2014/main" id="{D8FEB744-3675-1698-A5D9-F85AF4D98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93825"/>
            <a:ext cx="4953000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0F7CAFA4-B641-B129-F5B3-EEAFABCAF0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1038" y="5867400"/>
            <a:ext cx="29384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00">
                <a:solidFill>
                  <a:srgbClr val="00B0F0"/>
                </a:solidFill>
              </a:rPr>
              <a:t>French Technique/ Ax in Anchor Position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>
            <a:extLst>
              <a:ext uri="{FF2B5EF4-FFF2-40B4-BE49-F238E27FC236}">
                <a16:creationId xmlns:a16="http://schemas.microsoft.com/office/drawing/2014/main" id="{1B959601-6042-E3ED-0D49-C451CCEC6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4138" y="4953000"/>
            <a:ext cx="365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00">
                <a:solidFill>
                  <a:srgbClr val="00B0F0"/>
                </a:solidFill>
              </a:rPr>
              <a:t>Correct</a:t>
            </a:r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6C7DEC50-49AD-8B82-6375-1CAA2AA1CD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7620000" cy="1143000"/>
          </a:xfrm>
        </p:spPr>
        <p:txBody>
          <a:bodyPr/>
          <a:lstStyle/>
          <a:p>
            <a:pPr algn="l" eaLnBrk="1" hangingPunct="1"/>
            <a:r>
              <a:rPr lang="en-US" altLang="en-US" sz="4000">
                <a:solidFill>
                  <a:schemeClr val="bg2"/>
                </a:solidFill>
              </a:rPr>
              <a:t>Front-pointing</a:t>
            </a:r>
          </a:p>
        </p:txBody>
      </p:sp>
      <p:pic>
        <p:nvPicPr>
          <p:cNvPr id="39940" name="Picture 1">
            <a:extLst>
              <a:ext uri="{FF2B5EF4-FFF2-40B4-BE49-F238E27FC236}">
                <a16:creationId xmlns:a16="http://schemas.microsoft.com/office/drawing/2014/main" id="{39EFFF12-8028-92C7-1B02-298A2610C1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1295400"/>
            <a:ext cx="3370263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40709AD2-BFCE-2447-5519-5BC9B944A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4138" y="2209800"/>
            <a:ext cx="365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00">
                <a:solidFill>
                  <a:srgbClr val="FF0000"/>
                </a:solidFill>
              </a:rPr>
              <a:t>NOT CORRECT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828CAE-9A1F-D5A3-1E77-E82FB41F512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90600" y="1638300"/>
            <a:ext cx="2209800" cy="1600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BD84E4-85B2-A0DF-DA00-03CAD6FDEF5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990600" y="1714500"/>
            <a:ext cx="2228850" cy="1447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</p:cxn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>
            <a:extLst>
              <a:ext uri="{FF2B5EF4-FFF2-40B4-BE49-F238E27FC236}">
                <a16:creationId xmlns:a16="http://schemas.microsoft.com/office/drawing/2014/main" id="{E7B1D5B3-73D8-486A-4E32-475C1875A1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33550"/>
            <a:ext cx="7040563" cy="442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Rectangle 2">
            <a:extLst>
              <a:ext uri="{FF2B5EF4-FFF2-40B4-BE49-F238E27FC236}">
                <a16:creationId xmlns:a16="http://schemas.microsoft.com/office/drawing/2014/main" id="{81AD6BF6-1C9D-070E-CDBC-1CA9DD56AF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sz="4000">
                <a:solidFill>
                  <a:schemeClr val="bg2"/>
                </a:solidFill>
              </a:rPr>
              <a:t>Ax Position- High/ Low Dagger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8DDDA81-13ED-A4A4-D260-15364647B7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6108700"/>
            <a:ext cx="29384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00">
                <a:solidFill>
                  <a:srgbClr val="00B0F0"/>
                </a:solidFill>
              </a:rPr>
              <a:t>Front-pointing/ Ax in low dagger position</a:t>
            </a: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EBBC0094-9A70-9FC3-1DA9-20FE0129CF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6108700"/>
            <a:ext cx="29384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00">
                <a:solidFill>
                  <a:srgbClr val="00B0F0"/>
                </a:solidFill>
              </a:rPr>
              <a:t>Front-pointing/ Ax in high dagger position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>
            <a:extLst>
              <a:ext uri="{FF2B5EF4-FFF2-40B4-BE49-F238E27FC236}">
                <a16:creationId xmlns:a16="http://schemas.microsoft.com/office/drawing/2014/main" id="{2DC1A966-6375-A0A4-33D4-127BC1FDB7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6019800"/>
            <a:ext cx="365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00">
                <a:solidFill>
                  <a:srgbClr val="00B0F0"/>
                </a:solidFill>
              </a:rPr>
              <a:t>Front-pointing/ Ax in overhead traction</a:t>
            </a:r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11026701-EC04-521E-BD05-967F4FD0A2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7848600" cy="1143000"/>
          </a:xfrm>
        </p:spPr>
        <p:txBody>
          <a:bodyPr/>
          <a:lstStyle/>
          <a:p>
            <a:pPr algn="l" eaLnBrk="1" hangingPunct="1"/>
            <a:r>
              <a:rPr lang="en-US" altLang="en-US" sz="4000">
                <a:solidFill>
                  <a:schemeClr val="bg2"/>
                </a:solidFill>
              </a:rPr>
              <a:t>Ax Position- Traction</a:t>
            </a:r>
          </a:p>
        </p:txBody>
      </p:sp>
      <p:pic>
        <p:nvPicPr>
          <p:cNvPr id="41988" name="Picture 1">
            <a:extLst>
              <a:ext uri="{FF2B5EF4-FFF2-40B4-BE49-F238E27FC236}">
                <a16:creationId xmlns:a16="http://schemas.microsoft.com/office/drawing/2014/main" id="{04620836-E199-C96C-D18C-3E3601E7B7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913" y="1319213"/>
            <a:ext cx="6950075" cy="470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1AB86775-DE61-6974-0C44-CECB98937C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6019800"/>
            <a:ext cx="4483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00">
                <a:solidFill>
                  <a:srgbClr val="00B0F0"/>
                </a:solidFill>
              </a:rPr>
              <a:t>Three-O’Clock position/ Ax in overhead traction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8A063981-DA05-1104-1958-A818EAF9B0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sz="4000">
                <a:solidFill>
                  <a:schemeClr val="bg2"/>
                </a:solidFill>
              </a:rPr>
              <a:t>Ax Position- High/ Low Dagger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9DF6887A-01B5-7190-F408-4CDED1F178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5380038"/>
            <a:ext cx="29384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00">
                <a:solidFill>
                  <a:srgbClr val="00B0F0"/>
                </a:solidFill>
              </a:rPr>
              <a:t>Front-pointing/ Ax in low dagger position</a:t>
            </a: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EC9E89DE-C4C5-C463-2262-6101FE02BD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7263" y="5391150"/>
            <a:ext cx="39195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00">
                <a:solidFill>
                  <a:srgbClr val="00B0F0"/>
                </a:solidFill>
              </a:rPr>
              <a:t>Front-pointing/ left Ax using traction with right Ax in high dagger position</a:t>
            </a:r>
          </a:p>
        </p:txBody>
      </p:sp>
      <p:pic>
        <p:nvPicPr>
          <p:cNvPr id="43013" name="Picture 2">
            <a:extLst>
              <a:ext uri="{FF2B5EF4-FFF2-40B4-BE49-F238E27FC236}">
                <a16:creationId xmlns:a16="http://schemas.microsoft.com/office/drawing/2014/main" id="{75C83417-E318-231F-DA21-E2789B16C9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1466850"/>
            <a:ext cx="588010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>
            <a:extLst>
              <a:ext uri="{FF2B5EF4-FFF2-40B4-BE49-F238E27FC236}">
                <a16:creationId xmlns:a16="http://schemas.microsoft.com/office/drawing/2014/main" id="{16E7858B-9097-789C-4FE0-EEF2AC7D67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4150" y="6019800"/>
            <a:ext cx="365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00">
                <a:solidFill>
                  <a:srgbClr val="00B0F0"/>
                </a:solidFill>
              </a:rPr>
              <a:t>Front-pointing/ Moving with Ax in High and Low Dagger Position</a:t>
            </a:r>
          </a:p>
        </p:txBody>
      </p:sp>
      <p:pic>
        <p:nvPicPr>
          <p:cNvPr id="44035" name="Picture 3">
            <a:extLst>
              <a:ext uri="{FF2B5EF4-FFF2-40B4-BE49-F238E27FC236}">
                <a16:creationId xmlns:a16="http://schemas.microsoft.com/office/drawing/2014/main" id="{2978AEB3-3A60-8725-83B9-FCE1748171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1417638"/>
            <a:ext cx="4114800" cy="445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Rectangle 2">
            <a:extLst>
              <a:ext uri="{FF2B5EF4-FFF2-40B4-BE49-F238E27FC236}">
                <a16:creationId xmlns:a16="http://schemas.microsoft.com/office/drawing/2014/main" id="{FB87284C-E896-1547-EC94-A10B49B0C9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7848600" cy="1143000"/>
          </a:xfrm>
        </p:spPr>
        <p:txBody>
          <a:bodyPr/>
          <a:lstStyle/>
          <a:p>
            <a:pPr algn="l" eaLnBrk="1" hangingPunct="1"/>
            <a:r>
              <a:rPr lang="en-US" altLang="en-US" sz="4000">
                <a:solidFill>
                  <a:schemeClr val="bg2"/>
                </a:solidFill>
              </a:rPr>
              <a:t>Ax Position- High/ Low Dagger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>
            <a:extLst>
              <a:ext uri="{FF2B5EF4-FFF2-40B4-BE49-F238E27FC236}">
                <a16:creationId xmlns:a16="http://schemas.microsoft.com/office/drawing/2014/main" id="{435D7632-288E-F9F4-5A5B-EF58415AE9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8550" y="2643188"/>
            <a:ext cx="365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00">
                <a:solidFill>
                  <a:srgbClr val="00B0F0"/>
                </a:solidFill>
              </a:rPr>
              <a:t>Plunge stepping</a:t>
            </a:r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2BB213EC-4245-D149-B00F-734644B1BB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7848600" cy="1143000"/>
          </a:xfrm>
        </p:spPr>
        <p:txBody>
          <a:bodyPr/>
          <a:lstStyle/>
          <a:p>
            <a:pPr algn="l" eaLnBrk="1" hangingPunct="1"/>
            <a:r>
              <a:rPr lang="en-US" altLang="en-US" sz="4000">
                <a:solidFill>
                  <a:schemeClr val="bg2"/>
                </a:solidFill>
              </a:rPr>
              <a:t>Descending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8D3A2AD-B36A-AB39-7404-D0A9A3123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5791200"/>
            <a:ext cx="1920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00">
                <a:solidFill>
                  <a:srgbClr val="00B0F0"/>
                </a:solidFill>
              </a:rPr>
              <a:t>Flatfoot/ Ax in cane position</a:t>
            </a:r>
          </a:p>
        </p:txBody>
      </p:sp>
      <p:pic>
        <p:nvPicPr>
          <p:cNvPr id="45061" name="Picture 2">
            <a:extLst>
              <a:ext uri="{FF2B5EF4-FFF2-40B4-BE49-F238E27FC236}">
                <a16:creationId xmlns:a16="http://schemas.microsoft.com/office/drawing/2014/main" id="{9205F780-DD85-6ACB-C730-9AC4B142AE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638175"/>
            <a:ext cx="2892425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3">
            <a:extLst>
              <a:ext uri="{FF2B5EF4-FFF2-40B4-BE49-F238E27FC236}">
                <a16:creationId xmlns:a16="http://schemas.microsoft.com/office/drawing/2014/main" id="{7129093B-4A41-1CA7-277E-1D6DB027B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2057400"/>
            <a:ext cx="51308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014560E8-200D-B724-4493-D7C8A1946E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9300" y="5791200"/>
            <a:ext cx="2273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00">
                <a:solidFill>
                  <a:srgbClr val="00B0F0"/>
                </a:solidFill>
              </a:rPr>
              <a:t>Flatfoot/ Ax in cross-body position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>
            <a:extLst>
              <a:ext uri="{FF2B5EF4-FFF2-40B4-BE49-F238E27FC236}">
                <a16:creationId xmlns:a16="http://schemas.microsoft.com/office/drawing/2014/main" id="{616D57F5-DD9A-326C-3714-5836447965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2">
            <a:extLst>
              <a:ext uri="{FF2B5EF4-FFF2-40B4-BE49-F238E27FC236}">
                <a16:creationId xmlns:a16="http://schemas.microsoft.com/office/drawing/2014/main" id="{9195C47E-8706-7DD5-E53E-165212F639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>
                <a:solidFill>
                  <a:srgbClr val="FFC000"/>
                </a:solidFill>
              </a:rPr>
              <a:t>Water </a:t>
            </a:r>
            <a:r>
              <a:rPr lang="en-US" altLang="en-US">
                <a:solidFill>
                  <a:schemeClr val="tx1"/>
                </a:solidFill>
              </a:rPr>
              <a:t>Ice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702D20D1-3E43-E1D2-F138-7D342E4CDA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4648200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 sz="2400"/>
              <a:t>Liquid </a:t>
            </a:r>
            <a:r>
              <a:rPr lang="en-US" altLang="en-US" sz="2400">
                <a:solidFill>
                  <a:srgbClr val="FFC000"/>
                </a:solidFill>
              </a:rPr>
              <a:t>water</a:t>
            </a:r>
            <a:r>
              <a:rPr lang="en-US" altLang="en-US" sz="2400"/>
              <a:t> freezes to form water ice. </a:t>
            </a:r>
          </a:p>
          <a:p>
            <a:pPr eaLnBrk="1" hangingPunct="1"/>
            <a:r>
              <a:rPr lang="en-US" altLang="en-US" sz="2400"/>
              <a:t>Dramatic as waterfalls, thin as clear coating </a:t>
            </a:r>
            <a:r>
              <a:rPr lang="en-US" altLang="en-US" sz="2400">
                <a:solidFill>
                  <a:schemeClr val="bg1"/>
                </a:solidFill>
              </a:rPr>
              <a:t>over</a:t>
            </a:r>
            <a:r>
              <a:rPr lang="en-US" altLang="en-US" sz="2400"/>
              <a:t> </a:t>
            </a:r>
            <a:r>
              <a:rPr lang="en-US" altLang="en-US" sz="2400">
                <a:solidFill>
                  <a:schemeClr val="bg1"/>
                </a:solidFill>
              </a:rPr>
              <a:t>rock</a:t>
            </a:r>
            <a:r>
              <a:rPr lang="en-US" altLang="en-US" sz="2400"/>
              <a:t> surfaces. </a:t>
            </a:r>
          </a:p>
          <a:p>
            <a:pPr eaLnBrk="1" hangingPunct="1"/>
            <a:r>
              <a:rPr lang="en-US" altLang="en-US" sz="2400"/>
              <a:t>Water ice usually harder, steeper, and more brittle than alpine ice. </a:t>
            </a:r>
          </a:p>
          <a:p>
            <a:pPr eaLnBrk="1" hangingPunct="1"/>
            <a:endParaRPr lang="en-US" altLang="en-US" sz="2400"/>
          </a:p>
          <a:p>
            <a:pPr eaLnBrk="1" hangingPunct="1"/>
            <a:endParaRPr lang="en-US" altLang="en-US" sz="2400"/>
          </a:p>
        </p:txBody>
      </p:sp>
      <p:sp>
        <p:nvSpPr>
          <p:cNvPr id="8197" name="Rectangle 5">
            <a:extLst>
              <a:ext uri="{FF2B5EF4-FFF2-40B4-BE49-F238E27FC236}">
                <a16:creationId xmlns:a16="http://schemas.microsoft.com/office/drawing/2014/main" id="{E4DC6C03-7F66-9809-B8E0-2E0AAE69BA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6400800"/>
            <a:ext cx="243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00">
                <a:solidFill>
                  <a:schemeClr val="bg1"/>
                </a:solidFill>
              </a:rPr>
              <a:t>[Ouray Ice Park, CO]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10-0829 MRNP Observation Rock 001">
            <a:extLst>
              <a:ext uri="{FF2B5EF4-FFF2-40B4-BE49-F238E27FC236}">
                <a16:creationId xmlns:a16="http://schemas.microsoft.com/office/drawing/2014/main" id="{4ABF24B2-E6AE-FF1E-44ED-EAACBBC00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Rectangle 2">
            <a:extLst>
              <a:ext uri="{FF2B5EF4-FFF2-40B4-BE49-F238E27FC236}">
                <a16:creationId xmlns:a16="http://schemas.microsoft.com/office/drawing/2014/main" id="{C031D78E-15FD-EFEA-C056-A8BB6C992D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sz="4000">
                <a:solidFill>
                  <a:schemeClr val="bg2"/>
                </a:solidFill>
              </a:rPr>
              <a:t>Movement on Ice</a:t>
            </a:r>
          </a:p>
        </p:txBody>
      </p:sp>
      <p:sp>
        <p:nvSpPr>
          <p:cNvPr id="46084" name="Rectangle 5">
            <a:extLst>
              <a:ext uri="{FF2B5EF4-FFF2-40B4-BE49-F238E27FC236}">
                <a16:creationId xmlns:a16="http://schemas.microsoft.com/office/drawing/2014/main" id="{91E1733F-8BFB-F9C4-1165-98BDF53D6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6400800"/>
            <a:ext cx="3048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00"/>
              <a:t>[Observation Rock/ North Face]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B61E108E-93E5-9EEE-7883-0C87AA93E5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sz="4000">
                <a:solidFill>
                  <a:schemeClr val="bg2"/>
                </a:solidFill>
              </a:rPr>
              <a:t>Prior to the Ice Climb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C7D8689D-76FF-86BE-8DC9-533C82982F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lnSpc>
                <a:spcPct val="80000"/>
              </a:lnSpc>
            </a:pPr>
            <a:r>
              <a:rPr lang="en-US" altLang="en-US" sz="2400"/>
              <a:t>Know your route, what to expect for the desired climbing day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altLang="en-US" sz="2400"/>
              <a:t>Know the recent weather history &amp; forecast, including avalanche forecast if applicable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altLang="en-US" sz="2400"/>
              <a:t>Review team composition, party size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altLang="en-US" sz="2400"/>
              <a:t>Perform tool maintenance &amp; sharpening as necessary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altLang="en-US" sz="2400"/>
              <a:t>Establish a Climbing Plan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A410DCF4-0F20-5CE4-DFE3-D5B144D148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sz="4000">
                <a:solidFill>
                  <a:schemeClr val="bg2"/>
                </a:solidFill>
              </a:rPr>
              <a:t>While Ice Climbing…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8E4B69D5-152E-CEBD-E76E-05613AC0E2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lnSpc>
                <a:spcPct val="80000"/>
              </a:lnSpc>
              <a:defRPr/>
            </a:pPr>
            <a:r>
              <a:rPr lang="en-US" sz="2400" dirty="0">
                <a:ea typeface="ＭＳ Ｐゴシック" charset="0"/>
              </a:rPr>
              <a:t>Assess route &amp; weather when you arrive</a:t>
            </a:r>
          </a:p>
          <a:p>
            <a:pPr marL="1260475" indent="0" eaLnBrk="1" hangingPunct="1">
              <a:lnSpc>
                <a:spcPct val="80000"/>
              </a:lnSpc>
              <a:buFontTx/>
              <a:buNone/>
              <a:defRPr/>
            </a:pPr>
            <a:r>
              <a:rPr lang="en-US" sz="2000" i="1" dirty="0">
                <a:solidFill>
                  <a:schemeClr val="bg2"/>
                </a:solidFill>
                <a:ea typeface="ＭＳ Ｐゴシック" charset="0"/>
              </a:rPr>
              <a:t>Is it what you expected?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en-US" sz="2400" u="sng" dirty="0">
                <a:ea typeface="ＭＳ Ｐゴシック" charset="0"/>
              </a:rPr>
              <a:t>Go/ No-Go Decision</a:t>
            </a:r>
            <a:r>
              <a:rPr lang="en-US" sz="2400" dirty="0">
                <a:ea typeface="ＭＳ Ｐゴシック" charset="0"/>
              </a:rPr>
              <a:t> prior to starting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en-US" sz="2400" dirty="0">
                <a:ea typeface="ＭＳ Ｐゴシック" charset="0"/>
              </a:rPr>
              <a:t>Use proper footwork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en-US" sz="2400" dirty="0">
                <a:ea typeface="ＭＳ Ｐゴシック" charset="0"/>
              </a:rPr>
              <a:t>Climb in balance, move efficiently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en-US" sz="2400" dirty="0">
                <a:ea typeface="ＭＳ Ｐゴシック" charset="0"/>
              </a:rPr>
              <a:t>Use proper tool work</a:t>
            </a:r>
          </a:p>
          <a:p>
            <a:pPr marL="1260475" indent="0" eaLnBrk="1" hangingPunct="1">
              <a:lnSpc>
                <a:spcPct val="80000"/>
              </a:lnSpc>
              <a:buFontTx/>
              <a:buNone/>
              <a:defRPr/>
            </a:pPr>
            <a:r>
              <a:rPr lang="en-US" sz="2000" i="1" dirty="0">
                <a:solidFill>
                  <a:schemeClr val="bg2"/>
                </a:solidFill>
                <a:ea typeface="ＭＳ Ｐゴシック" charset="0"/>
              </a:rPr>
              <a:t>Relaxed swing, when to employ techniques for efficiency, avoid overdriving tools</a:t>
            </a:r>
            <a:endParaRPr lang="en-US" sz="2000" dirty="0">
              <a:solidFill>
                <a:schemeClr val="bg2"/>
              </a:solidFill>
              <a:ea typeface="ＭＳ Ｐゴシック" charset="0"/>
            </a:endParaRP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en-US" sz="2400" dirty="0">
                <a:ea typeface="ＭＳ Ｐゴシック" charset="0"/>
              </a:rPr>
              <a:t>Properly carry and stow tools as conditions permit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en-US" sz="2400" dirty="0">
                <a:ea typeface="ＭＳ Ｐゴシック" charset="0"/>
              </a:rPr>
              <a:t>Use safe travel technique across ice falls, moats, </a:t>
            </a:r>
            <a:r>
              <a:rPr lang="en-US" sz="2400" dirty="0" err="1">
                <a:ea typeface="ＭＳ Ｐゴシック" charset="0"/>
              </a:rPr>
              <a:t>bergshrunds</a:t>
            </a:r>
            <a:r>
              <a:rPr lang="en-US" sz="2400" dirty="0">
                <a:ea typeface="ＭＳ Ｐゴシック" charset="0"/>
              </a:rPr>
              <a:t>, crevasses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en-US" sz="2400" dirty="0">
                <a:ea typeface="ＭＳ Ｐゴシック" charset="0"/>
              </a:rPr>
              <a:t>Running belays/ simul-climbing 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</a:rPr>
              <a:t>vs</a:t>
            </a:r>
            <a:r>
              <a:rPr lang="en-US" sz="2400" dirty="0">
                <a:ea typeface="ＭＳ Ｐゴシック" charset="0"/>
              </a:rPr>
              <a:t> Swinging Leads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en-US" sz="2400" dirty="0">
                <a:solidFill>
                  <a:srgbClr val="FF0000"/>
                </a:solidFill>
                <a:ea typeface="ＭＳ Ｐゴシック" charset="0"/>
              </a:rPr>
              <a:t>MAKE INFORMED DECISIONS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34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348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348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348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348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C70498FF-0CA3-62BD-80E5-53D74ED90B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en-US">
                <a:solidFill>
                  <a:srgbClr val="FFC000"/>
                </a:solidFill>
              </a:rPr>
              <a:t>Questions</a:t>
            </a:r>
            <a:br>
              <a:rPr lang="en-US" altLang="en-US">
                <a:solidFill>
                  <a:srgbClr val="FFC000"/>
                </a:solidFill>
              </a:rPr>
            </a:br>
            <a:endParaRPr lang="en-US" altLang="en-US" sz="2400">
              <a:solidFill>
                <a:srgbClr val="FFC000"/>
              </a:solidFill>
            </a:endParaRPr>
          </a:p>
        </p:txBody>
      </p:sp>
      <p:pic>
        <p:nvPicPr>
          <p:cNvPr id="49155" name="Picture 3" descr="P7170220">
            <a:extLst>
              <a:ext uri="{FF2B5EF4-FFF2-40B4-BE49-F238E27FC236}">
                <a16:creationId xmlns:a16="http://schemas.microsoft.com/office/drawing/2014/main" id="{4EE4600B-A0CF-CFA3-ABEF-8CB8272C4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Rectangle 4">
            <a:extLst>
              <a:ext uri="{FF2B5EF4-FFF2-40B4-BE49-F238E27FC236}">
                <a16:creationId xmlns:a16="http://schemas.microsoft.com/office/drawing/2014/main" id="{3F4BCCBF-124A-55BA-EFE8-A6380C8294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6400800"/>
            <a:ext cx="266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00" dirty="0"/>
              <a:t>[Mt Rainier/ Liberty Ridge]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100_0016">
            <a:extLst>
              <a:ext uri="{FF2B5EF4-FFF2-40B4-BE49-F238E27FC236}">
                <a16:creationId xmlns:a16="http://schemas.microsoft.com/office/drawing/2014/main" id="{95C7DC1C-A64C-BD38-5E80-2DABB5B1B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5">
            <a:extLst>
              <a:ext uri="{FF2B5EF4-FFF2-40B4-BE49-F238E27FC236}">
                <a16:creationId xmlns:a16="http://schemas.microsoft.com/office/drawing/2014/main" id="{ACB693C9-5A5C-E162-5504-39AE32ECA7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>
                <a:solidFill>
                  <a:schemeClr val="bg1"/>
                </a:solidFill>
              </a:rPr>
              <a:t>Characteristics of Ice</a:t>
            </a:r>
          </a:p>
        </p:txBody>
      </p:sp>
      <p:sp>
        <p:nvSpPr>
          <p:cNvPr id="10244" name="Rectangle 6">
            <a:extLst>
              <a:ext uri="{FF2B5EF4-FFF2-40B4-BE49-F238E27FC236}">
                <a16:creationId xmlns:a16="http://schemas.microsoft.com/office/drawing/2014/main" id="{F87C2234-7221-A6A5-4415-58D74E538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6400800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00">
                <a:solidFill>
                  <a:schemeClr val="bg1"/>
                </a:solidFill>
              </a:rPr>
              <a:t>[Mt Rainier/ Kautz Glacier]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C7F3F71F-428F-11A4-8DA5-1E29087063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>
                <a:solidFill>
                  <a:schemeClr val="bg2"/>
                </a:solidFill>
              </a:rPr>
              <a:t>Characteristics of Ice</a:t>
            </a:r>
            <a:br>
              <a:rPr lang="en-US" altLang="en-US">
                <a:solidFill>
                  <a:schemeClr val="bg2"/>
                </a:solidFill>
              </a:rPr>
            </a:br>
            <a:r>
              <a:rPr lang="en-US" altLang="en-US" sz="2400">
                <a:solidFill>
                  <a:schemeClr val="bg2"/>
                </a:solidFill>
              </a:rPr>
              <a:t>Ice Quality = Weather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FF77B2F9-9E10-7F8E-F7D7-A32E1BCF86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000" dirty="0">
                <a:ea typeface="ＭＳ Ｐゴシック" charset="0"/>
              </a:rPr>
              <a:t>Ice formed directly from water freezing; or indirectly through metamorphosis of neve (permanent snow). 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dirty="0">
                <a:ea typeface="ＭＳ Ｐゴシック" charset="0"/>
              </a:rPr>
              <a:t>	</a:t>
            </a:r>
            <a:r>
              <a:rPr lang="en-US" sz="2000" i="1" dirty="0">
                <a:solidFill>
                  <a:schemeClr val="bg2"/>
                </a:solidFill>
                <a:ea typeface="ＭＳ Ｐゴシック" charset="0"/>
              </a:rPr>
              <a:t>Ice is distinguished from hard snow when its mass is airtight.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>
                <a:solidFill>
                  <a:srgbClr val="00B0F0"/>
                </a:solidFill>
                <a:ea typeface="ＭＳ Ｐゴシック" charset="0"/>
              </a:rPr>
              <a:t>OPAQUENESS</a:t>
            </a:r>
            <a:r>
              <a:rPr lang="en-US" sz="2000" dirty="0">
                <a:ea typeface="ＭＳ Ｐゴシック" charset="0"/>
              </a:rPr>
              <a:t> denotes softness.  </a:t>
            </a:r>
          </a:p>
          <a:p>
            <a:pPr marL="914400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i="1" dirty="0">
                <a:solidFill>
                  <a:schemeClr val="bg2"/>
                </a:solidFill>
                <a:ea typeface="ＭＳ Ｐゴシック" charset="0"/>
              </a:rPr>
              <a:t>Soft, plastic snow can lead to good tool placements; too soft and weak can lead to weak protection.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>
                <a:solidFill>
                  <a:srgbClr val="00B0F0"/>
                </a:solidFill>
                <a:ea typeface="ＭＳ Ｐゴシック" charset="0"/>
              </a:rPr>
              <a:t>COLOR</a:t>
            </a:r>
            <a:r>
              <a:rPr lang="en-US" sz="2000" dirty="0">
                <a:ea typeface="ＭＳ Ｐゴシック" charset="0"/>
              </a:rPr>
              <a:t> indicate hardness.  </a:t>
            </a:r>
          </a:p>
          <a:p>
            <a:pPr marL="914400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i="1" dirty="0">
                <a:solidFill>
                  <a:schemeClr val="bg2"/>
                </a:solidFill>
                <a:ea typeface="ＭＳ Ｐゴシック" charset="0"/>
              </a:rPr>
              <a:t>Blue ice (ice relatively pure) vs black ice (old, hard ice mixed with dirt, pebbles, debris)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>
                <a:solidFill>
                  <a:srgbClr val="00B0F0"/>
                </a:solidFill>
                <a:ea typeface="ＭＳ Ｐゴシック" charset="0"/>
              </a:rPr>
              <a:t>CLARITY</a:t>
            </a:r>
            <a:r>
              <a:rPr lang="en-US" sz="2000" dirty="0">
                <a:ea typeface="ＭＳ Ｐゴシック" charset="0"/>
              </a:rPr>
              <a:t> equals brittleness.</a:t>
            </a:r>
          </a:p>
          <a:p>
            <a:pPr marL="862013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i="1" dirty="0">
                <a:solidFill>
                  <a:schemeClr val="bg2"/>
                </a:solidFill>
                <a:ea typeface="ＭＳ Ｐゴシック" charset="0"/>
              </a:rPr>
              <a:t>Can require extra time to plant a tool without ice shatter.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u="sng" dirty="0">
                <a:ea typeface="ＭＳ Ｐゴシック" charset="0"/>
              </a:rPr>
              <a:t>Cracks and fractures </a:t>
            </a:r>
            <a:r>
              <a:rPr lang="en-US" sz="2000" dirty="0">
                <a:ea typeface="ＭＳ Ｐゴシック" charset="0"/>
              </a:rPr>
              <a:t>can mean weakness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>
                <a:ea typeface="ＭＳ Ｐゴシック" charset="0"/>
              </a:rPr>
              <a:t>“Dinner plates” mean </a:t>
            </a:r>
            <a:r>
              <a:rPr lang="en-US" sz="2000" u="sng" dirty="0">
                <a:ea typeface="ＭＳ Ｐゴシック" charset="0"/>
              </a:rPr>
              <a:t>temperatures are changing </a:t>
            </a:r>
            <a:r>
              <a:rPr lang="en-US" sz="2000" dirty="0">
                <a:ea typeface="ＭＳ Ｐゴシック" charset="0"/>
              </a:rPr>
              <a:t>(tends to happen later in day as air warms), surface of ice becomes softer and more aerated, breaks away in plates 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5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5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081008 Fissile NW Face 051">
            <a:extLst>
              <a:ext uri="{FF2B5EF4-FFF2-40B4-BE49-F238E27FC236}">
                <a16:creationId xmlns:a16="http://schemas.microsoft.com/office/drawing/2014/main" id="{82B2CABC-0363-4ABE-BB63-DC2F28360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2">
            <a:extLst>
              <a:ext uri="{FF2B5EF4-FFF2-40B4-BE49-F238E27FC236}">
                <a16:creationId xmlns:a16="http://schemas.microsoft.com/office/drawing/2014/main" id="{74090D52-4D09-ABE6-32EC-AAC6D45711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sz="4000">
                <a:solidFill>
                  <a:schemeClr val="bg1"/>
                </a:solidFill>
              </a:rPr>
              <a:t>Mitigating Hazards</a:t>
            </a:r>
          </a:p>
        </p:txBody>
      </p:sp>
      <p:sp>
        <p:nvSpPr>
          <p:cNvPr id="12292" name="Rectangle 6">
            <a:extLst>
              <a:ext uri="{FF2B5EF4-FFF2-40B4-BE49-F238E27FC236}">
                <a16:creationId xmlns:a16="http://schemas.microsoft.com/office/drawing/2014/main" id="{916476D9-9A62-5A8F-74E3-D4D7AD4C63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6400800"/>
            <a:ext cx="472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00">
                <a:solidFill>
                  <a:schemeClr val="bg1"/>
                </a:solidFill>
              </a:rPr>
              <a:t>[Fissile Peak/ Northwest Face, British Columbia]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ountain with snow and clouds&#10;&#10;Description automatically generated">
            <a:extLst>
              <a:ext uri="{FF2B5EF4-FFF2-40B4-BE49-F238E27FC236}">
                <a16:creationId xmlns:a16="http://schemas.microsoft.com/office/drawing/2014/main" id="{467E847D-D8AB-E3B2-53FA-CF62DF2E7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314" name="Rectangle 2">
            <a:extLst>
              <a:ext uri="{FF2B5EF4-FFF2-40B4-BE49-F238E27FC236}">
                <a16:creationId xmlns:a16="http://schemas.microsoft.com/office/drawing/2014/main" id="{8E56C292-A9D4-CCBA-092C-4082DB97D9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sz="4000" dirty="0">
                <a:solidFill>
                  <a:schemeClr val="bg1"/>
                </a:solidFill>
              </a:rPr>
              <a:t>Objective Hazards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3363EF89-CCD1-CC9A-34B0-DCFD869B13C6}"/>
              </a:ext>
            </a:extLst>
          </p:cNvPr>
          <p:cNvSpPr/>
          <p:nvPr/>
        </p:nvSpPr>
        <p:spPr>
          <a:xfrm>
            <a:off x="1472750" y="1747880"/>
            <a:ext cx="2768249" cy="5089890"/>
          </a:xfrm>
          <a:custGeom>
            <a:avLst/>
            <a:gdLst>
              <a:gd name="connsiteX0" fmla="*/ 0 w 2768249"/>
              <a:gd name="connsiteY0" fmla="*/ 5089890 h 5089890"/>
              <a:gd name="connsiteX1" fmla="*/ 372234 w 2768249"/>
              <a:gd name="connsiteY1" fmla="*/ 4814761 h 5089890"/>
              <a:gd name="connsiteX2" fmla="*/ 679731 w 2768249"/>
              <a:gd name="connsiteY2" fmla="*/ 4515355 h 5089890"/>
              <a:gd name="connsiteX3" fmla="*/ 930585 w 2768249"/>
              <a:gd name="connsiteY3" fmla="*/ 4175490 h 5089890"/>
              <a:gd name="connsiteX4" fmla="*/ 1181438 w 2768249"/>
              <a:gd name="connsiteY4" fmla="*/ 3948913 h 5089890"/>
              <a:gd name="connsiteX5" fmla="*/ 1416107 w 2768249"/>
              <a:gd name="connsiteY5" fmla="*/ 3600955 h 5089890"/>
              <a:gd name="connsiteX6" fmla="*/ 1683144 w 2768249"/>
              <a:gd name="connsiteY6" fmla="*/ 3309642 h 5089890"/>
              <a:gd name="connsiteX7" fmla="*/ 1917813 w 2768249"/>
              <a:gd name="connsiteY7" fmla="*/ 3091157 h 5089890"/>
              <a:gd name="connsiteX8" fmla="*/ 2314323 w 2768249"/>
              <a:gd name="connsiteY8" fmla="*/ 2832212 h 5089890"/>
              <a:gd name="connsiteX9" fmla="*/ 2395243 w 2768249"/>
              <a:gd name="connsiteY9" fmla="*/ 2646095 h 5089890"/>
              <a:gd name="connsiteX10" fmla="*/ 2605636 w 2768249"/>
              <a:gd name="connsiteY10" fmla="*/ 2225309 h 5089890"/>
              <a:gd name="connsiteX11" fmla="*/ 2767477 w 2768249"/>
              <a:gd name="connsiteY11" fmla="*/ 1764063 h 5089890"/>
              <a:gd name="connsiteX12" fmla="*/ 2662280 w 2768249"/>
              <a:gd name="connsiteY12" fmla="*/ 979136 h 5089890"/>
              <a:gd name="connsiteX13" fmla="*/ 2557084 w 2768249"/>
              <a:gd name="connsiteY13" fmla="*/ 0 h 5089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768249" h="5089890">
                <a:moveTo>
                  <a:pt x="0" y="5089890"/>
                </a:moveTo>
                <a:cubicBezTo>
                  <a:pt x="129473" y="5000203"/>
                  <a:pt x="258946" y="4910517"/>
                  <a:pt x="372234" y="4814761"/>
                </a:cubicBezTo>
                <a:cubicBezTo>
                  <a:pt x="485522" y="4719005"/>
                  <a:pt x="586673" y="4621900"/>
                  <a:pt x="679731" y="4515355"/>
                </a:cubicBezTo>
                <a:cubicBezTo>
                  <a:pt x="772789" y="4408810"/>
                  <a:pt x="846967" y="4269897"/>
                  <a:pt x="930585" y="4175490"/>
                </a:cubicBezTo>
                <a:cubicBezTo>
                  <a:pt x="1014203" y="4081083"/>
                  <a:pt x="1100518" y="4044669"/>
                  <a:pt x="1181438" y="3948913"/>
                </a:cubicBezTo>
                <a:cubicBezTo>
                  <a:pt x="1262358" y="3853157"/>
                  <a:pt x="1332489" y="3707500"/>
                  <a:pt x="1416107" y="3600955"/>
                </a:cubicBezTo>
                <a:cubicBezTo>
                  <a:pt x="1499725" y="3494410"/>
                  <a:pt x="1599526" y="3394608"/>
                  <a:pt x="1683144" y="3309642"/>
                </a:cubicBezTo>
                <a:cubicBezTo>
                  <a:pt x="1766762" y="3224676"/>
                  <a:pt x="1812617" y="3170729"/>
                  <a:pt x="1917813" y="3091157"/>
                </a:cubicBezTo>
                <a:cubicBezTo>
                  <a:pt x="2023010" y="3011585"/>
                  <a:pt x="2234751" y="2906389"/>
                  <a:pt x="2314323" y="2832212"/>
                </a:cubicBezTo>
                <a:cubicBezTo>
                  <a:pt x="2393895" y="2758035"/>
                  <a:pt x="2346691" y="2747245"/>
                  <a:pt x="2395243" y="2646095"/>
                </a:cubicBezTo>
                <a:cubicBezTo>
                  <a:pt x="2443795" y="2544945"/>
                  <a:pt x="2543597" y="2372314"/>
                  <a:pt x="2605636" y="2225309"/>
                </a:cubicBezTo>
                <a:cubicBezTo>
                  <a:pt x="2667675" y="2078304"/>
                  <a:pt x="2758036" y="1971758"/>
                  <a:pt x="2767477" y="1764063"/>
                </a:cubicBezTo>
                <a:cubicBezTo>
                  <a:pt x="2776918" y="1556368"/>
                  <a:pt x="2697346" y="1273147"/>
                  <a:pt x="2662280" y="979136"/>
                </a:cubicBezTo>
                <a:cubicBezTo>
                  <a:pt x="2627214" y="685125"/>
                  <a:pt x="2571919" y="152400"/>
                  <a:pt x="2557084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04FDC3D8-7C79-E88D-0ED3-BECCAF8C35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400" dirty="0">
                <a:solidFill>
                  <a:schemeClr val="bg1"/>
                </a:solidFill>
              </a:rPr>
              <a:t>Loose rock, hidden ice, crevasses on approach</a:t>
            </a:r>
          </a:p>
          <a:p>
            <a:pPr eaLnBrk="1" hangingPunct="1"/>
            <a:r>
              <a:rPr lang="en-US" altLang="en-US" sz="2400" dirty="0">
                <a:solidFill>
                  <a:schemeClr val="bg1"/>
                </a:solidFill>
              </a:rPr>
              <a:t>Falling ice and rock</a:t>
            </a:r>
          </a:p>
          <a:p>
            <a:pPr eaLnBrk="1" hangingPunct="1"/>
            <a:r>
              <a:rPr lang="en-US" altLang="en-US" sz="2400" dirty="0">
                <a:solidFill>
                  <a:schemeClr val="bg1"/>
                </a:solidFill>
              </a:rPr>
              <a:t>Avalanche/ weather conditions</a:t>
            </a:r>
          </a:p>
          <a:p>
            <a:pPr eaLnBrk="1" hangingPunct="1"/>
            <a:r>
              <a:rPr lang="en-US" altLang="en-US" sz="2400" dirty="0">
                <a:solidFill>
                  <a:schemeClr val="bg1"/>
                </a:solidFill>
              </a:rPr>
              <a:t>Ice quality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854F05B-FC18-0EDC-3800-8990778D28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6400800"/>
            <a:ext cx="403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</a:rPr>
              <a:t>[Mt Rainier/ Liberty Ridge – July 17, 2010]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560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climbing a mountain&#10;&#10;Description automatically generated">
            <a:extLst>
              <a:ext uri="{FF2B5EF4-FFF2-40B4-BE49-F238E27FC236}">
                <a16:creationId xmlns:a16="http://schemas.microsoft.com/office/drawing/2014/main" id="{AFBDA142-6265-4E06-80C3-E0528D96A2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338" name="Rectangle 2">
            <a:extLst>
              <a:ext uri="{FF2B5EF4-FFF2-40B4-BE49-F238E27FC236}">
                <a16:creationId xmlns:a16="http://schemas.microsoft.com/office/drawing/2014/main" id="{4EE24CB2-D53C-A47A-F753-35C14FC373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sz="4000" dirty="0">
                <a:solidFill>
                  <a:srgbClr val="FFC000"/>
                </a:solidFill>
              </a:rPr>
              <a:t>Hazards You Control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3FD1AF79-41BD-FEA7-5CDD-4AC28E6EA2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3597275"/>
            <a:ext cx="8229600" cy="3184525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ea typeface="ＭＳ Ｐゴシック" charset="0"/>
              </a:rPr>
              <a:t>Loose clothing</a:t>
            </a:r>
          </a:p>
          <a:p>
            <a:pPr eaLnBrk="1" hangingPunct="1">
              <a:defRPr/>
            </a:pPr>
            <a:r>
              <a:rPr lang="en-US" sz="2400" dirty="0">
                <a:ea typeface="ＭＳ Ｐゴシック" charset="0"/>
              </a:rPr>
              <a:t>Inappropriately racked gear</a:t>
            </a:r>
          </a:p>
          <a:p>
            <a:pPr eaLnBrk="1" hangingPunct="1">
              <a:defRPr/>
            </a:pPr>
            <a:r>
              <a:rPr lang="en-US" sz="2400" dirty="0">
                <a:ea typeface="ＭＳ Ｐゴシック" charset="0"/>
              </a:rPr>
              <a:t>Sharpness of tools and crampons</a:t>
            </a:r>
          </a:p>
          <a:p>
            <a:pPr eaLnBrk="1" hangingPunct="1">
              <a:defRPr/>
            </a:pPr>
            <a:r>
              <a:rPr lang="en-US" sz="2400" dirty="0">
                <a:ea typeface="ＭＳ Ｐゴシック" charset="0"/>
              </a:rPr>
              <a:t>Poor crampon &amp; travel technique</a:t>
            </a:r>
          </a:p>
          <a:p>
            <a:pPr eaLnBrk="1" hangingPunct="1">
              <a:defRPr/>
            </a:pPr>
            <a:r>
              <a:rPr lang="en-US" sz="2400" dirty="0">
                <a:ea typeface="ＭＳ Ｐゴシック" charset="0"/>
              </a:rPr>
              <a:t>Fatigue</a:t>
            </a:r>
          </a:p>
          <a:p>
            <a:pPr eaLnBrk="1" hangingPunct="1">
              <a:defRPr/>
            </a:pPr>
            <a:r>
              <a:rPr lang="en-US" sz="2400" dirty="0">
                <a:ea typeface="ＭＳ Ｐゴシック" charset="0"/>
              </a:rPr>
              <a:t>Slips/ falls</a:t>
            </a:r>
          </a:p>
          <a:p>
            <a:pPr eaLnBrk="1" hangingPunct="1">
              <a:defRPr/>
            </a:pPr>
            <a:r>
              <a:rPr lang="en-US" sz="2400" dirty="0">
                <a:ea typeface="ＭＳ Ｐゴシック" charset="0"/>
              </a:rPr>
              <a:t>Timing of attempt</a:t>
            </a:r>
          </a:p>
          <a:p>
            <a:pPr marL="0" indent="0" eaLnBrk="1" hangingPunct="1">
              <a:buFontTx/>
              <a:buNone/>
              <a:defRPr/>
            </a:pPr>
            <a:endParaRPr lang="en-US" sz="2400" dirty="0">
              <a:ea typeface="ＭＳ Ｐゴシック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1792EE-53E4-A4D3-E5B2-C2FC5D1C9F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6400800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00" dirty="0"/>
              <a:t>[Mt Adams/ Lyman Glacier]</a:t>
            </a:r>
          </a:p>
        </p:txBody>
      </p:sp>
    </p:spTree>
  </p:cSld>
  <p:clrMapOvr>
    <a:masterClrMapping/>
  </p:clrMapOvr>
  <p:transition spd="med"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uiExpand="1" build="p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1766</TotalTime>
  <Words>1794</Words>
  <Application>Microsoft Macintosh PowerPoint</Application>
  <PresentationFormat>On-screen Show (4:3)</PresentationFormat>
  <Paragraphs>253</Paragraphs>
  <Slides>43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Arial</vt:lpstr>
      <vt:lpstr>MS PGothic</vt:lpstr>
      <vt:lpstr>Calibri</vt:lpstr>
      <vt:lpstr>Default Design</vt:lpstr>
      <vt:lpstr>ICE</vt:lpstr>
      <vt:lpstr>Course Overview</vt:lpstr>
      <vt:lpstr>Alpine Ice</vt:lpstr>
      <vt:lpstr>Water Ice</vt:lpstr>
      <vt:lpstr>Characteristics of Ice</vt:lpstr>
      <vt:lpstr>Characteristics of Ice Ice Quality = Weather</vt:lpstr>
      <vt:lpstr>Mitigating Hazards</vt:lpstr>
      <vt:lpstr>Objective Hazards</vt:lpstr>
      <vt:lpstr>Hazards You Control</vt:lpstr>
      <vt:lpstr>PowerPoint Presentation</vt:lpstr>
      <vt:lpstr>Condition Factors</vt:lpstr>
      <vt:lpstr>Safety and Speed</vt:lpstr>
      <vt:lpstr>Efficiency</vt:lpstr>
      <vt:lpstr>Efficiency</vt:lpstr>
      <vt:lpstr>Efficiency</vt:lpstr>
      <vt:lpstr>Gear</vt:lpstr>
      <vt:lpstr>Necessary Clothing + Gear</vt:lpstr>
      <vt:lpstr>CE Safety Certifications Comité Européen de Normalisation</vt:lpstr>
      <vt:lpstr>Ice Climbing Hardware</vt:lpstr>
      <vt:lpstr>Ice Climbing Hardware  Optional (but nice to have)</vt:lpstr>
      <vt:lpstr>Tool &amp; Crampon Maintenance</vt:lpstr>
      <vt:lpstr>Sharpening Tools and Crampons Better kicks and sticks! </vt:lpstr>
      <vt:lpstr>Sharpening Tools and Crampons Shaping by subtracting material.</vt:lpstr>
      <vt:lpstr>Sharpening Tools and Crampons Be gentle with your screws.</vt:lpstr>
      <vt:lpstr>Common Anchors</vt:lpstr>
      <vt:lpstr>Common Anchors</vt:lpstr>
      <vt:lpstr>Belay Anchor</vt:lpstr>
      <vt:lpstr>Common Anchors</vt:lpstr>
      <vt:lpstr>Making a V-Thread Anchor</vt:lpstr>
      <vt:lpstr>Ice Screw Top-Rope Anchor</vt:lpstr>
      <vt:lpstr>Climbing Technique</vt:lpstr>
      <vt:lpstr>Low Angle Technique</vt:lpstr>
      <vt:lpstr>Moderate/ Steep Angle Technique</vt:lpstr>
      <vt:lpstr>Front-pointing</vt:lpstr>
      <vt:lpstr>Ax Position- High/ Low Dagger</vt:lpstr>
      <vt:lpstr>Ax Position- Traction</vt:lpstr>
      <vt:lpstr>Ax Position- High/ Low Dagger</vt:lpstr>
      <vt:lpstr>Ax Position- High/ Low Dagger</vt:lpstr>
      <vt:lpstr>Descending</vt:lpstr>
      <vt:lpstr>Movement on Ice</vt:lpstr>
      <vt:lpstr>Prior to the Ice Climb</vt:lpstr>
      <vt:lpstr>While Ice Climbing…</vt:lpstr>
      <vt:lpstr>Questions </vt:lpstr>
    </vt:vector>
  </TitlesOfParts>
  <Company>-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ICE</dc:title>
  <dc:creator>Owner</dc:creator>
  <cp:lastModifiedBy>Ed Palushock</cp:lastModifiedBy>
  <cp:revision>282</cp:revision>
  <cp:lastPrinted>2019-08-13T13:48:47Z</cp:lastPrinted>
  <dcterms:created xsi:type="dcterms:W3CDTF">2013-06-19T05:32:18Z</dcterms:created>
  <dcterms:modified xsi:type="dcterms:W3CDTF">2024-08-05T14:54:19Z</dcterms:modified>
</cp:coreProperties>
</file>