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8" r:id="rId1"/>
  </p:sldMasterIdLst>
  <p:handoutMasterIdLst>
    <p:handoutMasterId r:id="rId59"/>
  </p:handoutMasterIdLst>
  <p:sldIdLst>
    <p:sldId id="302" r:id="rId2"/>
    <p:sldId id="256" r:id="rId3"/>
    <p:sldId id="258" r:id="rId4"/>
    <p:sldId id="257" r:id="rId5"/>
    <p:sldId id="259" r:id="rId6"/>
    <p:sldId id="260" r:id="rId7"/>
    <p:sldId id="261" r:id="rId8"/>
    <p:sldId id="262" r:id="rId9"/>
    <p:sldId id="263" r:id="rId10"/>
    <p:sldId id="264" r:id="rId11"/>
    <p:sldId id="265" r:id="rId12"/>
    <p:sldId id="266" r:id="rId13"/>
    <p:sldId id="272" r:id="rId14"/>
    <p:sldId id="273" r:id="rId15"/>
    <p:sldId id="274" r:id="rId16"/>
    <p:sldId id="275" r:id="rId17"/>
    <p:sldId id="276" r:id="rId18"/>
    <p:sldId id="277" r:id="rId19"/>
    <p:sldId id="278" r:id="rId20"/>
    <p:sldId id="279" r:id="rId21"/>
    <p:sldId id="301" r:id="rId22"/>
    <p:sldId id="320" r:id="rId23"/>
    <p:sldId id="281" r:id="rId24"/>
    <p:sldId id="303" r:id="rId25"/>
    <p:sldId id="316" r:id="rId26"/>
    <p:sldId id="283" r:id="rId27"/>
    <p:sldId id="286" r:id="rId28"/>
    <p:sldId id="291" r:id="rId29"/>
    <p:sldId id="288" r:id="rId30"/>
    <p:sldId id="290" r:id="rId31"/>
    <p:sldId id="305" r:id="rId32"/>
    <p:sldId id="289" r:id="rId33"/>
    <p:sldId id="315" r:id="rId34"/>
    <p:sldId id="294" r:id="rId35"/>
    <p:sldId id="323" r:id="rId36"/>
    <p:sldId id="324" r:id="rId37"/>
    <p:sldId id="325" r:id="rId38"/>
    <p:sldId id="322" r:id="rId39"/>
    <p:sldId id="295" r:id="rId40"/>
    <p:sldId id="297" r:id="rId41"/>
    <p:sldId id="300" r:id="rId42"/>
    <p:sldId id="321" r:id="rId43"/>
    <p:sldId id="285" r:id="rId44"/>
    <p:sldId id="284" r:id="rId45"/>
    <p:sldId id="293" r:id="rId46"/>
    <p:sldId id="313" r:id="rId47"/>
    <p:sldId id="287" r:id="rId48"/>
    <p:sldId id="292" r:id="rId49"/>
    <p:sldId id="299" r:id="rId50"/>
    <p:sldId id="304" r:id="rId51"/>
    <p:sldId id="309" r:id="rId52"/>
    <p:sldId id="310" r:id="rId53"/>
    <p:sldId id="312" r:id="rId54"/>
    <p:sldId id="318" r:id="rId55"/>
    <p:sldId id="319" r:id="rId56"/>
    <p:sldId id="317" r:id="rId57"/>
    <p:sldId id="296" r:id="rId58"/>
  </p:sldIdLst>
  <p:sldSz cx="6858000" cy="9144000" type="letter"/>
  <p:notesSz cx="9271000" cy="6997700"/>
  <p:defaultTextStyle>
    <a:defPPr>
      <a:defRPr lang="en-US"/>
    </a:defPPr>
    <a:lvl1pPr algn="l" rtl="0" eaLnBrk="0" fontAlgn="base" hangingPunct="0">
      <a:spcBef>
        <a:spcPct val="0"/>
      </a:spcBef>
      <a:spcAft>
        <a:spcPct val="0"/>
      </a:spcAft>
      <a:defRPr sz="2400" kern="1200">
        <a:solidFill>
          <a:schemeClr val="tx1"/>
        </a:solidFill>
        <a:latin typeface="Times New Roman" charset="0"/>
        <a:ea typeface="+mn-ea"/>
        <a:cs typeface="+mn-cs"/>
      </a:defRPr>
    </a:lvl1pPr>
    <a:lvl2pPr marL="457200" algn="l" rtl="0" eaLnBrk="0" fontAlgn="base" hangingPunct="0">
      <a:spcBef>
        <a:spcPct val="0"/>
      </a:spcBef>
      <a:spcAft>
        <a:spcPct val="0"/>
      </a:spcAft>
      <a:defRPr sz="2400" kern="1200">
        <a:solidFill>
          <a:schemeClr val="tx1"/>
        </a:solidFill>
        <a:latin typeface="Times New Roman" charset="0"/>
        <a:ea typeface="+mn-ea"/>
        <a:cs typeface="+mn-cs"/>
      </a:defRPr>
    </a:lvl2pPr>
    <a:lvl3pPr marL="914400" algn="l" rtl="0" eaLnBrk="0" fontAlgn="base" hangingPunct="0">
      <a:spcBef>
        <a:spcPct val="0"/>
      </a:spcBef>
      <a:spcAft>
        <a:spcPct val="0"/>
      </a:spcAft>
      <a:defRPr sz="2400" kern="1200">
        <a:solidFill>
          <a:schemeClr val="tx1"/>
        </a:solidFill>
        <a:latin typeface="Times New Roman" charset="0"/>
        <a:ea typeface="+mn-ea"/>
        <a:cs typeface="+mn-cs"/>
      </a:defRPr>
    </a:lvl3pPr>
    <a:lvl4pPr marL="1371600" algn="l" rtl="0" eaLnBrk="0" fontAlgn="base" hangingPunct="0">
      <a:spcBef>
        <a:spcPct val="0"/>
      </a:spcBef>
      <a:spcAft>
        <a:spcPct val="0"/>
      </a:spcAft>
      <a:defRPr sz="2400" kern="1200">
        <a:solidFill>
          <a:schemeClr val="tx1"/>
        </a:solidFill>
        <a:latin typeface="Times New Roman" charset="0"/>
        <a:ea typeface="+mn-ea"/>
        <a:cs typeface="+mn-cs"/>
      </a:defRPr>
    </a:lvl4pPr>
    <a:lvl5pPr marL="1828800" algn="l" rtl="0" eaLnBrk="0" fontAlgn="base" hangingPunct="0">
      <a:spcBef>
        <a:spcPct val="0"/>
      </a:spcBef>
      <a:spcAft>
        <a:spcPct val="0"/>
      </a:spcAft>
      <a:defRPr sz="2400" kern="1200">
        <a:solidFill>
          <a:schemeClr val="tx1"/>
        </a:solidFill>
        <a:latin typeface="Times New Roman" charset="0"/>
        <a:ea typeface="+mn-ea"/>
        <a:cs typeface="+mn-cs"/>
      </a:defRPr>
    </a:lvl5pPr>
    <a:lvl6pPr marL="2286000" algn="l" defTabSz="914400" rtl="0" eaLnBrk="1" latinLnBrk="0" hangingPunct="1">
      <a:defRPr sz="2400" kern="1200">
        <a:solidFill>
          <a:schemeClr val="tx1"/>
        </a:solidFill>
        <a:latin typeface="Times New Roman" charset="0"/>
        <a:ea typeface="+mn-ea"/>
        <a:cs typeface="+mn-cs"/>
      </a:defRPr>
    </a:lvl6pPr>
    <a:lvl7pPr marL="2743200" algn="l" defTabSz="914400" rtl="0" eaLnBrk="1" latinLnBrk="0" hangingPunct="1">
      <a:defRPr sz="2400" kern="1200">
        <a:solidFill>
          <a:schemeClr val="tx1"/>
        </a:solidFill>
        <a:latin typeface="Times New Roman" charset="0"/>
        <a:ea typeface="+mn-ea"/>
        <a:cs typeface="+mn-cs"/>
      </a:defRPr>
    </a:lvl7pPr>
    <a:lvl8pPr marL="3200400" algn="l" defTabSz="914400" rtl="0" eaLnBrk="1" latinLnBrk="0" hangingPunct="1">
      <a:defRPr sz="2400" kern="1200">
        <a:solidFill>
          <a:schemeClr val="tx1"/>
        </a:solidFill>
        <a:latin typeface="Times New Roman" charset="0"/>
        <a:ea typeface="+mn-ea"/>
        <a:cs typeface="+mn-cs"/>
      </a:defRPr>
    </a:lvl8pPr>
    <a:lvl9pPr marL="3657600" algn="l" defTabSz="914400" rtl="0" eaLnBrk="1" latinLnBrk="0" hangingPunct="1">
      <a:defRPr sz="2400" kern="1200">
        <a:solidFill>
          <a:schemeClr val="tx1"/>
        </a:solidFill>
        <a:latin typeface="Times New Roman" charset="0"/>
        <a:ea typeface="+mn-ea"/>
        <a:cs typeface="+mn-cs"/>
      </a:defRPr>
    </a:lvl9pPr>
  </p:defaultTextStyle>
  <p:extLst>
    <p:ext uri="{EFAFB233-063F-42B5-8137-9DF3F51BA10A}">
      <p15:sldGuideLst xmlns:p15="http://schemas.microsoft.com/office/powerpoint/2012/main">
        <p15:guide id="1" orient="horz" pos="2880">
          <p15:clr>
            <a:srgbClr val="A4A3A4"/>
          </p15:clr>
        </p15:guide>
        <p15:guide id="2" pos="216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schemeClr val="tx1"/>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900CC"/>
    <a:srgbClr val="FF3300"/>
    <a:srgbClr val="009900"/>
    <a:srgbClr val="0000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620"/>
    <p:restoredTop sz="94660"/>
  </p:normalViewPr>
  <p:slideViewPr>
    <p:cSldViewPr>
      <p:cViewPr varScale="1">
        <p:scale>
          <a:sx n="88" d="100"/>
          <a:sy n="88" d="100"/>
        </p:scale>
        <p:origin x="2826" y="78"/>
      </p:cViewPr>
      <p:guideLst>
        <p:guide orient="horz" pos="2880"/>
        <p:guide pos="216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5" Type="http://schemas.openxmlformats.org/officeDocument/2006/relationships/slide" Target="slides/slide4.xml"/><Relationship Id="rId61" Type="http://schemas.openxmlformats.org/officeDocument/2006/relationships/viewProps" Target="viewProps.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handoutMaster" Target="handoutMasters/handoutMaster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5298" name="Rectangle 2"/>
          <p:cNvSpPr>
            <a:spLocks noGrp="1" noChangeArrowheads="1"/>
          </p:cNvSpPr>
          <p:nvPr>
            <p:ph type="hdr" sz="quarter"/>
          </p:nvPr>
        </p:nvSpPr>
        <p:spPr bwMode="auto">
          <a:xfrm>
            <a:off x="0" y="0"/>
            <a:ext cx="4024313" cy="339725"/>
          </a:xfrm>
          <a:prstGeom prst="rect">
            <a:avLst/>
          </a:prstGeom>
          <a:noFill/>
          <a:ln w="9525">
            <a:noFill/>
            <a:miter lim="800000"/>
            <a:headEnd/>
            <a:tailEnd/>
          </a:ln>
          <a:effectLst/>
        </p:spPr>
        <p:txBody>
          <a:bodyPr vert="horz" wrap="square" lIns="92943" tIns="46472" rIns="92943" bIns="46472" numCol="1" anchor="t" anchorCtr="0" compatLnSpc="1">
            <a:prstTxWarp prst="textNoShape">
              <a:avLst/>
            </a:prstTxWarp>
          </a:bodyPr>
          <a:lstStyle>
            <a:lvl1pPr defTabSz="931863">
              <a:defRPr sz="1800"/>
            </a:lvl1pPr>
          </a:lstStyle>
          <a:p>
            <a:pPr>
              <a:defRPr/>
            </a:pPr>
            <a:endParaRPr lang="en-US"/>
          </a:p>
        </p:txBody>
      </p:sp>
      <p:sp>
        <p:nvSpPr>
          <p:cNvPr id="55299" name="Rectangle 3"/>
          <p:cNvSpPr>
            <a:spLocks noGrp="1" noChangeArrowheads="1"/>
          </p:cNvSpPr>
          <p:nvPr>
            <p:ph type="dt" sz="quarter" idx="1"/>
          </p:nvPr>
        </p:nvSpPr>
        <p:spPr bwMode="auto">
          <a:xfrm>
            <a:off x="5246688" y="0"/>
            <a:ext cx="4024312" cy="339725"/>
          </a:xfrm>
          <a:prstGeom prst="rect">
            <a:avLst/>
          </a:prstGeom>
          <a:noFill/>
          <a:ln w="9525">
            <a:noFill/>
            <a:miter lim="800000"/>
            <a:headEnd/>
            <a:tailEnd/>
          </a:ln>
          <a:effectLst/>
        </p:spPr>
        <p:txBody>
          <a:bodyPr vert="horz" wrap="square" lIns="92943" tIns="46472" rIns="92943" bIns="46472" numCol="1" anchor="t" anchorCtr="0" compatLnSpc="1">
            <a:prstTxWarp prst="textNoShape">
              <a:avLst/>
            </a:prstTxWarp>
          </a:bodyPr>
          <a:lstStyle>
            <a:lvl1pPr algn="r" defTabSz="931863">
              <a:defRPr sz="1800"/>
            </a:lvl1pPr>
          </a:lstStyle>
          <a:p>
            <a:pPr>
              <a:defRPr/>
            </a:pPr>
            <a:endParaRPr lang="en-US"/>
          </a:p>
        </p:txBody>
      </p:sp>
      <p:sp>
        <p:nvSpPr>
          <p:cNvPr id="55300" name="Rectangle 4"/>
          <p:cNvSpPr>
            <a:spLocks noGrp="1" noChangeArrowheads="1"/>
          </p:cNvSpPr>
          <p:nvPr>
            <p:ph type="ftr" sz="quarter" idx="2"/>
          </p:nvPr>
        </p:nvSpPr>
        <p:spPr bwMode="auto">
          <a:xfrm>
            <a:off x="0" y="6657975"/>
            <a:ext cx="4024313" cy="339725"/>
          </a:xfrm>
          <a:prstGeom prst="rect">
            <a:avLst/>
          </a:prstGeom>
          <a:noFill/>
          <a:ln w="9525">
            <a:noFill/>
            <a:miter lim="800000"/>
            <a:headEnd/>
            <a:tailEnd/>
          </a:ln>
          <a:effectLst/>
        </p:spPr>
        <p:txBody>
          <a:bodyPr vert="horz" wrap="square" lIns="92943" tIns="46472" rIns="92943" bIns="46472" numCol="1" anchor="b" anchorCtr="0" compatLnSpc="1">
            <a:prstTxWarp prst="textNoShape">
              <a:avLst/>
            </a:prstTxWarp>
          </a:bodyPr>
          <a:lstStyle>
            <a:lvl1pPr defTabSz="931863">
              <a:defRPr sz="1800"/>
            </a:lvl1pPr>
          </a:lstStyle>
          <a:p>
            <a:pPr>
              <a:defRPr/>
            </a:pPr>
            <a:endParaRPr lang="en-US"/>
          </a:p>
        </p:txBody>
      </p:sp>
      <p:sp>
        <p:nvSpPr>
          <p:cNvPr id="55301" name="Rectangle 5"/>
          <p:cNvSpPr>
            <a:spLocks noGrp="1" noChangeArrowheads="1"/>
          </p:cNvSpPr>
          <p:nvPr>
            <p:ph type="sldNum" sz="quarter" idx="3"/>
          </p:nvPr>
        </p:nvSpPr>
        <p:spPr bwMode="auto">
          <a:xfrm>
            <a:off x="5246688" y="6657975"/>
            <a:ext cx="4024312" cy="339725"/>
          </a:xfrm>
          <a:prstGeom prst="rect">
            <a:avLst/>
          </a:prstGeom>
          <a:noFill/>
          <a:ln w="9525">
            <a:noFill/>
            <a:miter lim="800000"/>
            <a:headEnd/>
            <a:tailEnd/>
          </a:ln>
          <a:effectLst/>
        </p:spPr>
        <p:txBody>
          <a:bodyPr vert="horz" wrap="square" lIns="92943" tIns="46472" rIns="92943" bIns="46472" numCol="1" anchor="b" anchorCtr="0" compatLnSpc="1">
            <a:prstTxWarp prst="textNoShape">
              <a:avLst/>
            </a:prstTxWarp>
          </a:bodyPr>
          <a:lstStyle>
            <a:lvl1pPr algn="r" defTabSz="931863">
              <a:defRPr sz="1800"/>
            </a:lvl1pPr>
          </a:lstStyle>
          <a:p>
            <a:pPr>
              <a:defRPr/>
            </a:pPr>
            <a:fld id="{C45A556E-EDE6-4396-9514-454EE8A99FC4}" type="slidenum">
              <a:rPr lang="en-US"/>
              <a:pPr>
                <a:defRPr/>
              </a:pPr>
              <a:t>‹#›</a:t>
            </a:fld>
            <a:endParaRPr lang="en-US"/>
          </a:p>
        </p:txBody>
      </p:sp>
    </p:spTree>
    <p:extLst>
      <p:ext uri="{BB962C8B-B14F-4D97-AF65-F5344CB8AC3E}">
        <p14:creationId xmlns:p14="http://schemas.microsoft.com/office/powerpoint/2010/main" val="2131567520"/>
      </p:ext>
    </p:extLst>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514350" y="2840038"/>
            <a:ext cx="5829300" cy="1960562"/>
          </a:xfrm>
        </p:spPr>
        <p:txBody>
          <a:bodyPr/>
          <a:lstStyle/>
          <a:p>
            <a:r>
              <a:rPr lang="en-US"/>
              <a:t>Click to edit Master title style</a:t>
            </a:r>
          </a:p>
        </p:txBody>
      </p:sp>
      <p:sp>
        <p:nvSpPr>
          <p:cNvPr id="3" name="Subtitle 2"/>
          <p:cNvSpPr>
            <a:spLocks noGrp="1"/>
          </p:cNvSpPr>
          <p:nvPr>
            <p:ph type="subTitle" idx="1"/>
          </p:nvPr>
        </p:nvSpPr>
        <p:spPr>
          <a:xfrm>
            <a:off x="1028700" y="5181600"/>
            <a:ext cx="4800600" cy="23368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E0BC6F97-8AE6-4FD7-AB27-732BC7B65234}" type="slidenum">
              <a:rPr lang="en-US"/>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092CC6F2-A328-4B9C-9105-9DC41E57F251}"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886325" y="812800"/>
            <a:ext cx="1457325" cy="73152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514350" y="812800"/>
            <a:ext cx="4219575" cy="73152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88599B54-AEE2-4238-90EC-9974710C4294}"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153B5F21-3C96-4BAE-B5E8-2F2FC62F11CD}"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541338" y="5875338"/>
            <a:ext cx="5829300" cy="1816100"/>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541338" y="3875088"/>
            <a:ext cx="5829300" cy="2000250"/>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8F229CDE-17C6-4A33-9AD6-625D25E57432}"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514350" y="2641600"/>
            <a:ext cx="2838450" cy="54864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3505200" y="2641600"/>
            <a:ext cx="2838450" cy="54864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706FCF07-7804-4FC1-A244-AE580866CAC3}"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342900" y="366713"/>
            <a:ext cx="6172200" cy="1524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342900" y="2046288"/>
            <a:ext cx="3030538" cy="85407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342900" y="2900363"/>
            <a:ext cx="3030538" cy="5267325"/>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3484563" y="2046288"/>
            <a:ext cx="3030537" cy="85407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3484563" y="2900363"/>
            <a:ext cx="3030537" cy="5267325"/>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18D5A816-A889-4F1D-84E1-733BE8BC3247}"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E1E37CAF-ECAB-4BA1-B696-423150AEAEFC}"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1856E48F-D762-4064-955B-04F16DD1DD8C}"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42900" y="363538"/>
            <a:ext cx="2255838" cy="154940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2681288" y="363538"/>
            <a:ext cx="3833812" cy="780415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342900" y="1912938"/>
            <a:ext cx="2255838" cy="625475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1C50FF01-C2B5-49C4-A787-377F912E6251}"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344613" y="6400800"/>
            <a:ext cx="4114800" cy="755650"/>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344613" y="817563"/>
            <a:ext cx="4114800" cy="54864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344613" y="7156450"/>
            <a:ext cx="4114800" cy="107315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5C53917A-E09D-405E-BCB1-D8E4C6DD3D5E}"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514350" y="812800"/>
            <a:ext cx="5829300" cy="1524000"/>
          </a:xfrm>
          <a:prstGeom prst="rect">
            <a:avLst/>
          </a:prstGeom>
          <a:noFill/>
          <a:ln w="9525">
            <a:noFill/>
            <a:miter lim="800000"/>
            <a:headEnd/>
            <a:tailEnd/>
          </a:ln>
        </p:spPr>
        <p:txBody>
          <a:bodyPr vert="horz" wrap="square" lIns="86493" tIns="43247" rIns="86493" bIns="43247" numCol="1" anchor="ctr"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514350" y="2641600"/>
            <a:ext cx="5829300" cy="5486400"/>
          </a:xfrm>
          <a:prstGeom prst="rect">
            <a:avLst/>
          </a:prstGeom>
          <a:noFill/>
          <a:ln w="9525">
            <a:noFill/>
            <a:miter lim="800000"/>
            <a:headEnd/>
            <a:tailEnd/>
          </a:ln>
        </p:spPr>
        <p:txBody>
          <a:bodyPr vert="horz" wrap="square" lIns="86493" tIns="43247" rIns="86493" bIns="43247"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514350" y="8331200"/>
            <a:ext cx="1428750" cy="609600"/>
          </a:xfrm>
          <a:prstGeom prst="rect">
            <a:avLst/>
          </a:prstGeom>
          <a:noFill/>
          <a:ln w="9525">
            <a:noFill/>
            <a:miter lim="800000"/>
            <a:headEnd/>
            <a:tailEnd/>
          </a:ln>
          <a:effectLst/>
        </p:spPr>
        <p:txBody>
          <a:bodyPr vert="horz" wrap="square" lIns="86493" tIns="43247" rIns="86493" bIns="43247" numCol="1" anchor="t" anchorCtr="0" compatLnSpc="1">
            <a:prstTxWarp prst="textNoShape">
              <a:avLst/>
            </a:prstTxWarp>
          </a:bodyPr>
          <a:lstStyle>
            <a:lvl1pPr>
              <a:defRPr sz="1300"/>
            </a:lvl1pPr>
          </a:lstStyle>
          <a:p>
            <a:pPr>
              <a:defRPr/>
            </a:pPr>
            <a:endParaRPr lang="en-US"/>
          </a:p>
        </p:txBody>
      </p:sp>
      <p:sp>
        <p:nvSpPr>
          <p:cNvPr id="1029" name="Rectangle 5"/>
          <p:cNvSpPr>
            <a:spLocks noGrp="1" noChangeArrowheads="1"/>
          </p:cNvSpPr>
          <p:nvPr>
            <p:ph type="ftr" sz="quarter" idx="3"/>
          </p:nvPr>
        </p:nvSpPr>
        <p:spPr bwMode="auto">
          <a:xfrm>
            <a:off x="2343150" y="8331200"/>
            <a:ext cx="2171700" cy="609600"/>
          </a:xfrm>
          <a:prstGeom prst="rect">
            <a:avLst/>
          </a:prstGeom>
          <a:noFill/>
          <a:ln w="9525">
            <a:noFill/>
            <a:miter lim="800000"/>
            <a:headEnd/>
            <a:tailEnd/>
          </a:ln>
          <a:effectLst/>
        </p:spPr>
        <p:txBody>
          <a:bodyPr vert="horz" wrap="square" lIns="86493" tIns="43247" rIns="86493" bIns="43247" numCol="1" anchor="t" anchorCtr="0" compatLnSpc="1">
            <a:prstTxWarp prst="textNoShape">
              <a:avLst/>
            </a:prstTxWarp>
          </a:bodyPr>
          <a:lstStyle>
            <a:lvl1pPr algn="ctr">
              <a:defRPr sz="1300"/>
            </a:lvl1pPr>
          </a:lstStyle>
          <a:p>
            <a:pPr>
              <a:defRPr/>
            </a:pPr>
            <a:endParaRPr lang="en-US"/>
          </a:p>
        </p:txBody>
      </p:sp>
      <p:sp>
        <p:nvSpPr>
          <p:cNvPr id="1030" name="Rectangle 6"/>
          <p:cNvSpPr>
            <a:spLocks noGrp="1" noChangeArrowheads="1"/>
          </p:cNvSpPr>
          <p:nvPr>
            <p:ph type="sldNum" sz="quarter" idx="4"/>
          </p:nvPr>
        </p:nvSpPr>
        <p:spPr bwMode="auto">
          <a:xfrm>
            <a:off x="4914900" y="8331200"/>
            <a:ext cx="1428750" cy="609600"/>
          </a:xfrm>
          <a:prstGeom prst="rect">
            <a:avLst/>
          </a:prstGeom>
          <a:noFill/>
          <a:ln w="9525">
            <a:noFill/>
            <a:miter lim="800000"/>
            <a:headEnd/>
            <a:tailEnd/>
          </a:ln>
          <a:effectLst/>
        </p:spPr>
        <p:txBody>
          <a:bodyPr vert="horz" wrap="square" lIns="86493" tIns="43247" rIns="86493" bIns="43247" numCol="1" anchor="t" anchorCtr="0" compatLnSpc="1">
            <a:prstTxWarp prst="textNoShape">
              <a:avLst/>
            </a:prstTxWarp>
          </a:bodyPr>
          <a:lstStyle>
            <a:lvl1pPr algn="r">
              <a:defRPr sz="1300"/>
            </a:lvl1pPr>
          </a:lstStyle>
          <a:p>
            <a:pPr>
              <a:defRPr/>
            </a:pPr>
            <a:fld id="{3AA233DF-38B2-46AD-9090-9CE4D9D1148F}"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865188" rtl="0" eaLnBrk="0" fontAlgn="base" hangingPunct="0">
        <a:spcBef>
          <a:spcPct val="0"/>
        </a:spcBef>
        <a:spcAft>
          <a:spcPct val="0"/>
        </a:spcAft>
        <a:defRPr sz="4200">
          <a:solidFill>
            <a:schemeClr val="tx2"/>
          </a:solidFill>
          <a:latin typeface="+mj-lt"/>
          <a:ea typeface="+mj-ea"/>
          <a:cs typeface="+mj-cs"/>
        </a:defRPr>
      </a:lvl1pPr>
      <a:lvl2pPr algn="ctr" defTabSz="865188" rtl="0" eaLnBrk="0" fontAlgn="base" hangingPunct="0">
        <a:spcBef>
          <a:spcPct val="0"/>
        </a:spcBef>
        <a:spcAft>
          <a:spcPct val="0"/>
        </a:spcAft>
        <a:defRPr sz="4200">
          <a:solidFill>
            <a:schemeClr val="tx2"/>
          </a:solidFill>
          <a:latin typeface="Times New Roman" charset="0"/>
        </a:defRPr>
      </a:lvl2pPr>
      <a:lvl3pPr algn="ctr" defTabSz="865188" rtl="0" eaLnBrk="0" fontAlgn="base" hangingPunct="0">
        <a:spcBef>
          <a:spcPct val="0"/>
        </a:spcBef>
        <a:spcAft>
          <a:spcPct val="0"/>
        </a:spcAft>
        <a:defRPr sz="4200">
          <a:solidFill>
            <a:schemeClr val="tx2"/>
          </a:solidFill>
          <a:latin typeface="Times New Roman" charset="0"/>
        </a:defRPr>
      </a:lvl3pPr>
      <a:lvl4pPr algn="ctr" defTabSz="865188" rtl="0" eaLnBrk="0" fontAlgn="base" hangingPunct="0">
        <a:spcBef>
          <a:spcPct val="0"/>
        </a:spcBef>
        <a:spcAft>
          <a:spcPct val="0"/>
        </a:spcAft>
        <a:defRPr sz="4200">
          <a:solidFill>
            <a:schemeClr val="tx2"/>
          </a:solidFill>
          <a:latin typeface="Times New Roman" charset="0"/>
        </a:defRPr>
      </a:lvl4pPr>
      <a:lvl5pPr algn="ctr" defTabSz="865188" rtl="0" eaLnBrk="0" fontAlgn="base" hangingPunct="0">
        <a:spcBef>
          <a:spcPct val="0"/>
        </a:spcBef>
        <a:spcAft>
          <a:spcPct val="0"/>
        </a:spcAft>
        <a:defRPr sz="4200">
          <a:solidFill>
            <a:schemeClr val="tx2"/>
          </a:solidFill>
          <a:latin typeface="Times New Roman" charset="0"/>
        </a:defRPr>
      </a:lvl5pPr>
      <a:lvl6pPr marL="457200" algn="ctr" defTabSz="865188" rtl="0" eaLnBrk="0" fontAlgn="base" hangingPunct="0">
        <a:spcBef>
          <a:spcPct val="0"/>
        </a:spcBef>
        <a:spcAft>
          <a:spcPct val="0"/>
        </a:spcAft>
        <a:defRPr sz="4200">
          <a:solidFill>
            <a:schemeClr val="tx2"/>
          </a:solidFill>
          <a:latin typeface="Times New Roman" charset="0"/>
        </a:defRPr>
      </a:lvl6pPr>
      <a:lvl7pPr marL="914400" algn="ctr" defTabSz="865188" rtl="0" eaLnBrk="0" fontAlgn="base" hangingPunct="0">
        <a:spcBef>
          <a:spcPct val="0"/>
        </a:spcBef>
        <a:spcAft>
          <a:spcPct val="0"/>
        </a:spcAft>
        <a:defRPr sz="4200">
          <a:solidFill>
            <a:schemeClr val="tx2"/>
          </a:solidFill>
          <a:latin typeface="Times New Roman" charset="0"/>
        </a:defRPr>
      </a:lvl7pPr>
      <a:lvl8pPr marL="1371600" algn="ctr" defTabSz="865188" rtl="0" eaLnBrk="0" fontAlgn="base" hangingPunct="0">
        <a:spcBef>
          <a:spcPct val="0"/>
        </a:spcBef>
        <a:spcAft>
          <a:spcPct val="0"/>
        </a:spcAft>
        <a:defRPr sz="4200">
          <a:solidFill>
            <a:schemeClr val="tx2"/>
          </a:solidFill>
          <a:latin typeface="Times New Roman" charset="0"/>
        </a:defRPr>
      </a:lvl8pPr>
      <a:lvl9pPr marL="1828800" algn="ctr" defTabSz="865188" rtl="0" eaLnBrk="0" fontAlgn="base" hangingPunct="0">
        <a:spcBef>
          <a:spcPct val="0"/>
        </a:spcBef>
        <a:spcAft>
          <a:spcPct val="0"/>
        </a:spcAft>
        <a:defRPr sz="4200">
          <a:solidFill>
            <a:schemeClr val="tx2"/>
          </a:solidFill>
          <a:latin typeface="Times New Roman" charset="0"/>
        </a:defRPr>
      </a:lvl9pPr>
    </p:titleStyle>
    <p:bodyStyle>
      <a:lvl1pPr marL="323850" indent="-323850" algn="l" defTabSz="865188" rtl="0" eaLnBrk="0" fontAlgn="base" hangingPunct="0">
        <a:spcBef>
          <a:spcPct val="20000"/>
        </a:spcBef>
        <a:spcAft>
          <a:spcPct val="0"/>
        </a:spcAft>
        <a:buChar char="•"/>
        <a:defRPr sz="3000">
          <a:solidFill>
            <a:schemeClr val="tx1"/>
          </a:solidFill>
          <a:latin typeface="+mn-lt"/>
          <a:ea typeface="+mn-ea"/>
          <a:cs typeface="+mn-cs"/>
        </a:defRPr>
      </a:lvl1pPr>
      <a:lvl2pPr marL="703263" indent="-271463" algn="l" defTabSz="865188" rtl="0" eaLnBrk="0" fontAlgn="base" hangingPunct="0">
        <a:spcBef>
          <a:spcPct val="20000"/>
        </a:spcBef>
        <a:spcAft>
          <a:spcPct val="0"/>
        </a:spcAft>
        <a:buChar char="–"/>
        <a:defRPr sz="2600">
          <a:solidFill>
            <a:schemeClr val="tx1"/>
          </a:solidFill>
          <a:latin typeface="+mn-lt"/>
        </a:defRPr>
      </a:lvl2pPr>
      <a:lvl3pPr marL="1081088" indent="-215900" algn="l" defTabSz="865188" rtl="0" eaLnBrk="0" fontAlgn="base" hangingPunct="0">
        <a:spcBef>
          <a:spcPct val="20000"/>
        </a:spcBef>
        <a:spcAft>
          <a:spcPct val="0"/>
        </a:spcAft>
        <a:buChar char="•"/>
        <a:defRPr sz="2300">
          <a:solidFill>
            <a:schemeClr val="tx1"/>
          </a:solidFill>
          <a:latin typeface="+mn-lt"/>
        </a:defRPr>
      </a:lvl3pPr>
      <a:lvl4pPr marL="1512888" indent="-215900" algn="l" defTabSz="865188" rtl="0" eaLnBrk="0" fontAlgn="base" hangingPunct="0">
        <a:spcBef>
          <a:spcPct val="20000"/>
        </a:spcBef>
        <a:spcAft>
          <a:spcPct val="0"/>
        </a:spcAft>
        <a:buChar char="–"/>
        <a:defRPr sz="1900">
          <a:solidFill>
            <a:schemeClr val="tx1"/>
          </a:solidFill>
          <a:latin typeface="+mn-lt"/>
        </a:defRPr>
      </a:lvl4pPr>
      <a:lvl5pPr marL="1946275" indent="-215900" algn="l" defTabSz="865188" rtl="0" eaLnBrk="0" fontAlgn="base" hangingPunct="0">
        <a:spcBef>
          <a:spcPct val="20000"/>
        </a:spcBef>
        <a:spcAft>
          <a:spcPct val="0"/>
        </a:spcAft>
        <a:buChar char="»"/>
        <a:defRPr sz="1900">
          <a:solidFill>
            <a:schemeClr val="tx1"/>
          </a:solidFill>
          <a:latin typeface="+mn-lt"/>
        </a:defRPr>
      </a:lvl5pPr>
      <a:lvl6pPr marL="2403475" indent="-215900" algn="l" defTabSz="865188" rtl="0" eaLnBrk="0" fontAlgn="base" hangingPunct="0">
        <a:spcBef>
          <a:spcPct val="20000"/>
        </a:spcBef>
        <a:spcAft>
          <a:spcPct val="0"/>
        </a:spcAft>
        <a:buChar char="»"/>
        <a:defRPr sz="1900">
          <a:solidFill>
            <a:schemeClr val="tx1"/>
          </a:solidFill>
          <a:latin typeface="+mn-lt"/>
        </a:defRPr>
      </a:lvl6pPr>
      <a:lvl7pPr marL="2860675" indent="-215900" algn="l" defTabSz="865188" rtl="0" eaLnBrk="0" fontAlgn="base" hangingPunct="0">
        <a:spcBef>
          <a:spcPct val="20000"/>
        </a:spcBef>
        <a:spcAft>
          <a:spcPct val="0"/>
        </a:spcAft>
        <a:buChar char="»"/>
        <a:defRPr sz="1900">
          <a:solidFill>
            <a:schemeClr val="tx1"/>
          </a:solidFill>
          <a:latin typeface="+mn-lt"/>
        </a:defRPr>
      </a:lvl7pPr>
      <a:lvl8pPr marL="3317875" indent="-215900" algn="l" defTabSz="865188" rtl="0" eaLnBrk="0" fontAlgn="base" hangingPunct="0">
        <a:spcBef>
          <a:spcPct val="20000"/>
        </a:spcBef>
        <a:spcAft>
          <a:spcPct val="0"/>
        </a:spcAft>
        <a:buChar char="»"/>
        <a:defRPr sz="1900">
          <a:solidFill>
            <a:schemeClr val="tx1"/>
          </a:solidFill>
          <a:latin typeface="+mn-lt"/>
        </a:defRPr>
      </a:lvl8pPr>
      <a:lvl9pPr marL="3775075" indent="-215900" algn="l" defTabSz="865188" rtl="0" eaLnBrk="0" fontAlgn="base" hangingPunct="0">
        <a:spcBef>
          <a:spcPct val="20000"/>
        </a:spcBef>
        <a:spcAft>
          <a:spcPct val="0"/>
        </a:spcAft>
        <a:buChar char="»"/>
        <a:defRPr sz="19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Tooth rappel"/>
          <p:cNvPicPr>
            <a:picLocks noChangeAspect="1" noChangeArrowheads="1"/>
          </p:cNvPicPr>
          <p:nvPr/>
        </p:nvPicPr>
        <p:blipFill>
          <a:blip r:embed="rId2" cstate="print"/>
          <a:srcRect b="3226"/>
          <a:stretch>
            <a:fillRect/>
          </a:stretch>
        </p:blipFill>
        <p:spPr bwMode="auto">
          <a:xfrm>
            <a:off x="0" y="0"/>
            <a:ext cx="6877050" cy="9144000"/>
          </a:xfrm>
          <a:prstGeom prst="rect">
            <a:avLst/>
          </a:prstGeom>
          <a:noFill/>
          <a:ln w="9525">
            <a:noFill/>
            <a:miter lim="800000"/>
            <a:headEnd/>
            <a:tailEnd/>
          </a:ln>
        </p:spPr>
      </p:pic>
    </p:spTree>
  </p:cSld>
  <p:clrMapOvr>
    <a:masterClrMapping/>
  </p:clrMapOvr>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ext Box 2"/>
          <p:cNvSpPr txBox="1">
            <a:spLocks noChangeArrowheads="1"/>
          </p:cNvSpPr>
          <p:nvPr/>
        </p:nvSpPr>
        <p:spPr bwMode="auto">
          <a:xfrm>
            <a:off x="304800" y="304800"/>
            <a:ext cx="5715000" cy="1616075"/>
          </a:xfrm>
          <a:prstGeom prst="rect">
            <a:avLst/>
          </a:prstGeom>
          <a:noFill/>
          <a:ln w="9525">
            <a:noFill/>
            <a:miter lim="800000"/>
            <a:headEnd/>
            <a:tailEnd/>
          </a:ln>
        </p:spPr>
        <p:txBody>
          <a:bodyPr>
            <a:spAutoFit/>
          </a:bodyPr>
          <a:lstStyle/>
          <a:p>
            <a:pPr>
              <a:spcBef>
                <a:spcPct val="50000"/>
              </a:spcBef>
            </a:pPr>
            <a:r>
              <a:rPr lang="en-US" sz="4000" u="sng">
                <a:solidFill>
                  <a:srgbClr val="9900CC"/>
                </a:solidFill>
              </a:rPr>
              <a:t>Rappelling</a:t>
            </a:r>
            <a:endParaRPr lang="en-US" sz="4000">
              <a:solidFill>
                <a:srgbClr val="9900CC"/>
              </a:solidFill>
            </a:endParaRPr>
          </a:p>
          <a:p>
            <a:pPr>
              <a:spcBef>
                <a:spcPct val="50000"/>
              </a:spcBef>
            </a:pPr>
            <a:r>
              <a:rPr lang="en-US" sz="4000">
                <a:solidFill>
                  <a:srgbClr val="9900CC"/>
                </a:solidFill>
              </a:rPr>
              <a:t>What can go wrong?</a:t>
            </a:r>
            <a:endParaRPr lang="en-US"/>
          </a:p>
        </p:txBody>
      </p:sp>
      <p:sp>
        <p:nvSpPr>
          <p:cNvPr id="11267" name="Text Box 3"/>
          <p:cNvSpPr txBox="1">
            <a:spLocks noChangeArrowheads="1"/>
          </p:cNvSpPr>
          <p:nvPr/>
        </p:nvSpPr>
        <p:spPr bwMode="auto">
          <a:xfrm>
            <a:off x="304800" y="3352800"/>
            <a:ext cx="5486400" cy="2043113"/>
          </a:xfrm>
          <a:prstGeom prst="rect">
            <a:avLst/>
          </a:prstGeom>
          <a:noFill/>
          <a:ln w="9525">
            <a:noFill/>
            <a:miter lim="800000"/>
            <a:headEnd/>
            <a:tailEnd/>
          </a:ln>
        </p:spPr>
        <p:txBody>
          <a:bodyPr>
            <a:spAutoFit/>
          </a:bodyPr>
          <a:lstStyle/>
          <a:p>
            <a:pPr lvl="1">
              <a:spcBef>
                <a:spcPct val="50000"/>
              </a:spcBef>
              <a:buFontTx/>
              <a:buChar char="•"/>
            </a:pPr>
            <a:r>
              <a:rPr lang="en-US" sz="3200">
                <a:solidFill>
                  <a:srgbClr val="009900"/>
                </a:solidFill>
              </a:rPr>
              <a:t> You can get stuck</a:t>
            </a:r>
          </a:p>
          <a:p>
            <a:pPr lvl="1">
              <a:spcBef>
                <a:spcPct val="50000"/>
              </a:spcBef>
              <a:buFontTx/>
              <a:buChar char="•"/>
            </a:pPr>
            <a:r>
              <a:rPr lang="en-US" sz="3200">
                <a:solidFill>
                  <a:srgbClr val="009900"/>
                </a:solidFill>
              </a:rPr>
              <a:t> You can fall</a:t>
            </a:r>
          </a:p>
          <a:p>
            <a:pPr lvl="1">
              <a:spcBef>
                <a:spcPct val="50000"/>
              </a:spcBef>
              <a:buFontTx/>
              <a:buChar char="•"/>
            </a:pPr>
            <a:r>
              <a:rPr lang="en-US" sz="3200">
                <a:solidFill>
                  <a:srgbClr val="009900"/>
                </a:solidFill>
              </a:rPr>
              <a:t> You can get hit</a:t>
            </a:r>
            <a:endParaRPr lang="en-US"/>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ext Box 2"/>
          <p:cNvSpPr txBox="1">
            <a:spLocks noChangeArrowheads="1"/>
          </p:cNvSpPr>
          <p:nvPr/>
        </p:nvSpPr>
        <p:spPr bwMode="auto">
          <a:xfrm>
            <a:off x="304800" y="304800"/>
            <a:ext cx="5715000" cy="701675"/>
          </a:xfrm>
          <a:prstGeom prst="rect">
            <a:avLst/>
          </a:prstGeom>
          <a:noFill/>
          <a:ln w="9525">
            <a:noFill/>
            <a:miter lim="800000"/>
            <a:headEnd/>
            <a:tailEnd/>
          </a:ln>
        </p:spPr>
        <p:txBody>
          <a:bodyPr>
            <a:spAutoFit/>
          </a:bodyPr>
          <a:lstStyle/>
          <a:p>
            <a:pPr>
              <a:spcBef>
                <a:spcPct val="50000"/>
              </a:spcBef>
            </a:pPr>
            <a:r>
              <a:rPr lang="en-US" sz="4000">
                <a:solidFill>
                  <a:srgbClr val="FF3300"/>
                </a:solidFill>
              </a:rPr>
              <a:t>What can go wrong?</a:t>
            </a:r>
            <a:endParaRPr lang="en-US"/>
          </a:p>
        </p:txBody>
      </p:sp>
      <p:pic>
        <p:nvPicPr>
          <p:cNvPr id="12291" name="Picture 4"/>
          <p:cNvPicPr>
            <a:picLocks noChangeAspect="1" noChangeArrowheads="1"/>
          </p:cNvPicPr>
          <p:nvPr/>
        </p:nvPicPr>
        <p:blipFill>
          <a:blip r:embed="rId2" cstate="print"/>
          <a:srcRect/>
          <a:stretch>
            <a:fillRect/>
          </a:stretch>
        </p:blipFill>
        <p:spPr bwMode="auto">
          <a:xfrm>
            <a:off x="638175" y="1895475"/>
            <a:ext cx="5581650" cy="5353050"/>
          </a:xfrm>
          <a:prstGeom prst="rect">
            <a:avLst/>
          </a:prstGeom>
          <a:noFill/>
          <a:ln w="9525">
            <a:noFill/>
            <a:miter lim="800000"/>
            <a:headEnd/>
            <a:tailEnd/>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ext Box 2"/>
          <p:cNvSpPr txBox="1">
            <a:spLocks noChangeArrowheads="1"/>
          </p:cNvSpPr>
          <p:nvPr/>
        </p:nvSpPr>
        <p:spPr bwMode="auto">
          <a:xfrm>
            <a:off x="304800" y="304800"/>
            <a:ext cx="5715000" cy="701675"/>
          </a:xfrm>
          <a:prstGeom prst="rect">
            <a:avLst/>
          </a:prstGeom>
          <a:noFill/>
          <a:ln w="9525">
            <a:noFill/>
            <a:miter lim="800000"/>
            <a:headEnd/>
            <a:tailEnd/>
          </a:ln>
        </p:spPr>
        <p:txBody>
          <a:bodyPr>
            <a:spAutoFit/>
          </a:bodyPr>
          <a:lstStyle/>
          <a:p>
            <a:pPr>
              <a:spcBef>
                <a:spcPct val="50000"/>
              </a:spcBef>
            </a:pPr>
            <a:r>
              <a:rPr lang="en-US" sz="4000">
                <a:solidFill>
                  <a:srgbClr val="9900CC"/>
                </a:solidFill>
              </a:rPr>
              <a:t>Anchor failure</a:t>
            </a:r>
            <a:endParaRPr lang="en-US"/>
          </a:p>
        </p:txBody>
      </p:sp>
      <p:pic>
        <p:nvPicPr>
          <p:cNvPr id="13315" name="Picture 4"/>
          <p:cNvPicPr>
            <a:picLocks noChangeAspect="1" noChangeArrowheads="1"/>
          </p:cNvPicPr>
          <p:nvPr/>
        </p:nvPicPr>
        <p:blipFill>
          <a:blip r:embed="rId2" cstate="print"/>
          <a:srcRect r="17792"/>
          <a:stretch>
            <a:fillRect/>
          </a:stretch>
        </p:blipFill>
        <p:spPr bwMode="auto">
          <a:xfrm>
            <a:off x="381000" y="1676400"/>
            <a:ext cx="6029325" cy="5905500"/>
          </a:xfrm>
          <a:prstGeom prst="rect">
            <a:avLst/>
          </a:prstGeom>
          <a:noFill/>
          <a:ln w="9525">
            <a:noFill/>
            <a:miter lim="800000"/>
            <a:headEnd/>
            <a:tailEnd/>
          </a:ln>
        </p:spPr>
      </p:pic>
      <p:sp>
        <p:nvSpPr>
          <p:cNvPr id="13316" name="Text Box 6"/>
          <p:cNvSpPr txBox="1">
            <a:spLocks noChangeArrowheads="1"/>
          </p:cNvSpPr>
          <p:nvPr/>
        </p:nvSpPr>
        <p:spPr bwMode="auto">
          <a:xfrm>
            <a:off x="4114800" y="3505200"/>
            <a:ext cx="1219200" cy="400110"/>
          </a:xfrm>
          <a:prstGeom prst="rect">
            <a:avLst/>
          </a:prstGeom>
          <a:noFill/>
          <a:ln w="9525">
            <a:noFill/>
            <a:miter lim="800000"/>
            <a:headEnd/>
            <a:tailEnd/>
          </a:ln>
        </p:spPr>
        <p:txBody>
          <a:bodyPr>
            <a:spAutoFit/>
          </a:bodyPr>
          <a:lstStyle/>
          <a:p>
            <a:pPr>
              <a:spcBef>
                <a:spcPct val="50000"/>
              </a:spcBef>
            </a:pPr>
            <a:r>
              <a:rPr lang="en-US" sz="2000" dirty="0">
                <a:solidFill>
                  <a:srgbClr val="FF3300"/>
                </a:solidFill>
              </a:rPr>
              <a:t>Toast</a:t>
            </a:r>
            <a:endParaRPr lang="en-US"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3"/>
          <p:cNvPicPr>
            <a:picLocks noChangeAspect="1" noChangeArrowheads="1"/>
          </p:cNvPicPr>
          <p:nvPr/>
        </p:nvPicPr>
        <p:blipFill>
          <a:blip r:embed="rId2" cstate="print"/>
          <a:srcRect r="9480"/>
          <a:stretch>
            <a:fillRect/>
          </a:stretch>
        </p:blipFill>
        <p:spPr bwMode="auto">
          <a:xfrm>
            <a:off x="0" y="2438400"/>
            <a:ext cx="6638925" cy="5905500"/>
          </a:xfrm>
          <a:prstGeom prst="rect">
            <a:avLst/>
          </a:prstGeom>
          <a:noFill/>
          <a:ln w="9525">
            <a:noFill/>
            <a:miter lim="800000"/>
            <a:headEnd/>
            <a:tailEnd/>
          </a:ln>
        </p:spPr>
      </p:pic>
      <p:sp>
        <p:nvSpPr>
          <p:cNvPr id="14339" name="Text Box 2"/>
          <p:cNvSpPr txBox="1">
            <a:spLocks noChangeArrowheads="1"/>
          </p:cNvSpPr>
          <p:nvPr/>
        </p:nvSpPr>
        <p:spPr bwMode="auto">
          <a:xfrm>
            <a:off x="304800" y="304800"/>
            <a:ext cx="5715000" cy="2165350"/>
          </a:xfrm>
          <a:prstGeom prst="rect">
            <a:avLst/>
          </a:prstGeom>
          <a:noFill/>
          <a:ln w="9525">
            <a:noFill/>
            <a:miter lim="800000"/>
            <a:headEnd/>
            <a:tailEnd/>
          </a:ln>
        </p:spPr>
        <p:txBody>
          <a:bodyPr>
            <a:spAutoFit/>
          </a:bodyPr>
          <a:lstStyle/>
          <a:p>
            <a:pPr>
              <a:spcBef>
                <a:spcPct val="50000"/>
              </a:spcBef>
            </a:pPr>
            <a:r>
              <a:rPr lang="en-US" sz="4000">
                <a:solidFill>
                  <a:srgbClr val="9900CC"/>
                </a:solidFill>
              </a:rPr>
              <a:t>Knot  failure</a:t>
            </a:r>
          </a:p>
          <a:p>
            <a:pPr lvl="1">
              <a:spcBef>
                <a:spcPct val="50000"/>
              </a:spcBef>
              <a:buFontTx/>
              <a:buChar char="•"/>
            </a:pPr>
            <a:r>
              <a:rPr lang="en-US" sz="3200">
                <a:solidFill>
                  <a:srgbClr val="9900CC"/>
                </a:solidFill>
              </a:rPr>
              <a:t> sling</a:t>
            </a:r>
          </a:p>
          <a:p>
            <a:pPr lvl="1">
              <a:spcBef>
                <a:spcPct val="50000"/>
              </a:spcBef>
              <a:buFontTx/>
              <a:buChar char="•"/>
            </a:pPr>
            <a:r>
              <a:rPr lang="en-US" sz="3200">
                <a:solidFill>
                  <a:srgbClr val="9900CC"/>
                </a:solidFill>
              </a:rPr>
              <a:t> rope</a:t>
            </a:r>
            <a:endParaRPr lang="en-US"/>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ext Box 2"/>
          <p:cNvSpPr txBox="1">
            <a:spLocks noChangeArrowheads="1"/>
          </p:cNvSpPr>
          <p:nvPr/>
        </p:nvSpPr>
        <p:spPr bwMode="auto">
          <a:xfrm>
            <a:off x="304800" y="304800"/>
            <a:ext cx="5715000" cy="1433513"/>
          </a:xfrm>
          <a:prstGeom prst="rect">
            <a:avLst/>
          </a:prstGeom>
          <a:noFill/>
          <a:ln w="9525">
            <a:noFill/>
            <a:miter lim="800000"/>
            <a:headEnd/>
            <a:tailEnd/>
          </a:ln>
        </p:spPr>
        <p:txBody>
          <a:bodyPr>
            <a:spAutoFit/>
          </a:bodyPr>
          <a:lstStyle/>
          <a:p>
            <a:pPr>
              <a:spcBef>
                <a:spcPct val="50000"/>
              </a:spcBef>
            </a:pPr>
            <a:r>
              <a:rPr lang="en-US" sz="4000">
                <a:solidFill>
                  <a:srgbClr val="9900CC"/>
                </a:solidFill>
              </a:rPr>
              <a:t>Brake failure</a:t>
            </a:r>
          </a:p>
          <a:p>
            <a:pPr lvl="1">
              <a:spcBef>
                <a:spcPct val="50000"/>
              </a:spcBef>
              <a:buFontTx/>
              <a:buChar char="•"/>
            </a:pPr>
            <a:r>
              <a:rPr lang="en-US" sz="3200">
                <a:solidFill>
                  <a:srgbClr val="9900CC"/>
                </a:solidFill>
              </a:rPr>
              <a:t> not properly attached to rope</a:t>
            </a:r>
            <a:endParaRPr lang="en-US"/>
          </a:p>
        </p:txBody>
      </p:sp>
      <p:pic>
        <p:nvPicPr>
          <p:cNvPr id="15363" name="Picture 3"/>
          <p:cNvPicPr>
            <a:picLocks noChangeAspect="1" noChangeArrowheads="1"/>
          </p:cNvPicPr>
          <p:nvPr/>
        </p:nvPicPr>
        <p:blipFill>
          <a:blip r:embed="rId2" cstate="print"/>
          <a:srcRect/>
          <a:stretch>
            <a:fillRect/>
          </a:stretch>
        </p:blipFill>
        <p:spPr bwMode="auto">
          <a:xfrm>
            <a:off x="609600" y="2128838"/>
            <a:ext cx="5638800" cy="4886325"/>
          </a:xfrm>
          <a:prstGeom prst="rect">
            <a:avLst/>
          </a:prstGeom>
          <a:noFill/>
          <a:ln w="9525">
            <a:noFill/>
            <a:miter lim="800000"/>
            <a:headEnd/>
            <a:tailEnd/>
          </a:ln>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ext Box 2"/>
          <p:cNvSpPr txBox="1">
            <a:spLocks noChangeArrowheads="1"/>
          </p:cNvSpPr>
          <p:nvPr/>
        </p:nvSpPr>
        <p:spPr bwMode="auto">
          <a:xfrm>
            <a:off x="304800" y="304800"/>
            <a:ext cx="5715000" cy="701675"/>
          </a:xfrm>
          <a:prstGeom prst="rect">
            <a:avLst/>
          </a:prstGeom>
          <a:noFill/>
          <a:ln w="9525">
            <a:noFill/>
            <a:miter lim="800000"/>
            <a:headEnd/>
            <a:tailEnd/>
          </a:ln>
        </p:spPr>
        <p:txBody>
          <a:bodyPr>
            <a:spAutoFit/>
          </a:bodyPr>
          <a:lstStyle/>
          <a:p>
            <a:pPr>
              <a:spcBef>
                <a:spcPct val="50000"/>
              </a:spcBef>
            </a:pPr>
            <a:r>
              <a:rPr lang="en-US" sz="4000">
                <a:solidFill>
                  <a:srgbClr val="9900CC"/>
                </a:solidFill>
              </a:rPr>
              <a:t>Harness failure</a:t>
            </a:r>
            <a:endParaRPr lang="en-US"/>
          </a:p>
        </p:txBody>
      </p:sp>
      <p:pic>
        <p:nvPicPr>
          <p:cNvPr id="16387" name="Picture 3"/>
          <p:cNvPicPr>
            <a:picLocks noChangeAspect="1" noChangeArrowheads="1"/>
          </p:cNvPicPr>
          <p:nvPr/>
        </p:nvPicPr>
        <p:blipFill>
          <a:blip r:embed="rId2" cstate="print"/>
          <a:srcRect/>
          <a:stretch>
            <a:fillRect/>
          </a:stretch>
        </p:blipFill>
        <p:spPr bwMode="auto">
          <a:xfrm>
            <a:off x="671513" y="1662113"/>
            <a:ext cx="5514975" cy="5819775"/>
          </a:xfrm>
          <a:prstGeom prst="rect">
            <a:avLst/>
          </a:prstGeom>
          <a:noFill/>
          <a:ln w="9525">
            <a:noFill/>
            <a:miter lim="800000"/>
            <a:headEnd/>
            <a:tailEnd/>
          </a:ln>
        </p:spPr>
      </p:pic>
      <p:sp>
        <p:nvSpPr>
          <p:cNvPr id="16388" name="Text Box 4"/>
          <p:cNvSpPr txBox="1">
            <a:spLocks noChangeArrowheads="1"/>
          </p:cNvSpPr>
          <p:nvPr/>
        </p:nvSpPr>
        <p:spPr bwMode="auto">
          <a:xfrm>
            <a:off x="3962400" y="6019800"/>
            <a:ext cx="735842" cy="400110"/>
          </a:xfrm>
          <a:prstGeom prst="rect">
            <a:avLst/>
          </a:prstGeom>
          <a:noFill/>
          <a:ln w="9525">
            <a:noFill/>
            <a:miter lim="800000"/>
            <a:headEnd/>
            <a:tailEnd/>
          </a:ln>
        </p:spPr>
        <p:txBody>
          <a:bodyPr wrap="none">
            <a:spAutoFit/>
          </a:bodyPr>
          <a:lstStyle/>
          <a:p>
            <a:r>
              <a:rPr lang="en-US" sz="2000" dirty="0">
                <a:solidFill>
                  <a:srgbClr val="FF3300"/>
                </a:solidFill>
              </a:rPr>
              <a:t>Toast</a:t>
            </a:r>
            <a:endParaRPr lang="en-US" dirty="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ext Box 2"/>
          <p:cNvSpPr txBox="1">
            <a:spLocks noChangeArrowheads="1"/>
          </p:cNvSpPr>
          <p:nvPr/>
        </p:nvSpPr>
        <p:spPr bwMode="auto">
          <a:xfrm>
            <a:off x="304800" y="304800"/>
            <a:ext cx="6248400" cy="701675"/>
          </a:xfrm>
          <a:prstGeom prst="rect">
            <a:avLst/>
          </a:prstGeom>
          <a:noFill/>
          <a:ln w="9525">
            <a:noFill/>
            <a:miter lim="800000"/>
            <a:headEnd/>
            <a:tailEnd/>
          </a:ln>
        </p:spPr>
        <p:txBody>
          <a:bodyPr>
            <a:spAutoFit/>
          </a:bodyPr>
          <a:lstStyle/>
          <a:p>
            <a:pPr>
              <a:spcBef>
                <a:spcPct val="50000"/>
              </a:spcBef>
            </a:pPr>
            <a:r>
              <a:rPr lang="en-US" sz="4000">
                <a:solidFill>
                  <a:srgbClr val="9900CC"/>
                </a:solidFill>
              </a:rPr>
              <a:t>Equipment jammed in brake</a:t>
            </a:r>
            <a:endParaRPr lang="en-US"/>
          </a:p>
        </p:txBody>
      </p:sp>
      <p:pic>
        <p:nvPicPr>
          <p:cNvPr id="17411" name="Picture 3"/>
          <p:cNvPicPr>
            <a:picLocks noChangeAspect="1" noChangeArrowheads="1"/>
          </p:cNvPicPr>
          <p:nvPr/>
        </p:nvPicPr>
        <p:blipFill>
          <a:blip r:embed="rId2" cstate="print"/>
          <a:srcRect/>
          <a:stretch>
            <a:fillRect/>
          </a:stretch>
        </p:blipFill>
        <p:spPr bwMode="auto">
          <a:xfrm>
            <a:off x="566738" y="1662113"/>
            <a:ext cx="5724525" cy="5819775"/>
          </a:xfrm>
          <a:prstGeom prst="rect">
            <a:avLst/>
          </a:prstGeom>
          <a:noFill/>
          <a:ln w="9525">
            <a:noFill/>
            <a:miter lim="800000"/>
            <a:headEnd/>
            <a:tailEnd/>
          </a:ln>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ext Box 2"/>
          <p:cNvSpPr txBox="1">
            <a:spLocks noChangeArrowheads="1"/>
          </p:cNvSpPr>
          <p:nvPr/>
        </p:nvSpPr>
        <p:spPr bwMode="auto">
          <a:xfrm>
            <a:off x="304800" y="304800"/>
            <a:ext cx="5715000" cy="701675"/>
          </a:xfrm>
          <a:prstGeom prst="rect">
            <a:avLst/>
          </a:prstGeom>
          <a:noFill/>
          <a:ln w="9525">
            <a:noFill/>
            <a:miter lim="800000"/>
            <a:headEnd/>
            <a:tailEnd/>
          </a:ln>
        </p:spPr>
        <p:txBody>
          <a:bodyPr>
            <a:spAutoFit/>
          </a:bodyPr>
          <a:lstStyle/>
          <a:p>
            <a:pPr>
              <a:spcBef>
                <a:spcPct val="50000"/>
              </a:spcBef>
            </a:pPr>
            <a:r>
              <a:rPr lang="en-US" sz="4000">
                <a:solidFill>
                  <a:srgbClr val="9900CC"/>
                </a:solidFill>
              </a:rPr>
              <a:t>Rope failure</a:t>
            </a:r>
            <a:endParaRPr lang="en-US"/>
          </a:p>
        </p:txBody>
      </p:sp>
      <p:pic>
        <p:nvPicPr>
          <p:cNvPr id="18435" name="Picture 3"/>
          <p:cNvPicPr>
            <a:picLocks noChangeAspect="1" noChangeArrowheads="1"/>
          </p:cNvPicPr>
          <p:nvPr/>
        </p:nvPicPr>
        <p:blipFill>
          <a:blip r:embed="rId2" cstate="print"/>
          <a:srcRect/>
          <a:stretch>
            <a:fillRect/>
          </a:stretch>
        </p:blipFill>
        <p:spPr bwMode="auto">
          <a:xfrm>
            <a:off x="1209675" y="1809750"/>
            <a:ext cx="4438650" cy="5524500"/>
          </a:xfrm>
          <a:prstGeom prst="rect">
            <a:avLst/>
          </a:prstGeom>
          <a:noFill/>
          <a:ln w="9525">
            <a:noFill/>
            <a:miter lim="800000"/>
            <a:headEnd/>
            <a:tailEnd/>
          </a:ln>
        </p:spPr>
      </p:pic>
      <p:sp>
        <p:nvSpPr>
          <p:cNvPr id="18436" name="Text Box 4"/>
          <p:cNvSpPr txBox="1">
            <a:spLocks noChangeArrowheads="1"/>
          </p:cNvSpPr>
          <p:nvPr/>
        </p:nvSpPr>
        <p:spPr bwMode="auto">
          <a:xfrm>
            <a:off x="3581400" y="7543800"/>
            <a:ext cx="2438400" cy="366713"/>
          </a:xfrm>
          <a:prstGeom prst="rect">
            <a:avLst/>
          </a:prstGeom>
          <a:noFill/>
          <a:ln w="9525">
            <a:noFill/>
            <a:miter lim="800000"/>
            <a:headEnd/>
            <a:tailEnd/>
          </a:ln>
        </p:spPr>
        <p:txBody>
          <a:bodyPr>
            <a:spAutoFit/>
          </a:bodyPr>
          <a:lstStyle/>
          <a:p>
            <a:pPr>
              <a:spcBef>
                <a:spcPct val="50000"/>
              </a:spcBef>
            </a:pPr>
            <a:r>
              <a:rPr lang="en-US" sz="1800">
                <a:solidFill>
                  <a:srgbClr val="FF3300"/>
                </a:solidFill>
              </a:rPr>
              <a:t>This is not good</a:t>
            </a:r>
            <a:endParaRPr lang="en-US"/>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ext Box 2"/>
          <p:cNvSpPr txBox="1">
            <a:spLocks noChangeArrowheads="1"/>
          </p:cNvSpPr>
          <p:nvPr/>
        </p:nvSpPr>
        <p:spPr bwMode="auto">
          <a:xfrm>
            <a:off x="304800" y="304800"/>
            <a:ext cx="5715000" cy="701675"/>
          </a:xfrm>
          <a:prstGeom prst="rect">
            <a:avLst/>
          </a:prstGeom>
          <a:noFill/>
          <a:ln w="9525">
            <a:noFill/>
            <a:miter lim="800000"/>
            <a:headEnd/>
            <a:tailEnd/>
          </a:ln>
        </p:spPr>
        <p:txBody>
          <a:bodyPr>
            <a:spAutoFit/>
          </a:bodyPr>
          <a:lstStyle/>
          <a:p>
            <a:pPr>
              <a:spcBef>
                <a:spcPct val="50000"/>
              </a:spcBef>
            </a:pPr>
            <a:r>
              <a:rPr lang="en-US" sz="4000">
                <a:solidFill>
                  <a:srgbClr val="9900CC"/>
                </a:solidFill>
              </a:rPr>
              <a:t>Rockfall</a:t>
            </a:r>
            <a:endParaRPr lang="en-US"/>
          </a:p>
        </p:txBody>
      </p:sp>
      <p:pic>
        <p:nvPicPr>
          <p:cNvPr id="19459" name="Picture 3"/>
          <p:cNvPicPr>
            <a:picLocks noChangeAspect="1" noChangeArrowheads="1"/>
          </p:cNvPicPr>
          <p:nvPr/>
        </p:nvPicPr>
        <p:blipFill>
          <a:blip r:embed="rId2" cstate="print"/>
          <a:srcRect/>
          <a:stretch>
            <a:fillRect/>
          </a:stretch>
        </p:blipFill>
        <p:spPr bwMode="auto">
          <a:xfrm>
            <a:off x="1333500" y="1752600"/>
            <a:ext cx="4191000" cy="5638800"/>
          </a:xfrm>
          <a:prstGeom prst="rect">
            <a:avLst/>
          </a:prstGeom>
          <a:noFill/>
          <a:ln w="9525">
            <a:noFill/>
            <a:miter lim="800000"/>
            <a:headEnd/>
            <a:tailEnd/>
          </a:ln>
        </p:spPr>
      </p:pic>
      <p:sp>
        <p:nvSpPr>
          <p:cNvPr id="19460" name="Text Box 4"/>
          <p:cNvSpPr txBox="1">
            <a:spLocks noChangeArrowheads="1"/>
          </p:cNvSpPr>
          <p:nvPr/>
        </p:nvSpPr>
        <p:spPr bwMode="auto">
          <a:xfrm>
            <a:off x="1066800" y="3733800"/>
            <a:ext cx="735842" cy="400110"/>
          </a:xfrm>
          <a:prstGeom prst="rect">
            <a:avLst/>
          </a:prstGeom>
          <a:noFill/>
          <a:ln w="9525">
            <a:noFill/>
            <a:miter lim="800000"/>
            <a:headEnd/>
            <a:tailEnd/>
          </a:ln>
        </p:spPr>
        <p:txBody>
          <a:bodyPr wrap="none">
            <a:spAutoFit/>
          </a:bodyPr>
          <a:lstStyle/>
          <a:p>
            <a:r>
              <a:rPr lang="en-US" sz="2000" dirty="0">
                <a:solidFill>
                  <a:srgbClr val="FF3300"/>
                </a:solidFill>
              </a:rPr>
              <a:t>Toast</a:t>
            </a:r>
            <a:endParaRPr lang="en-US" dirty="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ext Box 1026"/>
          <p:cNvSpPr txBox="1">
            <a:spLocks noChangeArrowheads="1"/>
          </p:cNvSpPr>
          <p:nvPr/>
        </p:nvSpPr>
        <p:spPr bwMode="auto">
          <a:xfrm>
            <a:off x="304800" y="304800"/>
            <a:ext cx="5715000" cy="701675"/>
          </a:xfrm>
          <a:prstGeom prst="rect">
            <a:avLst/>
          </a:prstGeom>
          <a:noFill/>
          <a:ln w="9525">
            <a:noFill/>
            <a:miter lim="800000"/>
            <a:headEnd/>
            <a:tailEnd/>
          </a:ln>
        </p:spPr>
        <p:txBody>
          <a:bodyPr>
            <a:spAutoFit/>
          </a:bodyPr>
          <a:lstStyle/>
          <a:p>
            <a:pPr>
              <a:spcBef>
                <a:spcPct val="50000"/>
              </a:spcBef>
            </a:pPr>
            <a:r>
              <a:rPr lang="en-US" sz="4000">
                <a:solidFill>
                  <a:srgbClr val="9900CC"/>
                </a:solidFill>
              </a:rPr>
              <a:t>Rappelling off the rope</a:t>
            </a:r>
            <a:endParaRPr lang="en-US"/>
          </a:p>
        </p:txBody>
      </p:sp>
      <p:pic>
        <p:nvPicPr>
          <p:cNvPr id="20483" name="Picture 1027"/>
          <p:cNvPicPr>
            <a:picLocks noChangeAspect="1" noChangeArrowheads="1"/>
          </p:cNvPicPr>
          <p:nvPr/>
        </p:nvPicPr>
        <p:blipFill>
          <a:blip r:embed="rId2" cstate="print"/>
          <a:srcRect/>
          <a:stretch>
            <a:fillRect/>
          </a:stretch>
        </p:blipFill>
        <p:spPr bwMode="auto">
          <a:xfrm>
            <a:off x="1019175" y="1752600"/>
            <a:ext cx="4819650" cy="5638800"/>
          </a:xfrm>
          <a:prstGeom prst="rect">
            <a:avLst/>
          </a:prstGeom>
          <a:noFill/>
          <a:ln w="9525">
            <a:noFill/>
            <a:miter lim="800000"/>
            <a:headEnd/>
            <a:tailEnd/>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ext Box 2"/>
          <p:cNvSpPr txBox="1">
            <a:spLocks noChangeArrowheads="1"/>
          </p:cNvSpPr>
          <p:nvPr/>
        </p:nvSpPr>
        <p:spPr bwMode="auto">
          <a:xfrm>
            <a:off x="914400" y="838200"/>
            <a:ext cx="4876800" cy="762000"/>
          </a:xfrm>
          <a:prstGeom prst="rect">
            <a:avLst/>
          </a:prstGeom>
          <a:noFill/>
          <a:ln w="9525">
            <a:noFill/>
            <a:miter lim="800000"/>
            <a:headEnd/>
            <a:tailEnd/>
          </a:ln>
        </p:spPr>
        <p:txBody>
          <a:bodyPr>
            <a:spAutoFit/>
          </a:bodyPr>
          <a:lstStyle/>
          <a:p>
            <a:pPr>
              <a:spcBef>
                <a:spcPct val="50000"/>
              </a:spcBef>
            </a:pPr>
            <a:r>
              <a:rPr lang="en-US" sz="4400" b="1" u="sng">
                <a:solidFill>
                  <a:srgbClr val="0000FF"/>
                </a:solidFill>
              </a:rPr>
              <a:t>Rappelling</a:t>
            </a:r>
            <a:endParaRPr lang="en-US"/>
          </a:p>
        </p:txBody>
      </p:sp>
      <p:sp>
        <p:nvSpPr>
          <p:cNvPr id="3075" name="Text Box 3"/>
          <p:cNvSpPr txBox="1">
            <a:spLocks noChangeArrowheads="1"/>
          </p:cNvSpPr>
          <p:nvPr/>
        </p:nvSpPr>
        <p:spPr bwMode="auto">
          <a:xfrm>
            <a:off x="838200" y="1752600"/>
            <a:ext cx="4876800" cy="2774950"/>
          </a:xfrm>
          <a:prstGeom prst="rect">
            <a:avLst/>
          </a:prstGeom>
          <a:noFill/>
          <a:ln w="9525">
            <a:noFill/>
            <a:miter lim="800000"/>
            <a:headEnd/>
            <a:tailEnd/>
          </a:ln>
        </p:spPr>
        <p:txBody>
          <a:bodyPr>
            <a:spAutoFit/>
          </a:bodyPr>
          <a:lstStyle/>
          <a:p>
            <a:pPr>
              <a:spcBef>
                <a:spcPct val="50000"/>
              </a:spcBef>
              <a:buFontTx/>
              <a:buChar char="•"/>
            </a:pPr>
            <a:r>
              <a:rPr lang="en-US" sz="3200">
                <a:solidFill>
                  <a:srgbClr val="0000FF"/>
                </a:solidFill>
              </a:rPr>
              <a:t>What it is</a:t>
            </a:r>
            <a:endParaRPr lang="en-US" sz="3200"/>
          </a:p>
          <a:p>
            <a:pPr>
              <a:spcBef>
                <a:spcPct val="50000"/>
              </a:spcBef>
              <a:buFontTx/>
              <a:buChar char="•"/>
            </a:pPr>
            <a:r>
              <a:rPr lang="en-US" sz="3200">
                <a:solidFill>
                  <a:srgbClr val="FF3300"/>
                </a:solidFill>
              </a:rPr>
              <a:t>What can go wrong</a:t>
            </a:r>
            <a:endParaRPr lang="en-US" sz="3200">
              <a:solidFill>
                <a:srgbClr val="009900"/>
              </a:solidFill>
            </a:endParaRPr>
          </a:p>
          <a:p>
            <a:pPr>
              <a:spcBef>
                <a:spcPct val="50000"/>
              </a:spcBef>
              <a:buFontTx/>
              <a:buChar char="•"/>
            </a:pPr>
            <a:r>
              <a:rPr lang="en-US" sz="3200">
                <a:solidFill>
                  <a:srgbClr val="009900"/>
                </a:solidFill>
              </a:rPr>
              <a:t>Rappelling safely</a:t>
            </a:r>
            <a:endParaRPr lang="en-US" sz="3200"/>
          </a:p>
          <a:p>
            <a:pPr>
              <a:spcBef>
                <a:spcPct val="50000"/>
              </a:spcBef>
              <a:buFontTx/>
              <a:buChar char="•"/>
            </a:pPr>
            <a:r>
              <a:rPr lang="en-US" sz="3200">
                <a:solidFill>
                  <a:srgbClr val="9900CC"/>
                </a:solidFill>
              </a:rPr>
              <a:t>Accident case studies</a:t>
            </a:r>
            <a:endParaRPr lang="en-US" sz="1000"/>
          </a:p>
        </p:txBody>
      </p:sp>
      <p:sp>
        <p:nvSpPr>
          <p:cNvPr id="3076" name="Text Box 4"/>
          <p:cNvSpPr txBox="1">
            <a:spLocks noChangeArrowheads="1"/>
          </p:cNvSpPr>
          <p:nvPr/>
        </p:nvSpPr>
        <p:spPr bwMode="auto">
          <a:xfrm>
            <a:off x="4038600" y="7924800"/>
            <a:ext cx="2133600" cy="457200"/>
          </a:xfrm>
          <a:prstGeom prst="rect">
            <a:avLst/>
          </a:prstGeom>
          <a:noFill/>
          <a:ln w="9525">
            <a:noFill/>
            <a:miter lim="800000"/>
            <a:headEnd/>
            <a:tailEnd/>
          </a:ln>
        </p:spPr>
        <p:txBody>
          <a:bodyPr>
            <a:spAutoFit/>
          </a:bodyPr>
          <a:lstStyle/>
          <a:p>
            <a:pPr>
              <a:spcBef>
                <a:spcPct val="50000"/>
              </a:spcBef>
            </a:pPr>
            <a:r>
              <a:rPr lang="en-US"/>
              <a:t>-- Dave Shema</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ext Box 1026"/>
          <p:cNvSpPr txBox="1">
            <a:spLocks noChangeArrowheads="1"/>
          </p:cNvSpPr>
          <p:nvPr/>
        </p:nvSpPr>
        <p:spPr bwMode="auto">
          <a:xfrm>
            <a:off x="380904" y="328684"/>
            <a:ext cx="5715000" cy="2165350"/>
          </a:xfrm>
          <a:prstGeom prst="rect">
            <a:avLst/>
          </a:prstGeom>
          <a:noFill/>
          <a:ln w="9525">
            <a:noFill/>
            <a:miter lim="800000"/>
            <a:headEnd/>
            <a:tailEnd/>
          </a:ln>
        </p:spPr>
        <p:txBody>
          <a:bodyPr>
            <a:spAutoFit/>
          </a:bodyPr>
          <a:lstStyle/>
          <a:p>
            <a:pPr>
              <a:spcBef>
                <a:spcPct val="50000"/>
              </a:spcBef>
            </a:pPr>
            <a:r>
              <a:rPr lang="en-US" sz="4000">
                <a:solidFill>
                  <a:srgbClr val="9900CC"/>
                </a:solidFill>
              </a:rPr>
              <a:t>Technique failure</a:t>
            </a:r>
          </a:p>
          <a:p>
            <a:pPr lvl="1">
              <a:spcBef>
                <a:spcPct val="50000"/>
              </a:spcBef>
              <a:buFontTx/>
              <a:buChar char="•"/>
            </a:pPr>
            <a:r>
              <a:rPr lang="en-US" sz="3200">
                <a:solidFill>
                  <a:srgbClr val="9900CC"/>
                </a:solidFill>
              </a:rPr>
              <a:t> out of balance</a:t>
            </a:r>
          </a:p>
          <a:p>
            <a:pPr lvl="1">
              <a:spcBef>
                <a:spcPct val="50000"/>
              </a:spcBef>
              <a:buFontTx/>
              <a:buChar char="•"/>
            </a:pPr>
            <a:r>
              <a:rPr lang="en-US" sz="3200">
                <a:solidFill>
                  <a:srgbClr val="9900CC"/>
                </a:solidFill>
              </a:rPr>
              <a:t> letting go of rope</a:t>
            </a:r>
            <a:endParaRPr lang="en-US"/>
          </a:p>
        </p:txBody>
      </p:sp>
      <p:pic>
        <p:nvPicPr>
          <p:cNvPr id="21507" name="Picture 1027"/>
          <p:cNvPicPr>
            <a:picLocks noChangeAspect="1" noChangeArrowheads="1"/>
          </p:cNvPicPr>
          <p:nvPr/>
        </p:nvPicPr>
        <p:blipFill>
          <a:blip r:embed="rId2" cstate="print"/>
          <a:srcRect/>
          <a:stretch>
            <a:fillRect/>
          </a:stretch>
        </p:blipFill>
        <p:spPr bwMode="auto">
          <a:xfrm>
            <a:off x="990600" y="2667000"/>
            <a:ext cx="4953000" cy="5791200"/>
          </a:xfrm>
          <a:prstGeom prst="rect">
            <a:avLst/>
          </a:prstGeom>
          <a:noFill/>
          <a:ln w="9525">
            <a:noFill/>
            <a:miter lim="800000"/>
            <a:headEnd/>
            <a:tailEnd/>
          </a:ln>
        </p:spPr>
      </p:pic>
      <p:sp>
        <p:nvSpPr>
          <p:cNvPr id="21508" name="Text Box 1028"/>
          <p:cNvSpPr txBox="1">
            <a:spLocks noChangeArrowheads="1"/>
          </p:cNvSpPr>
          <p:nvPr/>
        </p:nvSpPr>
        <p:spPr bwMode="auto">
          <a:xfrm>
            <a:off x="5334000" y="3124200"/>
            <a:ext cx="846065" cy="461665"/>
          </a:xfrm>
          <a:prstGeom prst="rect">
            <a:avLst/>
          </a:prstGeom>
          <a:noFill/>
          <a:ln w="9525">
            <a:noFill/>
            <a:miter lim="800000"/>
            <a:headEnd/>
            <a:tailEnd/>
          </a:ln>
        </p:spPr>
        <p:txBody>
          <a:bodyPr wrap="none">
            <a:spAutoFit/>
          </a:bodyPr>
          <a:lstStyle/>
          <a:p>
            <a:r>
              <a:rPr lang="en-US" dirty="0">
                <a:solidFill>
                  <a:srgbClr val="FF3300"/>
                </a:solidFill>
              </a:rPr>
              <a:t>Toast</a:t>
            </a:r>
            <a:endParaRPr lang="en-US" dirty="0"/>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30" name="Picture 1026" descr="Robin03"/>
          <p:cNvPicPr>
            <a:picLocks noChangeAspect="1" noChangeArrowheads="1"/>
          </p:cNvPicPr>
          <p:nvPr/>
        </p:nvPicPr>
        <p:blipFill>
          <a:blip r:embed="rId2" cstate="print"/>
          <a:srcRect l="3749" r="39999"/>
          <a:stretch>
            <a:fillRect/>
          </a:stretch>
        </p:blipFill>
        <p:spPr bwMode="auto">
          <a:xfrm>
            <a:off x="0" y="0"/>
            <a:ext cx="6858000" cy="9144000"/>
          </a:xfrm>
          <a:prstGeom prst="rect">
            <a:avLst/>
          </a:prstGeom>
          <a:noFill/>
          <a:ln w="9525">
            <a:noFill/>
            <a:miter lim="800000"/>
            <a:headEnd/>
            <a:tailEnd/>
          </a:ln>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ext Box 2"/>
          <p:cNvSpPr txBox="1">
            <a:spLocks noChangeArrowheads="1"/>
          </p:cNvSpPr>
          <p:nvPr/>
        </p:nvSpPr>
        <p:spPr bwMode="auto">
          <a:xfrm>
            <a:off x="0" y="0"/>
            <a:ext cx="6858000" cy="7540625"/>
          </a:xfrm>
          <a:prstGeom prst="rect">
            <a:avLst/>
          </a:prstGeom>
          <a:noFill/>
          <a:ln w="9525">
            <a:noFill/>
            <a:miter lim="800000"/>
            <a:headEnd/>
            <a:tailEnd/>
          </a:ln>
        </p:spPr>
        <p:txBody>
          <a:bodyPr>
            <a:spAutoFit/>
          </a:bodyPr>
          <a:lstStyle/>
          <a:p>
            <a:pPr algn="ctr">
              <a:spcBef>
                <a:spcPct val="50000"/>
              </a:spcBef>
            </a:pPr>
            <a:r>
              <a:rPr lang="en-US" sz="4000" dirty="0">
                <a:solidFill>
                  <a:srgbClr val="9900CC"/>
                </a:solidFill>
              </a:rPr>
              <a:t>Rappelling Safely</a:t>
            </a:r>
          </a:p>
          <a:p>
            <a:pPr algn="ctr">
              <a:spcBef>
                <a:spcPct val="50000"/>
              </a:spcBef>
            </a:pPr>
            <a:r>
              <a:rPr lang="en-US" sz="4000" dirty="0">
                <a:solidFill>
                  <a:srgbClr val="9900CC"/>
                </a:solidFill>
              </a:rPr>
              <a:t>Check </a:t>
            </a:r>
            <a:r>
              <a:rPr lang="en-US" sz="4000" dirty="0">
                <a:solidFill>
                  <a:srgbClr val="FF0000"/>
                </a:solidFill>
              </a:rPr>
              <a:t>down</a:t>
            </a:r>
            <a:r>
              <a:rPr lang="en-US" sz="4000" dirty="0">
                <a:solidFill>
                  <a:srgbClr val="9900CC"/>
                </a:solidFill>
              </a:rPr>
              <a:t> the rope!</a:t>
            </a:r>
          </a:p>
          <a:p>
            <a:pPr>
              <a:spcBef>
                <a:spcPct val="50000"/>
              </a:spcBef>
            </a:pPr>
            <a:r>
              <a:rPr lang="en-US" sz="3200" dirty="0">
                <a:solidFill>
                  <a:srgbClr val="00B050"/>
                </a:solidFill>
              </a:rPr>
              <a:t>Anchor</a:t>
            </a:r>
          </a:p>
          <a:p>
            <a:pPr>
              <a:spcBef>
                <a:spcPct val="50000"/>
              </a:spcBef>
            </a:pPr>
            <a:r>
              <a:rPr lang="en-US" sz="3200" dirty="0">
                <a:solidFill>
                  <a:srgbClr val="00B050"/>
                </a:solidFill>
              </a:rPr>
              <a:t>Anchor slings</a:t>
            </a:r>
          </a:p>
          <a:p>
            <a:pPr>
              <a:spcBef>
                <a:spcPct val="50000"/>
              </a:spcBef>
            </a:pPr>
            <a:r>
              <a:rPr lang="en-US" sz="3200" dirty="0">
                <a:solidFill>
                  <a:srgbClr val="00B050"/>
                </a:solidFill>
              </a:rPr>
              <a:t>Rope</a:t>
            </a:r>
          </a:p>
          <a:p>
            <a:pPr>
              <a:spcBef>
                <a:spcPct val="50000"/>
              </a:spcBef>
            </a:pPr>
            <a:r>
              <a:rPr lang="en-US" sz="3200" dirty="0">
                <a:solidFill>
                  <a:srgbClr val="00B050"/>
                </a:solidFill>
              </a:rPr>
              <a:t>Rappel Device (and often extension)</a:t>
            </a:r>
          </a:p>
          <a:p>
            <a:pPr>
              <a:spcBef>
                <a:spcPct val="50000"/>
              </a:spcBef>
            </a:pPr>
            <a:r>
              <a:rPr lang="en-US" sz="3200" dirty="0">
                <a:solidFill>
                  <a:srgbClr val="00B050"/>
                </a:solidFill>
              </a:rPr>
              <a:t>Harness</a:t>
            </a:r>
          </a:p>
          <a:p>
            <a:pPr>
              <a:spcBef>
                <a:spcPct val="50000"/>
              </a:spcBef>
            </a:pPr>
            <a:r>
              <a:rPr lang="en-US" sz="3200" dirty="0">
                <a:solidFill>
                  <a:srgbClr val="00B050"/>
                </a:solidFill>
              </a:rPr>
              <a:t>Rope side uncluttered</a:t>
            </a:r>
          </a:p>
          <a:p>
            <a:pPr>
              <a:spcBef>
                <a:spcPct val="50000"/>
              </a:spcBef>
            </a:pPr>
            <a:r>
              <a:rPr lang="en-US" sz="3200" dirty="0">
                <a:solidFill>
                  <a:srgbClr val="00B050"/>
                </a:solidFill>
              </a:rPr>
              <a:t>Terrain </a:t>
            </a:r>
          </a:p>
          <a:p>
            <a:pPr>
              <a:spcBef>
                <a:spcPct val="50000"/>
              </a:spcBef>
            </a:pPr>
            <a:r>
              <a:rPr lang="en-US" sz="3200" dirty="0">
                <a:solidFill>
                  <a:srgbClr val="00B050"/>
                </a:solidFill>
              </a:rPr>
              <a:t>Ends of rope</a:t>
            </a: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78" name="Picture 4"/>
          <p:cNvPicPr>
            <a:picLocks noChangeAspect="1" noChangeArrowheads="1"/>
          </p:cNvPicPr>
          <p:nvPr/>
        </p:nvPicPr>
        <p:blipFill>
          <a:blip r:embed="rId2" cstate="print"/>
          <a:srcRect/>
          <a:stretch>
            <a:fillRect/>
          </a:stretch>
        </p:blipFill>
        <p:spPr bwMode="auto">
          <a:xfrm>
            <a:off x="117475" y="1801813"/>
            <a:ext cx="6648450" cy="4976812"/>
          </a:xfrm>
          <a:prstGeom prst="rect">
            <a:avLst/>
          </a:prstGeom>
          <a:noFill/>
          <a:ln w="9525">
            <a:noFill/>
            <a:miter lim="800000"/>
            <a:headEnd/>
            <a:tailEnd/>
          </a:ln>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602" name="Picture 2" descr="Cort5"/>
          <p:cNvPicPr>
            <a:picLocks noChangeAspect="1" noChangeArrowheads="1"/>
          </p:cNvPicPr>
          <p:nvPr/>
        </p:nvPicPr>
        <p:blipFill>
          <a:blip r:embed="rId2" cstate="print"/>
          <a:srcRect l="21875" r="21875"/>
          <a:stretch>
            <a:fillRect/>
          </a:stretch>
        </p:blipFill>
        <p:spPr bwMode="auto">
          <a:xfrm>
            <a:off x="0" y="0"/>
            <a:ext cx="6858000" cy="9144000"/>
          </a:xfrm>
          <a:prstGeom prst="rect">
            <a:avLst/>
          </a:prstGeom>
          <a:noFill/>
          <a:ln w="9525">
            <a:noFill/>
            <a:miter lim="800000"/>
            <a:headEnd/>
            <a:tailEnd/>
          </a:ln>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ext Box 2"/>
          <p:cNvSpPr txBox="1">
            <a:spLocks noChangeArrowheads="1"/>
          </p:cNvSpPr>
          <p:nvPr/>
        </p:nvSpPr>
        <p:spPr bwMode="auto">
          <a:xfrm>
            <a:off x="327025" y="677863"/>
            <a:ext cx="6226175" cy="579437"/>
          </a:xfrm>
          <a:prstGeom prst="rect">
            <a:avLst/>
          </a:prstGeom>
          <a:noFill/>
          <a:ln w="9525">
            <a:noFill/>
            <a:miter lim="800000"/>
            <a:headEnd/>
            <a:tailEnd/>
          </a:ln>
        </p:spPr>
        <p:txBody>
          <a:bodyPr>
            <a:spAutoFit/>
          </a:bodyPr>
          <a:lstStyle/>
          <a:p>
            <a:pPr eaLnBrk="1" hangingPunct="1">
              <a:spcBef>
                <a:spcPct val="50000"/>
              </a:spcBef>
            </a:pPr>
            <a:endParaRPr lang="en-US" sz="3200"/>
          </a:p>
        </p:txBody>
      </p:sp>
      <p:sp>
        <p:nvSpPr>
          <p:cNvPr id="26627" name="Text Box 3"/>
          <p:cNvSpPr txBox="1">
            <a:spLocks noChangeArrowheads="1"/>
          </p:cNvSpPr>
          <p:nvPr/>
        </p:nvSpPr>
        <p:spPr bwMode="auto">
          <a:xfrm>
            <a:off x="0" y="228600"/>
            <a:ext cx="6858000" cy="5508625"/>
          </a:xfrm>
          <a:prstGeom prst="rect">
            <a:avLst/>
          </a:prstGeom>
          <a:noFill/>
          <a:ln w="9525">
            <a:noFill/>
            <a:miter lim="800000"/>
            <a:headEnd/>
            <a:tailEnd/>
          </a:ln>
        </p:spPr>
        <p:txBody>
          <a:bodyPr>
            <a:spAutoFit/>
          </a:bodyPr>
          <a:lstStyle/>
          <a:p>
            <a:pPr marL="457200" indent="-457200" eaLnBrk="1" hangingPunct="1">
              <a:spcBef>
                <a:spcPct val="50000"/>
              </a:spcBef>
            </a:pPr>
            <a:r>
              <a:rPr lang="en-US" sz="3200" dirty="0">
                <a:solidFill>
                  <a:srgbClr val="FF3300"/>
                </a:solidFill>
              </a:rPr>
              <a:t>USA statistics from “Accidents in North American Mountaineering”</a:t>
            </a:r>
          </a:p>
          <a:p>
            <a:pPr marL="457200" indent="-457200">
              <a:spcBef>
                <a:spcPct val="50000"/>
              </a:spcBef>
            </a:pPr>
            <a:r>
              <a:rPr lang="en-US" sz="3200" u="sng" dirty="0">
                <a:solidFill>
                  <a:srgbClr val="009900"/>
                </a:solidFill>
              </a:rPr>
              <a:t>1951-2014</a:t>
            </a:r>
          </a:p>
          <a:p>
            <a:pPr marL="457200" indent="-457200">
              <a:spcBef>
                <a:spcPct val="50000"/>
              </a:spcBef>
            </a:pPr>
            <a:r>
              <a:rPr lang="en-US" sz="3200" dirty="0">
                <a:solidFill>
                  <a:srgbClr val="009900"/>
                </a:solidFill>
              </a:rPr>
              <a:t>6841 – injuries or deaths</a:t>
            </a:r>
          </a:p>
          <a:p>
            <a:pPr marL="457200" indent="-457200">
              <a:spcBef>
                <a:spcPct val="50000"/>
              </a:spcBef>
            </a:pPr>
            <a:r>
              <a:rPr lang="en-US" sz="3200" dirty="0">
                <a:solidFill>
                  <a:srgbClr val="009900"/>
                </a:solidFill>
              </a:rPr>
              <a:t>  294 – rappel failures</a:t>
            </a:r>
          </a:p>
          <a:p>
            <a:pPr marL="457200" indent="-457200">
              <a:spcBef>
                <a:spcPct val="50000"/>
              </a:spcBef>
            </a:pPr>
            <a:r>
              <a:rPr lang="en-US" sz="3200" dirty="0">
                <a:solidFill>
                  <a:srgbClr val="009900"/>
                </a:solidFill>
              </a:rPr>
              <a:t>3518 – fall on rock</a:t>
            </a:r>
          </a:p>
          <a:p>
            <a:pPr marL="457200" indent="-457200">
              <a:spcBef>
                <a:spcPct val="50000"/>
              </a:spcBef>
            </a:pPr>
            <a:r>
              <a:rPr lang="en-US" sz="3200" dirty="0">
                <a:solidFill>
                  <a:srgbClr val="009900"/>
                </a:solidFill>
              </a:rPr>
              <a:t>1106 – slip on snow/ice</a:t>
            </a:r>
          </a:p>
          <a:p>
            <a:pPr marL="457200" indent="-457200" eaLnBrk="1" hangingPunct="1">
              <a:spcBef>
                <a:spcPct val="50000"/>
              </a:spcBef>
            </a:pPr>
            <a:endParaRPr lang="en-US" sz="3200" dirty="0">
              <a:solidFill>
                <a:srgbClr val="009900"/>
              </a:solidFill>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ext Box 2"/>
          <p:cNvSpPr txBox="1">
            <a:spLocks noChangeArrowheads="1"/>
          </p:cNvSpPr>
          <p:nvPr/>
        </p:nvSpPr>
        <p:spPr bwMode="auto">
          <a:xfrm>
            <a:off x="0" y="228600"/>
            <a:ext cx="6858000" cy="7171194"/>
          </a:xfrm>
          <a:prstGeom prst="rect">
            <a:avLst/>
          </a:prstGeom>
          <a:noFill/>
          <a:ln w="9525">
            <a:noFill/>
            <a:miter lim="800000"/>
            <a:headEnd/>
            <a:tailEnd/>
          </a:ln>
        </p:spPr>
        <p:txBody>
          <a:bodyPr>
            <a:spAutoFit/>
          </a:bodyPr>
          <a:lstStyle/>
          <a:p>
            <a:pPr>
              <a:spcBef>
                <a:spcPct val="50000"/>
              </a:spcBef>
            </a:pPr>
            <a:r>
              <a:rPr lang="en-US" sz="4000" dirty="0">
                <a:solidFill>
                  <a:srgbClr val="9900CC"/>
                </a:solidFill>
              </a:rPr>
              <a:t>Rappel Accident Case Studies</a:t>
            </a:r>
          </a:p>
          <a:p>
            <a:pPr>
              <a:spcBef>
                <a:spcPct val="50000"/>
              </a:spcBef>
            </a:pPr>
            <a:r>
              <a:rPr lang="en-US" sz="4000" dirty="0">
                <a:solidFill>
                  <a:srgbClr val="9900CC"/>
                </a:solidFill>
              </a:rPr>
              <a:t>What can go wrong, HAS gone wrong</a:t>
            </a:r>
            <a:endParaRPr lang="en-US" sz="3200" dirty="0"/>
          </a:p>
          <a:p>
            <a:pPr>
              <a:spcBef>
                <a:spcPct val="50000"/>
              </a:spcBef>
            </a:pPr>
            <a:endParaRPr lang="en-US" sz="3200" dirty="0"/>
          </a:p>
          <a:p>
            <a:pPr>
              <a:spcBef>
                <a:spcPct val="50000"/>
              </a:spcBef>
            </a:pPr>
            <a:r>
              <a:rPr lang="en-US" sz="3200" dirty="0">
                <a:solidFill>
                  <a:srgbClr val="0000FF"/>
                </a:solidFill>
              </a:rPr>
              <a:t>Icicle Creek, </a:t>
            </a:r>
            <a:r>
              <a:rPr lang="en-US" sz="3200" dirty="0" err="1">
                <a:solidFill>
                  <a:srgbClr val="0000FF"/>
                </a:solidFill>
              </a:rPr>
              <a:t>Wa</a:t>
            </a:r>
            <a:endParaRPr lang="en-US" sz="3200" dirty="0">
              <a:solidFill>
                <a:srgbClr val="0000FF"/>
              </a:solidFill>
            </a:endParaRPr>
          </a:p>
          <a:p>
            <a:pPr>
              <a:spcBef>
                <a:spcPct val="50000"/>
              </a:spcBef>
            </a:pPr>
            <a:r>
              <a:rPr lang="en-US" sz="3200" dirty="0">
                <a:solidFill>
                  <a:srgbClr val="0000FF"/>
                </a:solidFill>
              </a:rPr>
              <a:t>Gretchen G. fell 20 m, breaking neck, elbow, L &amp; R wrists, collapsed lungs</a:t>
            </a:r>
          </a:p>
          <a:p>
            <a:pPr>
              <a:spcBef>
                <a:spcPct val="50000"/>
              </a:spcBef>
            </a:pPr>
            <a:endParaRPr lang="en-US" sz="3200" dirty="0">
              <a:solidFill>
                <a:srgbClr val="0000FF"/>
              </a:solidFill>
            </a:endParaRPr>
          </a:p>
          <a:p>
            <a:pPr>
              <a:spcBef>
                <a:spcPct val="50000"/>
              </a:spcBef>
            </a:pPr>
            <a:r>
              <a:rPr lang="en-US" sz="3200" dirty="0">
                <a:solidFill>
                  <a:srgbClr val="FF3300"/>
                </a:solidFill>
              </a:rPr>
              <a:t>Sling knot untied (anchor failure)</a:t>
            </a:r>
            <a:endParaRPr lang="en-US" sz="3200" dirty="0"/>
          </a:p>
          <a:p>
            <a:pPr>
              <a:spcBef>
                <a:spcPct val="50000"/>
              </a:spcBef>
            </a:pPr>
            <a:endParaRPr lang="en-US" sz="3200" dirty="0"/>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ext Box 2"/>
          <p:cNvSpPr txBox="1">
            <a:spLocks noChangeArrowheads="1"/>
          </p:cNvSpPr>
          <p:nvPr/>
        </p:nvSpPr>
        <p:spPr bwMode="auto">
          <a:xfrm>
            <a:off x="0" y="152400"/>
            <a:ext cx="6858000" cy="8956298"/>
          </a:xfrm>
          <a:prstGeom prst="rect">
            <a:avLst/>
          </a:prstGeom>
          <a:noFill/>
          <a:ln w="9525">
            <a:noFill/>
            <a:miter lim="800000"/>
            <a:headEnd/>
            <a:tailEnd/>
          </a:ln>
        </p:spPr>
        <p:txBody>
          <a:bodyPr>
            <a:spAutoFit/>
          </a:bodyPr>
          <a:lstStyle/>
          <a:p>
            <a:pPr>
              <a:spcBef>
                <a:spcPct val="50000"/>
              </a:spcBef>
            </a:pPr>
            <a:r>
              <a:rPr lang="en-US" sz="3200" dirty="0">
                <a:solidFill>
                  <a:srgbClr val="0000FF"/>
                </a:solidFill>
              </a:rPr>
              <a:t>Squamish, BC</a:t>
            </a:r>
          </a:p>
          <a:p>
            <a:pPr>
              <a:spcBef>
                <a:spcPct val="50000"/>
              </a:spcBef>
            </a:pPr>
            <a:r>
              <a:rPr lang="en-US" sz="3200" dirty="0">
                <a:solidFill>
                  <a:srgbClr val="0000FF"/>
                </a:solidFill>
              </a:rPr>
              <a:t>Shawn K   20+ m fall</a:t>
            </a:r>
          </a:p>
          <a:p>
            <a:pPr>
              <a:spcBef>
                <a:spcPct val="50000"/>
              </a:spcBef>
            </a:pPr>
            <a:r>
              <a:rPr lang="en-US" sz="3200" dirty="0">
                <a:solidFill>
                  <a:srgbClr val="0000FF"/>
                </a:solidFill>
              </a:rPr>
              <a:t>13 </a:t>
            </a:r>
            <a:r>
              <a:rPr lang="en-US" sz="3200" dirty="0" err="1">
                <a:solidFill>
                  <a:srgbClr val="0000FF"/>
                </a:solidFill>
              </a:rPr>
              <a:t>Fx</a:t>
            </a:r>
            <a:r>
              <a:rPr lang="en-US" sz="3200" dirty="0">
                <a:solidFill>
                  <a:srgbClr val="0000FF"/>
                </a:solidFill>
              </a:rPr>
              <a:t>:</a:t>
            </a:r>
          </a:p>
          <a:p>
            <a:pPr>
              <a:spcBef>
                <a:spcPct val="50000"/>
              </a:spcBef>
            </a:pPr>
            <a:r>
              <a:rPr lang="en-US" sz="3200" dirty="0">
                <a:solidFill>
                  <a:srgbClr val="0000FF"/>
                </a:solidFill>
              </a:rPr>
              <a:t>	feet</a:t>
            </a:r>
          </a:p>
          <a:p>
            <a:pPr>
              <a:spcBef>
                <a:spcPct val="50000"/>
              </a:spcBef>
            </a:pPr>
            <a:r>
              <a:rPr lang="en-US" sz="3200" dirty="0">
                <a:solidFill>
                  <a:srgbClr val="0000FF"/>
                </a:solidFill>
              </a:rPr>
              <a:t>	legs</a:t>
            </a:r>
          </a:p>
          <a:p>
            <a:pPr>
              <a:spcBef>
                <a:spcPct val="50000"/>
              </a:spcBef>
            </a:pPr>
            <a:r>
              <a:rPr lang="en-US" sz="3200" dirty="0">
                <a:solidFill>
                  <a:srgbClr val="0000FF"/>
                </a:solidFill>
              </a:rPr>
              <a:t>	hip</a:t>
            </a:r>
          </a:p>
          <a:p>
            <a:pPr>
              <a:spcBef>
                <a:spcPct val="50000"/>
              </a:spcBef>
            </a:pPr>
            <a:r>
              <a:rPr lang="en-US" sz="3200" dirty="0">
                <a:solidFill>
                  <a:srgbClr val="0000FF"/>
                </a:solidFill>
              </a:rPr>
              <a:t>	ribs</a:t>
            </a:r>
          </a:p>
          <a:p>
            <a:pPr>
              <a:spcBef>
                <a:spcPct val="50000"/>
              </a:spcBef>
            </a:pPr>
            <a:r>
              <a:rPr lang="en-US" sz="3200" dirty="0">
                <a:solidFill>
                  <a:srgbClr val="0000FF"/>
                </a:solidFill>
              </a:rPr>
              <a:t>	arm</a:t>
            </a:r>
          </a:p>
          <a:p>
            <a:pPr>
              <a:spcBef>
                <a:spcPct val="50000"/>
              </a:spcBef>
            </a:pPr>
            <a:r>
              <a:rPr lang="en-US" sz="3200" dirty="0">
                <a:solidFill>
                  <a:srgbClr val="0000FF"/>
                </a:solidFill>
              </a:rPr>
              <a:t>	shoulder</a:t>
            </a:r>
            <a:endParaRPr lang="en-US" sz="3200" dirty="0"/>
          </a:p>
          <a:p>
            <a:pPr>
              <a:spcBef>
                <a:spcPct val="50000"/>
              </a:spcBef>
            </a:pPr>
            <a:r>
              <a:rPr lang="en-US" sz="3200" dirty="0">
                <a:solidFill>
                  <a:srgbClr val="FF3300"/>
                </a:solidFill>
              </a:rPr>
              <a:t>One side of rope was not in rappel brake.  (Pre-autoblock days.)</a:t>
            </a:r>
          </a:p>
          <a:p>
            <a:pPr>
              <a:spcBef>
                <a:spcPct val="50000"/>
              </a:spcBef>
            </a:pPr>
            <a:r>
              <a:rPr lang="en-US" sz="3200" dirty="0">
                <a:solidFill>
                  <a:srgbClr val="FF3300"/>
                </a:solidFill>
              </a:rPr>
              <a:t>She was wearing a parka shell and could not clearly see rappel device.</a:t>
            </a:r>
            <a:endParaRPr lang="en-US" sz="3200" dirty="0"/>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Text Box 2"/>
          <p:cNvSpPr txBox="1">
            <a:spLocks noChangeArrowheads="1"/>
          </p:cNvSpPr>
          <p:nvPr/>
        </p:nvSpPr>
        <p:spPr bwMode="auto">
          <a:xfrm>
            <a:off x="0" y="0"/>
            <a:ext cx="6858000" cy="7971413"/>
          </a:xfrm>
          <a:prstGeom prst="rect">
            <a:avLst/>
          </a:prstGeom>
          <a:noFill/>
          <a:ln w="9525">
            <a:noFill/>
            <a:miter lim="800000"/>
            <a:headEnd/>
            <a:tailEnd/>
          </a:ln>
        </p:spPr>
        <p:txBody>
          <a:bodyPr>
            <a:spAutoFit/>
          </a:bodyPr>
          <a:lstStyle/>
          <a:p>
            <a:pPr>
              <a:spcBef>
                <a:spcPct val="50000"/>
              </a:spcBef>
            </a:pPr>
            <a:r>
              <a:rPr lang="en-US" sz="3200" dirty="0">
                <a:solidFill>
                  <a:srgbClr val="0000FF"/>
                </a:solidFill>
              </a:rPr>
              <a:t>Smuggler’s Notch, Vermont</a:t>
            </a:r>
            <a:endParaRPr lang="en-US" sz="3200" dirty="0">
              <a:solidFill>
                <a:srgbClr val="FF3300"/>
              </a:solidFill>
            </a:endParaRPr>
          </a:p>
          <a:p>
            <a:pPr>
              <a:spcBef>
                <a:spcPct val="50000"/>
              </a:spcBef>
            </a:pPr>
            <a:r>
              <a:rPr lang="en-US" sz="3200" dirty="0">
                <a:solidFill>
                  <a:srgbClr val="0000FF"/>
                </a:solidFill>
              </a:rPr>
              <a:t>7 climbers required rescue - 4 stuck at top of pitch.</a:t>
            </a:r>
          </a:p>
          <a:p>
            <a:pPr>
              <a:spcBef>
                <a:spcPct val="50000"/>
              </a:spcBef>
            </a:pPr>
            <a:r>
              <a:rPr lang="en-US" sz="3200" dirty="0">
                <a:solidFill>
                  <a:srgbClr val="0000FF"/>
                </a:solidFill>
              </a:rPr>
              <a:t>Teaching situation</a:t>
            </a:r>
            <a:endParaRPr lang="en-US" sz="3200" dirty="0">
              <a:solidFill>
                <a:srgbClr val="FF3300"/>
              </a:solidFill>
            </a:endParaRPr>
          </a:p>
          <a:p>
            <a:pPr>
              <a:spcBef>
                <a:spcPct val="50000"/>
              </a:spcBef>
            </a:pPr>
            <a:r>
              <a:rPr lang="en-US" sz="3200" dirty="0">
                <a:solidFill>
                  <a:srgbClr val="FF3300"/>
                </a:solidFill>
              </a:rPr>
              <a:t>Female climber stranded with hair caught in rappel device.</a:t>
            </a:r>
          </a:p>
          <a:p>
            <a:pPr>
              <a:spcBef>
                <a:spcPct val="50000"/>
              </a:spcBef>
            </a:pPr>
            <a:r>
              <a:rPr lang="en-US" sz="3200" dirty="0">
                <a:solidFill>
                  <a:srgbClr val="FF3300"/>
                </a:solidFill>
              </a:rPr>
              <a:t>Female climber did not know rappel rope did not reach bottom.</a:t>
            </a:r>
          </a:p>
          <a:p>
            <a:pPr>
              <a:spcBef>
                <a:spcPct val="50000"/>
              </a:spcBef>
            </a:pPr>
            <a:r>
              <a:rPr lang="en-US" sz="3200" dirty="0">
                <a:solidFill>
                  <a:srgbClr val="FF3300"/>
                </a:solidFill>
              </a:rPr>
              <a:t>One party member attempted free climb to assist, and fell.</a:t>
            </a:r>
          </a:p>
          <a:p>
            <a:pPr>
              <a:spcBef>
                <a:spcPct val="50000"/>
              </a:spcBef>
            </a:pPr>
            <a:r>
              <a:rPr lang="en-US" sz="3200" dirty="0">
                <a:solidFill>
                  <a:srgbClr val="FF3300"/>
                </a:solidFill>
              </a:rPr>
              <a:t>Two climbers attempted “</a:t>
            </a:r>
            <a:r>
              <a:rPr lang="en-US" sz="3200" dirty="0" err="1">
                <a:solidFill>
                  <a:srgbClr val="FF3300"/>
                </a:solidFill>
              </a:rPr>
              <a:t>carabiner</a:t>
            </a:r>
            <a:r>
              <a:rPr lang="en-US" sz="3200" dirty="0">
                <a:solidFill>
                  <a:srgbClr val="FF3300"/>
                </a:solidFill>
              </a:rPr>
              <a:t> wrap rappel”. 1st zoomed by female climber, but swung onto ledge before rope ended.</a:t>
            </a: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Text Box 2"/>
          <p:cNvSpPr txBox="1">
            <a:spLocks noChangeArrowheads="1"/>
          </p:cNvSpPr>
          <p:nvPr/>
        </p:nvSpPr>
        <p:spPr bwMode="auto">
          <a:xfrm>
            <a:off x="0" y="0"/>
            <a:ext cx="6858000" cy="5755422"/>
          </a:xfrm>
          <a:prstGeom prst="rect">
            <a:avLst/>
          </a:prstGeom>
          <a:noFill/>
          <a:ln w="9525">
            <a:noFill/>
            <a:miter lim="800000"/>
            <a:headEnd/>
            <a:tailEnd/>
          </a:ln>
        </p:spPr>
        <p:txBody>
          <a:bodyPr>
            <a:spAutoFit/>
          </a:bodyPr>
          <a:lstStyle/>
          <a:p>
            <a:pPr>
              <a:spcBef>
                <a:spcPct val="50000"/>
              </a:spcBef>
            </a:pPr>
            <a:r>
              <a:rPr lang="en-US" sz="3200" dirty="0">
                <a:solidFill>
                  <a:srgbClr val="0000FF"/>
                </a:solidFill>
              </a:rPr>
              <a:t>Mount </a:t>
            </a:r>
            <a:r>
              <a:rPr lang="en-US" sz="3200" dirty="0" err="1">
                <a:solidFill>
                  <a:srgbClr val="0000FF"/>
                </a:solidFill>
              </a:rPr>
              <a:t>Shuksan</a:t>
            </a:r>
            <a:r>
              <a:rPr lang="en-US" sz="3200" dirty="0">
                <a:solidFill>
                  <a:srgbClr val="0000FF"/>
                </a:solidFill>
              </a:rPr>
              <a:t>, WA</a:t>
            </a:r>
          </a:p>
          <a:p>
            <a:pPr>
              <a:spcBef>
                <a:spcPct val="50000"/>
              </a:spcBef>
            </a:pPr>
            <a:r>
              <a:rPr lang="en-US" sz="3200" dirty="0">
                <a:solidFill>
                  <a:srgbClr val="0000FF"/>
                </a:solidFill>
              </a:rPr>
              <a:t>Duane M</a:t>
            </a:r>
          </a:p>
          <a:p>
            <a:pPr>
              <a:spcBef>
                <a:spcPct val="50000"/>
              </a:spcBef>
            </a:pPr>
            <a:r>
              <a:rPr lang="en-US" sz="3200" dirty="0">
                <a:solidFill>
                  <a:srgbClr val="0000FF"/>
                </a:solidFill>
              </a:rPr>
              <a:t>sprained ankle, scraped knee</a:t>
            </a:r>
            <a:endParaRPr lang="en-US" sz="3200" dirty="0"/>
          </a:p>
          <a:p>
            <a:pPr>
              <a:spcBef>
                <a:spcPct val="50000"/>
              </a:spcBef>
            </a:pPr>
            <a:r>
              <a:rPr lang="en-US" sz="3200" dirty="0">
                <a:solidFill>
                  <a:srgbClr val="FF3300"/>
                </a:solidFill>
              </a:rPr>
              <a:t>Anchor failure</a:t>
            </a:r>
          </a:p>
          <a:p>
            <a:pPr>
              <a:spcBef>
                <a:spcPct val="50000"/>
              </a:spcBef>
            </a:pPr>
            <a:r>
              <a:rPr lang="en-US" sz="3200" dirty="0">
                <a:solidFill>
                  <a:srgbClr val="FF3300"/>
                </a:solidFill>
              </a:rPr>
              <a:t>5th </a:t>
            </a:r>
            <a:r>
              <a:rPr lang="en-US" sz="3200" dirty="0" err="1">
                <a:solidFill>
                  <a:srgbClr val="FF3300"/>
                </a:solidFill>
              </a:rPr>
              <a:t>rappeller</a:t>
            </a:r>
            <a:r>
              <a:rPr lang="en-US" sz="3200" dirty="0">
                <a:solidFill>
                  <a:srgbClr val="FF3300"/>
                </a:solidFill>
              </a:rPr>
              <a:t> off same anchor</a:t>
            </a:r>
          </a:p>
          <a:p>
            <a:pPr>
              <a:spcBef>
                <a:spcPct val="50000"/>
              </a:spcBef>
            </a:pPr>
            <a:r>
              <a:rPr lang="en-US" sz="3200" dirty="0">
                <a:solidFill>
                  <a:srgbClr val="FF3300"/>
                </a:solidFill>
              </a:rPr>
              <a:t>Rock horn fragmented</a:t>
            </a:r>
          </a:p>
          <a:p>
            <a:pPr>
              <a:spcBef>
                <a:spcPct val="50000"/>
              </a:spcBef>
            </a:pPr>
            <a:r>
              <a:rPr lang="en-US" sz="3200" dirty="0">
                <a:solidFill>
                  <a:srgbClr val="FF3300"/>
                </a:solidFill>
              </a:rPr>
              <a:t>180 foot tumble</a:t>
            </a:r>
          </a:p>
          <a:p>
            <a:pPr>
              <a:spcBef>
                <a:spcPct val="50000"/>
              </a:spcBef>
            </a:pPr>
            <a:r>
              <a:rPr lang="en-US" sz="3200" dirty="0">
                <a:solidFill>
                  <a:srgbClr val="FF3300"/>
                </a:solidFill>
              </a:rPr>
              <a:t>Was able to walk out</a:t>
            </a:r>
            <a:endParaRPr lang="en-US" sz="3200"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ext Box 1026"/>
          <p:cNvSpPr txBox="1">
            <a:spLocks noChangeArrowheads="1"/>
          </p:cNvSpPr>
          <p:nvPr/>
        </p:nvSpPr>
        <p:spPr bwMode="auto">
          <a:xfrm>
            <a:off x="304800" y="304800"/>
            <a:ext cx="5105400" cy="701675"/>
          </a:xfrm>
          <a:prstGeom prst="rect">
            <a:avLst/>
          </a:prstGeom>
          <a:noFill/>
          <a:ln w="9525">
            <a:noFill/>
            <a:miter lim="800000"/>
            <a:headEnd/>
            <a:tailEnd/>
          </a:ln>
        </p:spPr>
        <p:txBody>
          <a:bodyPr>
            <a:spAutoFit/>
          </a:bodyPr>
          <a:lstStyle/>
          <a:p>
            <a:pPr>
              <a:spcBef>
                <a:spcPct val="50000"/>
              </a:spcBef>
            </a:pPr>
            <a:r>
              <a:rPr lang="en-US" sz="4000">
                <a:solidFill>
                  <a:srgbClr val="9900CC"/>
                </a:solidFill>
              </a:rPr>
              <a:t>What is a rappel?</a:t>
            </a:r>
            <a:endParaRPr lang="en-US"/>
          </a:p>
        </p:txBody>
      </p:sp>
      <p:sp>
        <p:nvSpPr>
          <p:cNvPr id="4099" name="Text Box 1027"/>
          <p:cNvSpPr txBox="1">
            <a:spLocks noChangeArrowheads="1"/>
          </p:cNvSpPr>
          <p:nvPr/>
        </p:nvSpPr>
        <p:spPr bwMode="auto">
          <a:xfrm>
            <a:off x="152400" y="1219200"/>
            <a:ext cx="5943600" cy="4031873"/>
          </a:xfrm>
          <a:prstGeom prst="rect">
            <a:avLst/>
          </a:prstGeom>
          <a:noFill/>
          <a:ln w="9525">
            <a:noFill/>
            <a:miter lim="800000"/>
            <a:headEnd/>
            <a:tailEnd/>
          </a:ln>
        </p:spPr>
        <p:txBody>
          <a:bodyPr>
            <a:spAutoFit/>
          </a:bodyPr>
          <a:lstStyle/>
          <a:p>
            <a:pPr>
              <a:spcBef>
                <a:spcPct val="50000"/>
              </a:spcBef>
              <a:buFontTx/>
              <a:buChar char="•"/>
            </a:pPr>
            <a:r>
              <a:rPr lang="en-US" sz="3200" dirty="0">
                <a:solidFill>
                  <a:srgbClr val="009900"/>
                </a:solidFill>
              </a:rPr>
              <a:t> Trusted anchor</a:t>
            </a:r>
          </a:p>
          <a:p>
            <a:pPr>
              <a:spcBef>
                <a:spcPct val="50000"/>
              </a:spcBef>
              <a:buFontTx/>
              <a:buChar char="•"/>
            </a:pPr>
            <a:r>
              <a:rPr lang="en-US" sz="3200" dirty="0">
                <a:solidFill>
                  <a:srgbClr val="009900"/>
                </a:solidFill>
              </a:rPr>
              <a:t> Trusted rope and slings</a:t>
            </a:r>
          </a:p>
          <a:p>
            <a:pPr>
              <a:spcBef>
                <a:spcPct val="50000"/>
              </a:spcBef>
              <a:buFontTx/>
              <a:buChar char="•"/>
            </a:pPr>
            <a:r>
              <a:rPr lang="en-US" sz="3200" dirty="0">
                <a:solidFill>
                  <a:srgbClr val="009900"/>
                </a:solidFill>
              </a:rPr>
              <a:t> Trusted braking system (often includes autoblock)</a:t>
            </a:r>
          </a:p>
          <a:p>
            <a:pPr>
              <a:spcBef>
                <a:spcPct val="50000"/>
              </a:spcBef>
              <a:buFontTx/>
              <a:buChar char="•"/>
            </a:pPr>
            <a:r>
              <a:rPr lang="en-US" sz="3200" dirty="0">
                <a:solidFill>
                  <a:srgbClr val="009900"/>
                </a:solidFill>
              </a:rPr>
              <a:t> Trusted harness</a:t>
            </a:r>
          </a:p>
          <a:p>
            <a:pPr>
              <a:spcBef>
                <a:spcPct val="50000"/>
              </a:spcBef>
              <a:buFontTx/>
              <a:buChar char="•"/>
            </a:pPr>
            <a:r>
              <a:rPr lang="en-US" sz="3200" dirty="0">
                <a:solidFill>
                  <a:srgbClr val="009900"/>
                </a:solidFill>
              </a:rPr>
              <a:t> Trusted technique</a:t>
            </a: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Text Box 2"/>
          <p:cNvSpPr txBox="1">
            <a:spLocks noChangeArrowheads="1"/>
          </p:cNvSpPr>
          <p:nvPr/>
        </p:nvSpPr>
        <p:spPr bwMode="auto">
          <a:xfrm>
            <a:off x="0" y="0"/>
            <a:ext cx="7162800" cy="8463855"/>
          </a:xfrm>
          <a:prstGeom prst="rect">
            <a:avLst/>
          </a:prstGeom>
          <a:noFill/>
          <a:ln w="9525">
            <a:noFill/>
            <a:miter lim="800000"/>
            <a:headEnd/>
            <a:tailEnd/>
          </a:ln>
        </p:spPr>
        <p:txBody>
          <a:bodyPr>
            <a:spAutoFit/>
          </a:bodyPr>
          <a:lstStyle/>
          <a:p>
            <a:pPr>
              <a:spcBef>
                <a:spcPct val="50000"/>
              </a:spcBef>
            </a:pPr>
            <a:r>
              <a:rPr lang="en-US" sz="3200" dirty="0">
                <a:solidFill>
                  <a:srgbClr val="0000FF"/>
                </a:solidFill>
              </a:rPr>
              <a:t>Mix Up Peak, North Cascades, WA</a:t>
            </a:r>
          </a:p>
          <a:p>
            <a:pPr>
              <a:spcBef>
                <a:spcPct val="50000"/>
              </a:spcBef>
            </a:pPr>
            <a:r>
              <a:rPr lang="en-US" sz="3200" dirty="0">
                <a:solidFill>
                  <a:srgbClr val="0000FF"/>
                </a:solidFill>
              </a:rPr>
              <a:t>Lindsay B 		100 foot fall</a:t>
            </a:r>
          </a:p>
          <a:p>
            <a:pPr>
              <a:spcBef>
                <a:spcPct val="50000"/>
              </a:spcBef>
            </a:pPr>
            <a:r>
              <a:rPr lang="en-US" sz="3200" dirty="0" err="1">
                <a:solidFill>
                  <a:srgbClr val="0000FF"/>
                </a:solidFill>
              </a:rPr>
              <a:t>Fx</a:t>
            </a:r>
            <a:r>
              <a:rPr lang="en-US" sz="3200" dirty="0">
                <a:solidFill>
                  <a:srgbClr val="0000FF"/>
                </a:solidFill>
              </a:rPr>
              <a:t>:	L wrist</a:t>
            </a:r>
          </a:p>
          <a:p>
            <a:pPr>
              <a:spcBef>
                <a:spcPct val="50000"/>
              </a:spcBef>
            </a:pPr>
            <a:r>
              <a:rPr lang="en-US" sz="3200" dirty="0">
                <a:solidFill>
                  <a:srgbClr val="0000FF"/>
                </a:solidFill>
              </a:rPr>
              <a:t>	R elbow</a:t>
            </a:r>
          </a:p>
          <a:p>
            <a:pPr>
              <a:spcBef>
                <a:spcPct val="50000"/>
              </a:spcBef>
            </a:pPr>
            <a:r>
              <a:rPr lang="en-US" sz="3200" dirty="0">
                <a:solidFill>
                  <a:srgbClr val="0000FF"/>
                </a:solidFill>
              </a:rPr>
              <a:t>	pelvis</a:t>
            </a:r>
          </a:p>
          <a:p>
            <a:pPr>
              <a:spcBef>
                <a:spcPct val="50000"/>
              </a:spcBef>
            </a:pPr>
            <a:r>
              <a:rPr lang="en-US" sz="3200" dirty="0">
                <a:solidFill>
                  <a:srgbClr val="0000FF"/>
                </a:solidFill>
              </a:rPr>
              <a:t>	punctured lung</a:t>
            </a:r>
          </a:p>
          <a:p>
            <a:pPr>
              <a:spcBef>
                <a:spcPct val="50000"/>
              </a:spcBef>
            </a:pPr>
            <a:r>
              <a:rPr lang="en-US" sz="3200" dirty="0">
                <a:solidFill>
                  <a:srgbClr val="0000FF"/>
                </a:solidFill>
              </a:rPr>
              <a:t>	head injury</a:t>
            </a:r>
            <a:endParaRPr lang="en-US" sz="3200" dirty="0"/>
          </a:p>
          <a:p>
            <a:pPr>
              <a:spcBef>
                <a:spcPct val="50000"/>
              </a:spcBef>
            </a:pPr>
            <a:r>
              <a:rPr lang="en-US" sz="3200" dirty="0">
                <a:solidFill>
                  <a:srgbClr val="FF3300"/>
                </a:solidFill>
              </a:rPr>
              <a:t>Anchor failure</a:t>
            </a:r>
          </a:p>
          <a:p>
            <a:pPr>
              <a:spcBef>
                <a:spcPct val="50000"/>
              </a:spcBef>
            </a:pPr>
            <a:r>
              <a:rPr lang="en-US" sz="3200" dirty="0">
                <a:solidFill>
                  <a:srgbClr val="FF3300"/>
                </a:solidFill>
              </a:rPr>
              <a:t>She was tied off to rappel anchor while partner rappelled.</a:t>
            </a:r>
          </a:p>
          <a:p>
            <a:pPr>
              <a:spcBef>
                <a:spcPct val="50000"/>
              </a:spcBef>
            </a:pPr>
            <a:r>
              <a:rPr lang="en-US" sz="3200" dirty="0">
                <a:solidFill>
                  <a:srgbClr val="FF3300"/>
                </a:solidFill>
              </a:rPr>
              <a:t>She was “launched” when anchor failed.</a:t>
            </a:r>
          </a:p>
          <a:p>
            <a:pPr>
              <a:spcBef>
                <a:spcPct val="50000"/>
              </a:spcBef>
            </a:pPr>
            <a:r>
              <a:rPr lang="en-US" sz="3200" dirty="0">
                <a:solidFill>
                  <a:srgbClr val="FF3300"/>
                </a:solidFill>
              </a:rPr>
              <a:t>(Partner had  only a short drop.)</a:t>
            </a: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Text Box 2"/>
          <p:cNvSpPr txBox="1">
            <a:spLocks noChangeArrowheads="1"/>
          </p:cNvSpPr>
          <p:nvPr/>
        </p:nvSpPr>
        <p:spPr bwMode="auto">
          <a:xfrm>
            <a:off x="0" y="152400"/>
            <a:ext cx="7086600" cy="7971413"/>
          </a:xfrm>
          <a:prstGeom prst="rect">
            <a:avLst/>
          </a:prstGeom>
          <a:noFill/>
          <a:ln w="9525">
            <a:noFill/>
            <a:miter lim="800000"/>
            <a:headEnd/>
            <a:tailEnd/>
          </a:ln>
        </p:spPr>
        <p:txBody>
          <a:bodyPr>
            <a:spAutoFit/>
          </a:bodyPr>
          <a:lstStyle/>
          <a:p>
            <a:pPr>
              <a:spcBef>
                <a:spcPct val="50000"/>
              </a:spcBef>
            </a:pPr>
            <a:r>
              <a:rPr lang="en-US" sz="3200" dirty="0">
                <a:solidFill>
                  <a:srgbClr val="0000FF"/>
                </a:solidFill>
              </a:rPr>
              <a:t>Millcreek Canyon, Utah</a:t>
            </a:r>
          </a:p>
          <a:p>
            <a:pPr>
              <a:spcBef>
                <a:spcPct val="50000"/>
              </a:spcBef>
            </a:pPr>
            <a:r>
              <a:rPr lang="en-US" sz="3200" dirty="0">
                <a:solidFill>
                  <a:srgbClr val="0000FF"/>
                </a:solidFill>
              </a:rPr>
              <a:t>"Jim"</a:t>
            </a:r>
          </a:p>
          <a:p>
            <a:pPr>
              <a:spcBef>
                <a:spcPct val="50000"/>
              </a:spcBef>
            </a:pPr>
            <a:r>
              <a:rPr lang="en-US" sz="3200" dirty="0">
                <a:solidFill>
                  <a:srgbClr val="0000FF"/>
                </a:solidFill>
              </a:rPr>
              <a:t>Fell 20' after rope broke </a:t>
            </a:r>
            <a:endParaRPr lang="en-US" sz="3200" dirty="0"/>
          </a:p>
          <a:p>
            <a:pPr>
              <a:spcBef>
                <a:spcPct val="50000"/>
              </a:spcBef>
            </a:pPr>
            <a:r>
              <a:rPr lang="en-US" sz="3200" dirty="0" err="1">
                <a:solidFill>
                  <a:srgbClr val="0000FF"/>
                </a:solidFill>
              </a:rPr>
              <a:t>Fx</a:t>
            </a:r>
            <a:r>
              <a:rPr lang="en-US" sz="3200" dirty="0">
                <a:solidFill>
                  <a:srgbClr val="0000FF"/>
                </a:solidFill>
              </a:rPr>
              <a:t>  ankle, abrasions, lacerations.</a:t>
            </a:r>
          </a:p>
          <a:p>
            <a:pPr>
              <a:spcBef>
                <a:spcPct val="50000"/>
              </a:spcBef>
            </a:pPr>
            <a:r>
              <a:rPr lang="en-US" sz="3200" dirty="0">
                <a:solidFill>
                  <a:srgbClr val="FF3300"/>
                </a:solidFill>
              </a:rPr>
              <a:t>Setting up a sport rappel.</a:t>
            </a:r>
          </a:p>
          <a:p>
            <a:pPr>
              <a:spcBef>
                <a:spcPct val="50000"/>
              </a:spcBef>
            </a:pPr>
            <a:r>
              <a:rPr lang="en-US" sz="3200" dirty="0">
                <a:solidFill>
                  <a:srgbClr val="FF3300"/>
                </a:solidFill>
              </a:rPr>
              <a:t>Used old cotton rope from Kirk's toolbox.</a:t>
            </a:r>
          </a:p>
          <a:p>
            <a:pPr>
              <a:spcBef>
                <a:spcPct val="50000"/>
              </a:spcBef>
            </a:pPr>
            <a:r>
              <a:rPr lang="en-US" sz="3200" dirty="0">
                <a:solidFill>
                  <a:srgbClr val="FF3300"/>
                </a:solidFill>
              </a:rPr>
              <a:t>Halfway down, Jim bounced hard, breaking rope.</a:t>
            </a:r>
          </a:p>
          <a:p>
            <a:pPr>
              <a:spcBef>
                <a:spcPct val="50000"/>
              </a:spcBef>
            </a:pPr>
            <a:r>
              <a:rPr lang="en-US" sz="3200" dirty="0">
                <a:solidFill>
                  <a:srgbClr val="FF3300"/>
                </a:solidFill>
              </a:rPr>
              <a:t>Rope later tested.  Breaking strength 352 pounds.  Great for an old cotton rope!</a:t>
            </a:r>
          </a:p>
          <a:p>
            <a:pPr>
              <a:spcBef>
                <a:spcPct val="50000"/>
              </a:spcBef>
            </a:pPr>
            <a:r>
              <a:rPr lang="en-US" sz="3200" dirty="0">
                <a:solidFill>
                  <a:srgbClr val="FF3300"/>
                </a:solidFill>
              </a:rPr>
              <a:t>A </a:t>
            </a:r>
            <a:r>
              <a:rPr lang="en-US" sz="3200" dirty="0" err="1">
                <a:solidFill>
                  <a:srgbClr val="FF3300"/>
                </a:solidFill>
              </a:rPr>
              <a:t>rappeller</a:t>
            </a:r>
            <a:r>
              <a:rPr lang="en-US" sz="3200" dirty="0">
                <a:solidFill>
                  <a:srgbClr val="FF3300"/>
                </a:solidFill>
              </a:rPr>
              <a:t> can easily generate double body weight tension by bouncing.</a:t>
            </a: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5058" name="Text Box 2"/>
          <p:cNvSpPr txBox="1">
            <a:spLocks noChangeArrowheads="1"/>
          </p:cNvSpPr>
          <p:nvPr/>
        </p:nvSpPr>
        <p:spPr bwMode="auto">
          <a:xfrm>
            <a:off x="0" y="0"/>
            <a:ext cx="7162800" cy="6740307"/>
          </a:xfrm>
          <a:prstGeom prst="rect">
            <a:avLst/>
          </a:prstGeom>
          <a:noFill/>
          <a:ln w="9525">
            <a:noFill/>
            <a:miter lim="800000"/>
            <a:headEnd/>
            <a:tailEnd/>
          </a:ln>
        </p:spPr>
        <p:txBody>
          <a:bodyPr>
            <a:spAutoFit/>
          </a:bodyPr>
          <a:lstStyle/>
          <a:p>
            <a:pPr>
              <a:spcBef>
                <a:spcPct val="50000"/>
              </a:spcBef>
            </a:pPr>
            <a:r>
              <a:rPr lang="en-US" sz="3200" dirty="0">
                <a:solidFill>
                  <a:srgbClr val="0000FF"/>
                </a:solidFill>
              </a:rPr>
              <a:t>Grand Teton National Park</a:t>
            </a:r>
          </a:p>
          <a:p>
            <a:pPr>
              <a:spcBef>
                <a:spcPct val="50000"/>
              </a:spcBef>
            </a:pPr>
            <a:r>
              <a:rPr lang="en-US" sz="3200" dirty="0">
                <a:solidFill>
                  <a:srgbClr val="0000FF"/>
                </a:solidFill>
              </a:rPr>
              <a:t>David L</a:t>
            </a:r>
          </a:p>
          <a:p>
            <a:pPr>
              <a:spcBef>
                <a:spcPct val="50000"/>
              </a:spcBef>
            </a:pPr>
            <a:r>
              <a:rPr lang="en-US" sz="3200" dirty="0">
                <a:solidFill>
                  <a:srgbClr val="0000FF"/>
                </a:solidFill>
              </a:rPr>
              <a:t>smashed hand</a:t>
            </a:r>
            <a:endParaRPr lang="en-US" sz="3200" dirty="0"/>
          </a:p>
          <a:p>
            <a:pPr>
              <a:spcBef>
                <a:spcPct val="50000"/>
              </a:spcBef>
            </a:pPr>
            <a:endParaRPr lang="en-US" sz="3200" dirty="0"/>
          </a:p>
          <a:p>
            <a:pPr>
              <a:spcBef>
                <a:spcPct val="50000"/>
              </a:spcBef>
            </a:pPr>
            <a:r>
              <a:rPr lang="en-US" sz="3200" dirty="0">
                <a:solidFill>
                  <a:srgbClr val="FF3300"/>
                </a:solidFill>
              </a:rPr>
              <a:t>Loss of control</a:t>
            </a:r>
          </a:p>
          <a:p>
            <a:pPr>
              <a:spcBef>
                <a:spcPct val="50000"/>
              </a:spcBef>
            </a:pPr>
            <a:r>
              <a:rPr lang="en-US" sz="3200" dirty="0">
                <a:solidFill>
                  <a:srgbClr val="FF3300"/>
                </a:solidFill>
              </a:rPr>
              <a:t>Practicing on overhang, panicked, and let go with braking hand.</a:t>
            </a:r>
          </a:p>
          <a:p>
            <a:pPr>
              <a:spcBef>
                <a:spcPct val="50000"/>
              </a:spcBef>
            </a:pPr>
            <a:r>
              <a:rPr lang="en-US" sz="3200" dirty="0">
                <a:solidFill>
                  <a:srgbClr val="FF3300"/>
                </a:solidFill>
              </a:rPr>
              <a:t>L hand pinned between rock and rope. Suspended by hand.</a:t>
            </a:r>
          </a:p>
          <a:p>
            <a:pPr>
              <a:spcBef>
                <a:spcPct val="50000"/>
              </a:spcBef>
            </a:pPr>
            <a:r>
              <a:rPr lang="en-US" sz="3200" dirty="0">
                <a:solidFill>
                  <a:srgbClr val="FF3300"/>
                </a:solidFill>
              </a:rPr>
              <a:t>Climber weighed ~220 lb.</a:t>
            </a:r>
            <a:endParaRPr lang="en-US" sz="3200" dirty="0"/>
          </a:p>
        </p:txBody>
      </p:sp>
    </p:spTree>
  </p:cSld>
  <p:clrMapOvr>
    <a:masterClrMapping/>
  </p:clrMapOvr>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Text Box 2"/>
          <p:cNvSpPr txBox="1">
            <a:spLocks noChangeArrowheads="1"/>
          </p:cNvSpPr>
          <p:nvPr/>
        </p:nvSpPr>
        <p:spPr bwMode="auto">
          <a:xfrm>
            <a:off x="0" y="0"/>
            <a:ext cx="6858000" cy="7232749"/>
          </a:xfrm>
          <a:prstGeom prst="rect">
            <a:avLst/>
          </a:prstGeom>
          <a:noFill/>
          <a:ln w="9525">
            <a:noFill/>
            <a:miter lim="800000"/>
            <a:headEnd/>
            <a:tailEnd/>
          </a:ln>
        </p:spPr>
        <p:txBody>
          <a:bodyPr>
            <a:spAutoFit/>
          </a:bodyPr>
          <a:lstStyle/>
          <a:p>
            <a:pPr eaLnBrk="1" hangingPunct="1">
              <a:spcBef>
                <a:spcPct val="50000"/>
              </a:spcBef>
            </a:pPr>
            <a:r>
              <a:rPr lang="en-US" sz="3200" dirty="0">
                <a:solidFill>
                  <a:schemeClr val="accent2"/>
                </a:solidFill>
              </a:rPr>
              <a:t>White Tank Park, Phoenix,  Arizona</a:t>
            </a:r>
          </a:p>
          <a:p>
            <a:pPr eaLnBrk="1" hangingPunct="1">
              <a:spcBef>
                <a:spcPct val="50000"/>
              </a:spcBef>
            </a:pPr>
            <a:r>
              <a:rPr lang="en-US" sz="3200" dirty="0">
                <a:solidFill>
                  <a:schemeClr val="accent2"/>
                </a:solidFill>
              </a:rPr>
              <a:t>Name: A.M.</a:t>
            </a:r>
          </a:p>
          <a:p>
            <a:pPr eaLnBrk="1" hangingPunct="1">
              <a:spcBef>
                <a:spcPct val="50000"/>
              </a:spcBef>
            </a:pPr>
            <a:r>
              <a:rPr lang="en-US" sz="3200" dirty="0">
                <a:solidFill>
                  <a:schemeClr val="accent2"/>
                </a:solidFill>
              </a:rPr>
              <a:t>Solo climber set up single strand rappel by tying two climbing ropes together. Apparently unable to move past the knot while on rappel, so he took off his harness.  He fell 175’.</a:t>
            </a:r>
          </a:p>
          <a:p>
            <a:pPr eaLnBrk="1" hangingPunct="1">
              <a:spcBef>
                <a:spcPct val="50000"/>
              </a:spcBef>
            </a:pPr>
            <a:endParaRPr lang="en-US" sz="3200" dirty="0">
              <a:solidFill>
                <a:srgbClr val="FF3300"/>
              </a:solidFill>
            </a:endParaRPr>
          </a:p>
          <a:p>
            <a:pPr eaLnBrk="1" hangingPunct="1">
              <a:spcBef>
                <a:spcPct val="50000"/>
              </a:spcBef>
            </a:pPr>
            <a:r>
              <a:rPr lang="en-US" sz="3200" dirty="0">
                <a:solidFill>
                  <a:srgbClr val="FF3300"/>
                </a:solidFill>
              </a:rPr>
              <a:t>A.M. said to be quite experienced.  Perhaps he was attempting to scramble to a ledge.</a:t>
            </a:r>
          </a:p>
          <a:p>
            <a:pPr eaLnBrk="1" hangingPunct="1">
              <a:spcBef>
                <a:spcPct val="50000"/>
              </a:spcBef>
            </a:pPr>
            <a:endParaRPr lang="en-US" sz="3200" dirty="0">
              <a:solidFill>
                <a:srgbClr val="FF3300"/>
              </a:solidFill>
            </a:endParaRP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Text Box 2"/>
          <p:cNvSpPr txBox="1">
            <a:spLocks noChangeArrowheads="1"/>
          </p:cNvSpPr>
          <p:nvPr/>
        </p:nvSpPr>
        <p:spPr bwMode="auto">
          <a:xfrm>
            <a:off x="0" y="0"/>
            <a:ext cx="7010400" cy="8217634"/>
          </a:xfrm>
          <a:prstGeom prst="rect">
            <a:avLst/>
          </a:prstGeom>
          <a:noFill/>
          <a:ln w="9525">
            <a:noFill/>
            <a:miter lim="800000"/>
            <a:headEnd/>
            <a:tailEnd/>
          </a:ln>
        </p:spPr>
        <p:txBody>
          <a:bodyPr>
            <a:spAutoFit/>
          </a:bodyPr>
          <a:lstStyle/>
          <a:p>
            <a:pPr>
              <a:spcBef>
                <a:spcPct val="50000"/>
              </a:spcBef>
            </a:pPr>
            <a:r>
              <a:rPr lang="en-US" sz="3200" dirty="0">
                <a:solidFill>
                  <a:srgbClr val="0000FF"/>
                </a:solidFill>
              </a:rPr>
              <a:t>Magnuson Park, WA</a:t>
            </a:r>
          </a:p>
          <a:p>
            <a:pPr>
              <a:spcBef>
                <a:spcPct val="50000"/>
              </a:spcBef>
            </a:pPr>
            <a:r>
              <a:rPr lang="en-US" sz="3200" dirty="0">
                <a:solidFill>
                  <a:srgbClr val="0000FF"/>
                </a:solidFill>
              </a:rPr>
              <a:t>Basic Climbing Field Trip</a:t>
            </a:r>
          </a:p>
          <a:p>
            <a:pPr>
              <a:spcBef>
                <a:spcPct val="50000"/>
              </a:spcBef>
            </a:pPr>
            <a:r>
              <a:rPr lang="en-US" sz="3200" dirty="0" err="1">
                <a:solidFill>
                  <a:srgbClr val="0000FF"/>
                </a:solidFill>
              </a:rPr>
              <a:t>Rappeller</a:t>
            </a:r>
            <a:r>
              <a:rPr lang="en-US" sz="3200" dirty="0">
                <a:solidFill>
                  <a:srgbClr val="0000FF"/>
                </a:solidFill>
              </a:rPr>
              <a:t> not properly tied in prior to setting up for rappel</a:t>
            </a:r>
            <a:endParaRPr lang="en-US" sz="3200" dirty="0"/>
          </a:p>
          <a:p>
            <a:pPr>
              <a:spcBef>
                <a:spcPct val="50000"/>
              </a:spcBef>
            </a:pPr>
            <a:r>
              <a:rPr lang="en-US" sz="3200" dirty="0">
                <a:solidFill>
                  <a:srgbClr val="FF3300"/>
                </a:solidFill>
              </a:rPr>
              <a:t>After climbing to top of climbing wall, student not anchored prior to untying from rope and setting up for rappel.</a:t>
            </a:r>
          </a:p>
          <a:p>
            <a:pPr>
              <a:spcBef>
                <a:spcPct val="50000"/>
              </a:spcBef>
            </a:pPr>
            <a:r>
              <a:rPr lang="en-US" sz="3200" dirty="0">
                <a:solidFill>
                  <a:srgbClr val="FF3300"/>
                </a:solidFill>
              </a:rPr>
              <a:t>Instructor was assisting another student.</a:t>
            </a:r>
          </a:p>
          <a:p>
            <a:pPr>
              <a:spcBef>
                <a:spcPct val="50000"/>
              </a:spcBef>
            </a:pPr>
            <a:r>
              <a:rPr lang="en-US" sz="3200" dirty="0">
                <a:solidFill>
                  <a:srgbClr val="FF3300"/>
                </a:solidFill>
              </a:rPr>
              <a:t>Situation caught, and corrected by another student. </a:t>
            </a:r>
          </a:p>
          <a:p>
            <a:pPr>
              <a:spcBef>
                <a:spcPct val="50000"/>
              </a:spcBef>
            </a:pPr>
            <a:r>
              <a:rPr lang="en-US" sz="3200" dirty="0">
                <a:solidFill>
                  <a:srgbClr val="FF3300"/>
                </a:solidFill>
              </a:rPr>
              <a:t>Near miss ?  </a:t>
            </a:r>
            <a:r>
              <a:rPr lang="en-US" sz="3200" b="1" dirty="0">
                <a:solidFill>
                  <a:srgbClr val="FF3300"/>
                </a:solidFill>
              </a:rPr>
              <a:t>Lesson</a:t>
            </a:r>
            <a:r>
              <a:rPr lang="en-US" sz="3200" dirty="0">
                <a:solidFill>
                  <a:srgbClr val="FF3300"/>
                </a:solidFill>
              </a:rPr>
              <a:t> – </a:t>
            </a:r>
            <a:r>
              <a:rPr lang="en-US" sz="3200" b="1" dirty="0">
                <a:solidFill>
                  <a:srgbClr val="FF3300"/>
                </a:solidFill>
              </a:rPr>
              <a:t>Climbers need to watch out for each other</a:t>
            </a:r>
            <a:r>
              <a:rPr lang="en-US" sz="3200" dirty="0">
                <a:solidFill>
                  <a:srgbClr val="FF3300"/>
                </a:solidFill>
              </a:rPr>
              <a:t>.</a:t>
            </a:r>
          </a:p>
          <a:p>
            <a:pPr>
              <a:spcBef>
                <a:spcPct val="50000"/>
              </a:spcBef>
            </a:pPr>
            <a:endParaRPr lang="en-US" sz="3200" dirty="0">
              <a:solidFill>
                <a:srgbClr val="FF3300"/>
              </a:solidFill>
            </a:endParaRP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Text Box 2"/>
          <p:cNvSpPr txBox="1">
            <a:spLocks noChangeArrowheads="1"/>
          </p:cNvSpPr>
          <p:nvPr/>
        </p:nvSpPr>
        <p:spPr bwMode="auto">
          <a:xfrm>
            <a:off x="0" y="0"/>
            <a:ext cx="7010400" cy="9694962"/>
          </a:xfrm>
          <a:prstGeom prst="rect">
            <a:avLst/>
          </a:prstGeom>
          <a:noFill/>
          <a:ln w="9525">
            <a:noFill/>
            <a:miter lim="800000"/>
            <a:headEnd/>
            <a:tailEnd/>
          </a:ln>
        </p:spPr>
        <p:txBody>
          <a:bodyPr>
            <a:spAutoFit/>
          </a:bodyPr>
          <a:lstStyle/>
          <a:p>
            <a:pPr>
              <a:spcBef>
                <a:spcPct val="50000"/>
              </a:spcBef>
            </a:pPr>
            <a:r>
              <a:rPr lang="en-US" sz="3200" dirty="0">
                <a:solidFill>
                  <a:srgbClr val="0000FF"/>
                </a:solidFill>
              </a:rPr>
              <a:t>Magnuson Park, WA</a:t>
            </a:r>
          </a:p>
          <a:p>
            <a:pPr>
              <a:spcBef>
                <a:spcPct val="50000"/>
              </a:spcBef>
            </a:pPr>
            <a:r>
              <a:rPr lang="en-US" sz="3200" dirty="0">
                <a:solidFill>
                  <a:srgbClr val="0000FF"/>
                </a:solidFill>
              </a:rPr>
              <a:t>Basic Climbing Field Trip</a:t>
            </a:r>
          </a:p>
          <a:p>
            <a:pPr>
              <a:spcBef>
                <a:spcPct val="50000"/>
              </a:spcBef>
            </a:pPr>
            <a:r>
              <a:rPr lang="en-US" sz="3200" dirty="0" err="1">
                <a:solidFill>
                  <a:srgbClr val="0000FF"/>
                </a:solidFill>
              </a:rPr>
              <a:t>Munter</a:t>
            </a:r>
            <a:r>
              <a:rPr lang="en-US" sz="3200" dirty="0">
                <a:solidFill>
                  <a:srgbClr val="0000FF"/>
                </a:solidFill>
              </a:rPr>
              <a:t> Rappel System Disappears</a:t>
            </a:r>
            <a:endParaRPr lang="en-US" sz="3200" dirty="0"/>
          </a:p>
          <a:p>
            <a:pPr>
              <a:spcBef>
                <a:spcPct val="50000"/>
              </a:spcBef>
            </a:pPr>
            <a:r>
              <a:rPr lang="en-US" sz="3200" dirty="0">
                <a:solidFill>
                  <a:srgbClr val="FF3300"/>
                </a:solidFill>
              </a:rPr>
              <a:t>Student sets up </a:t>
            </a:r>
            <a:r>
              <a:rPr lang="en-US" sz="3200" dirty="0" err="1">
                <a:solidFill>
                  <a:srgbClr val="FF3300"/>
                </a:solidFill>
              </a:rPr>
              <a:t>Munter</a:t>
            </a:r>
            <a:r>
              <a:rPr lang="en-US" sz="3200" dirty="0">
                <a:solidFill>
                  <a:srgbClr val="FF3300"/>
                </a:solidFill>
              </a:rPr>
              <a:t> Rappel system for RIGHT hand at top of south climbing wall.</a:t>
            </a:r>
          </a:p>
          <a:p>
            <a:pPr>
              <a:spcBef>
                <a:spcPct val="50000"/>
              </a:spcBef>
            </a:pPr>
            <a:r>
              <a:rPr lang="en-US" sz="3200" dirty="0">
                <a:solidFill>
                  <a:srgbClr val="FF3300"/>
                </a:solidFill>
              </a:rPr>
              <a:t>Instructor checked the system – All OK.</a:t>
            </a:r>
          </a:p>
          <a:p>
            <a:pPr>
              <a:spcBef>
                <a:spcPct val="50000"/>
              </a:spcBef>
            </a:pPr>
            <a:r>
              <a:rPr lang="en-US" sz="3200" dirty="0">
                <a:solidFill>
                  <a:srgbClr val="FF3300"/>
                </a:solidFill>
              </a:rPr>
              <a:t>Student switched to LEFT hand.</a:t>
            </a:r>
          </a:p>
          <a:p>
            <a:pPr>
              <a:spcBef>
                <a:spcPct val="50000"/>
              </a:spcBef>
            </a:pPr>
            <a:r>
              <a:rPr lang="en-US" sz="3200" dirty="0">
                <a:solidFill>
                  <a:srgbClr val="FF3300"/>
                </a:solidFill>
              </a:rPr>
              <a:t>1) Rope unlocks </a:t>
            </a:r>
            <a:r>
              <a:rPr lang="en-US" sz="3200" dirty="0" err="1">
                <a:solidFill>
                  <a:srgbClr val="FF3300"/>
                </a:solidFill>
              </a:rPr>
              <a:t>carabiner</a:t>
            </a:r>
            <a:r>
              <a:rPr lang="en-US" sz="3200" dirty="0">
                <a:solidFill>
                  <a:srgbClr val="FF3300"/>
                </a:solidFill>
              </a:rPr>
              <a:t>.</a:t>
            </a:r>
          </a:p>
          <a:p>
            <a:pPr>
              <a:spcBef>
                <a:spcPct val="50000"/>
              </a:spcBef>
            </a:pPr>
            <a:r>
              <a:rPr lang="en-US" sz="3200" dirty="0">
                <a:solidFill>
                  <a:srgbClr val="FF3300"/>
                </a:solidFill>
              </a:rPr>
              <a:t>2) </a:t>
            </a:r>
            <a:r>
              <a:rPr lang="en-US" sz="3200" dirty="0" err="1">
                <a:solidFill>
                  <a:srgbClr val="FF3300"/>
                </a:solidFill>
              </a:rPr>
              <a:t>Rappeller</a:t>
            </a:r>
            <a:r>
              <a:rPr lang="en-US" sz="3200" dirty="0">
                <a:solidFill>
                  <a:srgbClr val="FF3300"/>
                </a:solidFill>
              </a:rPr>
              <a:t> stops intentionally.</a:t>
            </a:r>
          </a:p>
          <a:p>
            <a:pPr>
              <a:spcBef>
                <a:spcPct val="50000"/>
              </a:spcBef>
            </a:pPr>
            <a:r>
              <a:rPr lang="en-US" sz="3200" dirty="0">
                <a:solidFill>
                  <a:srgbClr val="FF3300"/>
                </a:solidFill>
              </a:rPr>
              <a:t>3) Rope opens gate as rappel resumes</a:t>
            </a:r>
          </a:p>
          <a:p>
            <a:pPr>
              <a:spcBef>
                <a:spcPct val="50000"/>
              </a:spcBef>
            </a:pPr>
            <a:r>
              <a:rPr lang="en-US" sz="3200" dirty="0">
                <a:solidFill>
                  <a:srgbClr val="FF3300"/>
                </a:solidFill>
              </a:rPr>
              <a:t>4) One loop of  </a:t>
            </a:r>
            <a:r>
              <a:rPr lang="en-US" sz="3200" dirty="0" err="1">
                <a:solidFill>
                  <a:srgbClr val="FF3300"/>
                </a:solidFill>
              </a:rPr>
              <a:t>Munter</a:t>
            </a:r>
            <a:r>
              <a:rPr lang="en-US" sz="3200" dirty="0">
                <a:solidFill>
                  <a:srgbClr val="FF3300"/>
                </a:solidFill>
              </a:rPr>
              <a:t> escapes.</a:t>
            </a:r>
          </a:p>
          <a:p>
            <a:pPr>
              <a:spcBef>
                <a:spcPct val="50000"/>
              </a:spcBef>
            </a:pPr>
            <a:r>
              <a:rPr lang="en-US" sz="3200" dirty="0">
                <a:solidFill>
                  <a:srgbClr val="FF3300"/>
                </a:solidFill>
              </a:rPr>
              <a:t>5) </a:t>
            </a:r>
            <a:r>
              <a:rPr lang="en-US" sz="3200" dirty="0" err="1">
                <a:solidFill>
                  <a:srgbClr val="FF3300"/>
                </a:solidFill>
              </a:rPr>
              <a:t>Wheee</a:t>
            </a:r>
            <a:r>
              <a:rPr lang="en-US" sz="3200" dirty="0">
                <a:solidFill>
                  <a:srgbClr val="FF3300"/>
                </a:solidFill>
              </a:rPr>
              <a:t> ….!  (almost Toast)</a:t>
            </a:r>
          </a:p>
          <a:p>
            <a:pPr>
              <a:spcBef>
                <a:spcPct val="50000"/>
              </a:spcBef>
            </a:pPr>
            <a:endParaRPr lang="en-US" sz="3200" dirty="0">
              <a:solidFill>
                <a:srgbClr val="FF3300"/>
              </a:solidFill>
            </a:endParaRPr>
          </a:p>
        </p:txBody>
      </p:sp>
    </p:spTree>
    <p:extLst>
      <p:ext uri="{BB962C8B-B14F-4D97-AF65-F5344CB8AC3E}">
        <p14:creationId xmlns:p14="http://schemas.microsoft.com/office/powerpoint/2010/main" val="104623328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Dave\Documents\My Web Sites\Safety Highlights\Safety_Highlights_Photos\MunterRappel_Failure_Sequence.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751" y="2362200"/>
            <a:ext cx="6858000" cy="6080941"/>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0" y="0"/>
            <a:ext cx="3429000" cy="1384995"/>
          </a:xfrm>
          <a:prstGeom prst="rect">
            <a:avLst/>
          </a:prstGeom>
        </p:spPr>
        <p:txBody>
          <a:bodyPr>
            <a:spAutoFit/>
          </a:bodyPr>
          <a:lstStyle/>
          <a:p>
            <a:pPr>
              <a:spcBef>
                <a:spcPct val="50000"/>
              </a:spcBef>
            </a:pPr>
            <a:r>
              <a:rPr lang="en-US" dirty="0">
                <a:solidFill>
                  <a:srgbClr val="0000FF"/>
                </a:solidFill>
              </a:rPr>
              <a:t>In Photos </a:t>
            </a:r>
          </a:p>
          <a:p>
            <a:pPr>
              <a:spcBef>
                <a:spcPct val="50000"/>
              </a:spcBef>
            </a:pPr>
            <a:r>
              <a:rPr lang="en-US" dirty="0" err="1">
                <a:solidFill>
                  <a:srgbClr val="0000FF"/>
                </a:solidFill>
              </a:rPr>
              <a:t>Munter</a:t>
            </a:r>
            <a:r>
              <a:rPr lang="en-US" dirty="0">
                <a:solidFill>
                  <a:srgbClr val="0000FF"/>
                </a:solidFill>
              </a:rPr>
              <a:t> Rappel System Disappears</a:t>
            </a:r>
            <a:endParaRPr lang="en-US" dirty="0"/>
          </a:p>
        </p:txBody>
      </p:sp>
    </p:spTree>
    <p:extLst>
      <p:ext uri="{BB962C8B-B14F-4D97-AF65-F5344CB8AC3E}">
        <p14:creationId xmlns:p14="http://schemas.microsoft.com/office/powerpoint/2010/main" val="3233655256"/>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C:\Users\Dave\Documents\My Web Sites\Safety Highlights\Safety_Highlights_Photos\MunterRappel_Correct_Setup.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2531423"/>
            <a:ext cx="6781800" cy="4114800"/>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bwMode="auto">
          <a:xfrm>
            <a:off x="3372097" y="2848098"/>
            <a:ext cx="1042556" cy="580902"/>
          </a:xfrm>
          <a:prstGeom prst="rect">
            <a:avLst/>
          </a:prstGeom>
          <a:solidFill>
            <a:schemeClr val="bg1"/>
          </a:solidFill>
          <a:ln w="9525" cap="flat" cmpd="sng" algn="ctr">
            <a:solidFill>
              <a:srgbClr val="FF6600"/>
            </a:solidFill>
            <a:prstDash val="solid"/>
            <a:round/>
            <a:headEnd type="none" w="med" len="med"/>
            <a:tailEnd type="triangl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kumimoji="0" lang="en-US" sz="1800" b="0" i="0" u="none" strike="noStrike" cap="none" normalizeH="0" baseline="0" dirty="0">
                <a:ln>
                  <a:noFill/>
                </a:ln>
                <a:solidFill>
                  <a:schemeClr val="tx1"/>
                </a:solidFill>
                <a:effectLst/>
                <a:latin typeface="Times New Roman" charset="0"/>
              </a:rPr>
              <a:t>To the </a:t>
            </a:r>
          </a:p>
          <a:p>
            <a:pPr marL="0" marR="0" indent="0" algn="l" defTabSz="914400" rtl="0" eaLnBrk="0" fontAlgn="base" latinLnBrk="0" hangingPunct="0">
              <a:lnSpc>
                <a:spcPct val="100000"/>
              </a:lnSpc>
              <a:spcBef>
                <a:spcPct val="0"/>
              </a:spcBef>
              <a:spcAft>
                <a:spcPct val="0"/>
              </a:spcAft>
              <a:buClrTx/>
              <a:buSzTx/>
              <a:buFontTx/>
              <a:buNone/>
              <a:tabLst/>
            </a:pPr>
            <a:r>
              <a:rPr kumimoji="0" lang="en-US" sz="1800" b="0" i="0" u="none" strike="noStrike" cap="none" normalizeH="0" baseline="0" dirty="0">
                <a:ln>
                  <a:noFill/>
                </a:ln>
                <a:solidFill>
                  <a:schemeClr val="tx1"/>
                </a:solidFill>
                <a:effectLst/>
                <a:latin typeface="Times New Roman" charset="0"/>
              </a:rPr>
              <a:t>Anchor</a:t>
            </a:r>
          </a:p>
        </p:txBody>
      </p:sp>
      <p:sp>
        <p:nvSpPr>
          <p:cNvPr id="4" name="Rectangle 3"/>
          <p:cNvSpPr/>
          <p:nvPr/>
        </p:nvSpPr>
        <p:spPr bwMode="auto">
          <a:xfrm>
            <a:off x="4114800" y="3810000"/>
            <a:ext cx="2036618" cy="1143000"/>
          </a:xfrm>
          <a:prstGeom prst="rect">
            <a:avLst/>
          </a:prstGeom>
          <a:solidFill>
            <a:schemeClr val="bg1"/>
          </a:solidFill>
          <a:ln w="9525" cap="flat" cmpd="sng" algn="ctr">
            <a:solidFill>
              <a:srgbClr val="FF6600"/>
            </a:solidFill>
            <a:prstDash val="solid"/>
            <a:round/>
            <a:headEnd type="none" w="med" len="med"/>
            <a:tailEnd type="triangl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kumimoji="0" lang="en-US" sz="1800" b="0" i="0" u="none" strike="noStrike" cap="none" normalizeH="0" baseline="0" dirty="0">
                <a:ln>
                  <a:noFill/>
                </a:ln>
                <a:solidFill>
                  <a:schemeClr val="tx1"/>
                </a:solidFill>
                <a:effectLst/>
                <a:latin typeface="Times New Roman" charset="0"/>
              </a:rPr>
              <a:t>Make sure the breaking</a:t>
            </a:r>
            <a:r>
              <a:rPr kumimoji="0" lang="en-US" sz="1800" b="0" i="0" u="none" strike="noStrike" cap="none" normalizeH="0" dirty="0">
                <a:ln>
                  <a:noFill/>
                </a:ln>
                <a:solidFill>
                  <a:schemeClr val="tx1"/>
                </a:solidFill>
                <a:effectLst/>
                <a:latin typeface="Times New Roman" charset="0"/>
              </a:rPr>
              <a:t> strand cross the spine, not the gate</a:t>
            </a:r>
          </a:p>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a:ln>
                <a:noFill/>
              </a:ln>
              <a:solidFill>
                <a:schemeClr val="tx1"/>
              </a:solidFill>
              <a:effectLst/>
              <a:latin typeface="Times New Roman" charset="0"/>
            </a:endParaRPr>
          </a:p>
        </p:txBody>
      </p:sp>
      <p:sp>
        <p:nvSpPr>
          <p:cNvPr id="5" name="Rectangle 4"/>
          <p:cNvSpPr/>
          <p:nvPr/>
        </p:nvSpPr>
        <p:spPr bwMode="auto">
          <a:xfrm>
            <a:off x="4789714" y="5181600"/>
            <a:ext cx="1991096" cy="990600"/>
          </a:xfrm>
          <a:prstGeom prst="rect">
            <a:avLst/>
          </a:prstGeom>
          <a:solidFill>
            <a:schemeClr val="bg1"/>
          </a:solidFill>
          <a:ln w="9525" cap="flat" cmpd="sng" algn="ctr">
            <a:solidFill>
              <a:srgbClr val="FF6600"/>
            </a:solidFill>
            <a:prstDash val="solid"/>
            <a:round/>
            <a:headEnd type="none" w="med" len="med"/>
            <a:tailEnd type="triangl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kumimoji="0" lang="en-US" sz="1800" b="0" i="0" u="none" strike="noStrike" cap="none" normalizeH="0" baseline="0" dirty="0">
                <a:ln>
                  <a:noFill/>
                </a:ln>
                <a:solidFill>
                  <a:schemeClr val="tx1"/>
                </a:solidFill>
                <a:effectLst/>
                <a:latin typeface="Times New Roman" charset="0"/>
              </a:rPr>
              <a:t>Braking Strand runs on top of </a:t>
            </a:r>
            <a:r>
              <a:rPr kumimoji="0" lang="en-US" sz="1800" b="0" i="0" u="none" strike="noStrike" cap="none" normalizeH="0" baseline="0" dirty="0" err="1">
                <a:ln>
                  <a:noFill/>
                </a:ln>
                <a:solidFill>
                  <a:schemeClr val="tx1"/>
                </a:solidFill>
                <a:effectLst/>
                <a:latin typeface="Times New Roman" charset="0"/>
              </a:rPr>
              <a:t>biner</a:t>
            </a:r>
            <a:r>
              <a:rPr kumimoji="0" lang="en-US" sz="1800" b="0" i="0" u="none" strike="noStrike" cap="none" normalizeH="0" baseline="0" dirty="0">
                <a:ln>
                  <a:noFill/>
                </a:ln>
                <a:solidFill>
                  <a:schemeClr val="tx1"/>
                </a:solidFill>
                <a:effectLst/>
                <a:latin typeface="Times New Roman" charset="0"/>
              </a:rPr>
              <a:t> – not underneath</a:t>
            </a:r>
          </a:p>
        </p:txBody>
      </p:sp>
      <p:sp>
        <p:nvSpPr>
          <p:cNvPr id="6" name="Rectangle 5"/>
          <p:cNvSpPr/>
          <p:nvPr/>
        </p:nvSpPr>
        <p:spPr>
          <a:xfrm>
            <a:off x="28699" y="152400"/>
            <a:ext cx="3429000" cy="830997"/>
          </a:xfrm>
          <a:prstGeom prst="rect">
            <a:avLst/>
          </a:prstGeom>
        </p:spPr>
        <p:txBody>
          <a:bodyPr>
            <a:spAutoFit/>
          </a:bodyPr>
          <a:lstStyle/>
          <a:p>
            <a:pPr>
              <a:spcBef>
                <a:spcPct val="50000"/>
              </a:spcBef>
            </a:pPr>
            <a:r>
              <a:rPr lang="en-US" dirty="0">
                <a:solidFill>
                  <a:srgbClr val="0000FF"/>
                </a:solidFill>
              </a:rPr>
              <a:t>What a </a:t>
            </a:r>
            <a:r>
              <a:rPr lang="en-US" dirty="0" err="1">
                <a:solidFill>
                  <a:srgbClr val="0000FF"/>
                </a:solidFill>
              </a:rPr>
              <a:t>Munter</a:t>
            </a:r>
            <a:r>
              <a:rPr lang="en-US" dirty="0">
                <a:solidFill>
                  <a:srgbClr val="0000FF"/>
                </a:solidFill>
              </a:rPr>
              <a:t> Rappel System Should look like</a:t>
            </a:r>
            <a:endParaRPr lang="en-US" dirty="0"/>
          </a:p>
        </p:txBody>
      </p:sp>
    </p:spTree>
    <p:extLst>
      <p:ext uri="{BB962C8B-B14F-4D97-AF65-F5344CB8AC3E}">
        <p14:creationId xmlns:p14="http://schemas.microsoft.com/office/powerpoint/2010/main" val="3935682297"/>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Text Box 2"/>
          <p:cNvSpPr txBox="1">
            <a:spLocks noChangeArrowheads="1"/>
          </p:cNvSpPr>
          <p:nvPr/>
        </p:nvSpPr>
        <p:spPr bwMode="auto">
          <a:xfrm>
            <a:off x="0" y="0"/>
            <a:ext cx="7010400" cy="6740307"/>
          </a:xfrm>
          <a:prstGeom prst="rect">
            <a:avLst/>
          </a:prstGeom>
          <a:noFill/>
          <a:ln w="9525">
            <a:noFill/>
            <a:miter lim="800000"/>
            <a:headEnd/>
            <a:tailEnd/>
          </a:ln>
        </p:spPr>
        <p:txBody>
          <a:bodyPr>
            <a:spAutoFit/>
          </a:bodyPr>
          <a:lstStyle/>
          <a:p>
            <a:pPr>
              <a:spcBef>
                <a:spcPct val="50000"/>
              </a:spcBef>
            </a:pPr>
            <a:r>
              <a:rPr lang="en-US" sz="3200" dirty="0">
                <a:solidFill>
                  <a:srgbClr val="0000FF"/>
                </a:solidFill>
              </a:rPr>
              <a:t>Index Town Wall, WA</a:t>
            </a:r>
          </a:p>
          <a:p>
            <a:pPr>
              <a:spcBef>
                <a:spcPct val="50000"/>
              </a:spcBef>
            </a:pPr>
            <a:r>
              <a:rPr lang="en-US" sz="3200" dirty="0">
                <a:solidFill>
                  <a:srgbClr val="0000FF"/>
                </a:solidFill>
              </a:rPr>
              <a:t>Greg Child  - cut lip</a:t>
            </a:r>
            <a:endParaRPr lang="en-US" sz="3200" dirty="0"/>
          </a:p>
          <a:p>
            <a:pPr>
              <a:spcBef>
                <a:spcPct val="50000"/>
              </a:spcBef>
            </a:pPr>
            <a:endParaRPr lang="en-US" sz="3200" dirty="0"/>
          </a:p>
          <a:p>
            <a:pPr>
              <a:spcBef>
                <a:spcPct val="50000"/>
              </a:spcBef>
            </a:pPr>
            <a:r>
              <a:rPr lang="en-US" sz="3200" dirty="0">
                <a:solidFill>
                  <a:srgbClr val="FF3300"/>
                </a:solidFill>
              </a:rPr>
              <a:t>Rappel off unequal ropes.</a:t>
            </a:r>
          </a:p>
          <a:p>
            <a:pPr>
              <a:spcBef>
                <a:spcPct val="50000"/>
              </a:spcBef>
            </a:pPr>
            <a:r>
              <a:rPr lang="en-US" sz="3200" dirty="0">
                <a:solidFill>
                  <a:srgbClr val="FF3300"/>
                </a:solidFill>
              </a:rPr>
              <a:t>Had made same rappel a dozen times in recent weeks.</a:t>
            </a:r>
          </a:p>
          <a:p>
            <a:pPr>
              <a:spcBef>
                <a:spcPct val="50000"/>
              </a:spcBef>
            </a:pPr>
            <a:r>
              <a:rPr lang="en-US" sz="3200" dirty="0">
                <a:solidFill>
                  <a:srgbClr val="FF3300"/>
                </a:solidFill>
              </a:rPr>
              <a:t>Cleaning routes.</a:t>
            </a:r>
          </a:p>
          <a:p>
            <a:pPr>
              <a:spcBef>
                <a:spcPct val="50000"/>
              </a:spcBef>
            </a:pPr>
            <a:r>
              <a:rPr lang="en-US" sz="3200" dirty="0">
                <a:solidFill>
                  <a:srgbClr val="FF3300"/>
                </a:solidFill>
              </a:rPr>
              <a:t>~20’ fall</a:t>
            </a:r>
          </a:p>
          <a:p>
            <a:pPr>
              <a:spcBef>
                <a:spcPct val="50000"/>
              </a:spcBef>
            </a:pPr>
            <a:r>
              <a:rPr lang="en-US" sz="3200" dirty="0">
                <a:solidFill>
                  <a:srgbClr val="FF3300"/>
                </a:solidFill>
              </a:rPr>
              <a:t>Tumbled down steep gully for a few hundred feet.</a:t>
            </a:r>
          </a:p>
        </p:txBody>
      </p:sp>
    </p:spTree>
    <p:extLst>
      <p:ext uri="{BB962C8B-B14F-4D97-AF65-F5344CB8AC3E}">
        <p14:creationId xmlns:p14="http://schemas.microsoft.com/office/powerpoint/2010/main" val="3961215069"/>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Text Box 2"/>
          <p:cNvSpPr txBox="1">
            <a:spLocks noChangeArrowheads="1"/>
          </p:cNvSpPr>
          <p:nvPr/>
        </p:nvSpPr>
        <p:spPr bwMode="auto">
          <a:xfrm>
            <a:off x="0" y="0"/>
            <a:ext cx="7543800" cy="7897813"/>
          </a:xfrm>
          <a:prstGeom prst="rect">
            <a:avLst/>
          </a:prstGeom>
          <a:noFill/>
          <a:ln w="9525">
            <a:noFill/>
            <a:miter lim="800000"/>
            <a:headEnd/>
            <a:tailEnd/>
          </a:ln>
        </p:spPr>
        <p:txBody>
          <a:bodyPr>
            <a:spAutoFit/>
          </a:bodyPr>
          <a:lstStyle/>
          <a:p>
            <a:pPr>
              <a:spcBef>
                <a:spcPct val="50000"/>
              </a:spcBef>
            </a:pPr>
            <a:r>
              <a:rPr lang="en-US" sz="3200">
                <a:solidFill>
                  <a:srgbClr val="9900CC"/>
                </a:solidFill>
              </a:rPr>
              <a:t>Greg Child</a:t>
            </a:r>
          </a:p>
          <a:p>
            <a:pPr>
              <a:spcBef>
                <a:spcPct val="50000"/>
              </a:spcBef>
            </a:pPr>
            <a:r>
              <a:rPr lang="en-US" sz="3200">
                <a:solidFill>
                  <a:srgbClr val="9900CC"/>
                </a:solidFill>
              </a:rPr>
              <a:t>World Class Climber</a:t>
            </a:r>
          </a:p>
          <a:p>
            <a:pPr lvl="1">
              <a:spcBef>
                <a:spcPct val="50000"/>
              </a:spcBef>
              <a:buFontTx/>
              <a:buChar char="•"/>
            </a:pPr>
            <a:r>
              <a:rPr lang="en-US" sz="3200">
                <a:solidFill>
                  <a:srgbClr val="9900CC"/>
                </a:solidFill>
              </a:rPr>
              <a:t> K2</a:t>
            </a:r>
          </a:p>
          <a:p>
            <a:pPr lvl="1">
              <a:spcBef>
                <a:spcPct val="50000"/>
              </a:spcBef>
              <a:buFontTx/>
              <a:buChar char="•"/>
            </a:pPr>
            <a:r>
              <a:rPr lang="en-US" sz="3200">
                <a:solidFill>
                  <a:srgbClr val="9900CC"/>
                </a:solidFill>
              </a:rPr>
              <a:t> Gasherbrum IV</a:t>
            </a:r>
          </a:p>
          <a:p>
            <a:pPr lvl="1">
              <a:spcBef>
                <a:spcPct val="50000"/>
              </a:spcBef>
              <a:buFontTx/>
              <a:buChar char="•"/>
            </a:pPr>
            <a:r>
              <a:rPr lang="en-US" sz="3200">
                <a:solidFill>
                  <a:srgbClr val="9900CC"/>
                </a:solidFill>
              </a:rPr>
              <a:t> Trango Tower</a:t>
            </a:r>
          </a:p>
          <a:p>
            <a:pPr lvl="1">
              <a:spcBef>
                <a:spcPct val="50000"/>
              </a:spcBef>
              <a:buFontTx/>
              <a:buChar char="•"/>
            </a:pPr>
            <a:r>
              <a:rPr lang="en-US" sz="3200">
                <a:solidFill>
                  <a:srgbClr val="9900CC"/>
                </a:solidFill>
              </a:rPr>
              <a:t> Broad Peak</a:t>
            </a:r>
          </a:p>
          <a:p>
            <a:pPr lvl="1">
              <a:spcBef>
                <a:spcPct val="50000"/>
              </a:spcBef>
              <a:buFontTx/>
              <a:buChar char="•"/>
            </a:pPr>
            <a:r>
              <a:rPr lang="en-US" sz="3200">
                <a:solidFill>
                  <a:srgbClr val="9900CC"/>
                </a:solidFill>
              </a:rPr>
              <a:t> 1st ascents on El Capitan, Yosemite</a:t>
            </a:r>
          </a:p>
          <a:p>
            <a:pPr>
              <a:spcBef>
                <a:spcPct val="50000"/>
              </a:spcBef>
            </a:pPr>
            <a:endParaRPr lang="en-US" sz="3200">
              <a:solidFill>
                <a:srgbClr val="9900CC"/>
              </a:solidFill>
            </a:endParaRPr>
          </a:p>
          <a:p>
            <a:pPr>
              <a:spcBef>
                <a:spcPct val="50000"/>
              </a:spcBef>
            </a:pPr>
            <a:r>
              <a:rPr lang="en-US" sz="3200">
                <a:solidFill>
                  <a:srgbClr val="9900CC"/>
                </a:solidFill>
              </a:rPr>
              <a:t>In previous 10 years before accident:</a:t>
            </a:r>
          </a:p>
          <a:p>
            <a:pPr>
              <a:spcBef>
                <a:spcPct val="50000"/>
              </a:spcBef>
            </a:pPr>
            <a:r>
              <a:rPr lang="en-US" sz="3200">
                <a:solidFill>
                  <a:srgbClr val="9900CC"/>
                </a:solidFill>
              </a:rPr>
              <a:t>	3733 rappels</a:t>
            </a:r>
          </a:p>
          <a:p>
            <a:pPr>
              <a:spcBef>
                <a:spcPct val="50000"/>
              </a:spcBef>
            </a:pPr>
            <a:r>
              <a:rPr lang="en-US" sz="3200">
                <a:solidFill>
                  <a:srgbClr val="9900CC"/>
                </a:solidFill>
              </a:rPr>
              <a:t>	410,000 feet  (77.5 miles)</a:t>
            </a:r>
            <a:endParaRPr lang="en-US" sz="320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3"/>
          <p:cNvPicPr>
            <a:picLocks noChangeAspect="1" noChangeArrowheads="1"/>
          </p:cNvPicPr>
          <p:nvPr/>
        </p:nvPicPr>
        <p:blipFill>
          <a:blip r:embed="rId2" cstate="print"/>
          <a:srcRect/>
          <a:stretch>
            <a:fillRect/>
          </a:stretch>
        </p:blipFill>
        <p:spPr bwMode="auto">
          <a:xfrm>
            <a:off x="533400" y="1295400"/>
            <a:ext cx="5829300" cy="6553200"/>
          </a:xfrm>
          <a:prstGeom prst="rect">
            <a:avLst/>
          </a:prstGeom>
          <a:noFill/>
          <a:ln w="9525">
            <a:noFill/>
            <a:miter lim="800000"/>
            <a:headEnd/>
            <a:tailEnd/>
          </a:ln>
        </p:spPr>
      </p:pic>
      <p:sp>
        <p:nvSpPr>
          <p:cNvPr id="5123" name="Text Box 2"/>
          <p:cNvSpPr txBox="1">
            <a:spLocks noChangeArrowheads="1"/>
          </p:cNvSpPr>
          <p:nvPr/>
        </p:nvSpPr>
        <p:spPr bwMode="auto">
          <a:xfrm>
            <a:off x="533400" y="0"/>
            <a:ext cx="5257800" cy="701675"/>
          </a:xfrm>
          <a:prstGeom prst="rect">
            <a:avLst/>
          </a:prstGeom>
          <a:noFill/>
          <a:ln w="9525">
            <a:noFill/>
            <a:miter lim="800000"/>
            <a:headEnd/>
            <a:tailEnd/>
          </a:ln>
        </p:spPr>
        <p:txBody>
          <a:bodyPr>
            <a:spAutoFit/>
          </a:bodyPr>
          <a:lstStyle/>
          <a:p>
            <a:pPr>
              <a:spcBef>
                <a:spcPct val="50000"/>
              </a:spcBef>
            </a:pPr>
            <a:r>
              <a:rPr lang="en-US" sz="4000">
                <a:solidFill>
                  <a:srgbClr val="009900"/>
                </a:solidFill>
              </a:rPr>
              <a:t>What</a:t>
            </a:r>
            <a:r>
              <a:rPr lang="en-US" sz="3200">
                <a:solidFill>
                  <a:srgbClr val="009900"/>
                </a:solidFill>
              </a:rPr>
              <a:t> is a rappel?</a:t>
            </a:r>
            <a:endParaRPr lang="en-US"/>
          </a:p>
        </p:txBody>
      </p:sp>
      <p:sp>
        <p:nvSpPr>
          <p:cNvPr id="5124" name="Text Box 4"/>
          <p:cNvSpPr txBox="1">
            <a:spLocks noChangeArrowheads="1"/>
          </p:cNvSpPr>
          <p:nvPr/>
        </p:nvSpPr>
        <p:spPr bwMode="auto">
          <a:xfrm>
            <a:off x="381000" y="1041400"/>
            <a:ext cx="1098550" cy="457200"/>
          </a:xfrm>
          <a:prstGeom prst="rect">
            <a:avLst/>
          </a:prstGeom>
          <a:noFill/>
          <a:ln w="9525">
            <a:noFill/>
            <a:miter lim="800000"/>
            <a:headEnd/>
            <a:tailEnd/>
          </a:ln>
        </p:spPr>
        <p:txBody>
          <a:bodyPr wrap="none">
            <a:spAutoFit/>
          </a:bodyPr>
          <a:lstStyle/>
          <a:p>
            <a:r>
              <a:rPr lang="en-US">
                <a:solidFill>
                  <a:srgbClr val="009900"/>
                </a:solidFill>
              </a:rPr>
              <a:t>Anchor</a:t>
            </a:r>
            <a:endParaRPr lang="en-US" sz="3200"/>
          </a:p>
        </p:txBody>
      </p:sp>
      <p:sp>
        <p:nvSpPr>
          <p:cNvPr id="5125" name="Text Box 5"/>
          <p:cNvSpPr txBox="1">
            <a:spLocks noChangeArrowheads="1"/>
          </p:cNvSpPr>
          <p:nvPr/>
        </p:nvSpPr>
        <p:spPr bwMode="auto">
          <a:xfrm>
            <a:off x="1981200" y="1066800"/>
            <a:ext cx="2133600" cy="822325"/>
          </a:xfrm>
          <a:prstGeom prst="rect">
            <a:avLst/>
          </a:prstGeom>
          <a:noFill/>
          <a:ln w="9525">
            <a:noFill/>
            <a:miter lim="800000"/>
            <a:headEnd/>
            <a:tailEnd/>
          </a:ln>
        </p:spPr>
        <p:txBody>
          <a:bodyPr>
            <a:spAutoFit/>
          </a:bodyPr>
          <a:lstStyle/>
          <a:p>
            <a:pPr>
              <a:spcBef>
                <a:spcPct val="50000"/>
              </a:spcBef>
            </a:pPr>
            <a:r>
              <a:rPr lang="en-US">
                <a:solidFill>
                  <a:srgbClr val="FF3300"/>
                </a:solidFill>
              </a:rPr>
              <a:t>Sling with well-tied knot</a:t>
            </a:r>
            <a:endParaRPr lang="en-US"/>
          </a:p>
        </p:txBody>
      </p:sp>
      <p:sp>
        <p:nvSpPr>
          <p:cNvPr id="5126" name="Text Box 6"/>
          <p:cNvSpPr txBox="1">
            <a:spLocks noChangeArrowheads="1"/>
          </p:cNvSpPr>
          <p:nvPr/>
        </p:nvSpPr>
        <p:spPr bwMode="auto">
          <a:xfrm>
            <a:off x="457200" y="4267200"/>
            <a:ext cx="2514600" cy="1200329"/>
          </a:xfrm>
          <a:prstGeom prst="rect">
            <a:avLst/>
          </a:prstGeom>
          <a:noFill/>
          <a:ln w="9525">
            <a:noFill/>
            <a:miter lim="800000"/>
            <a:headEnd/>
            <a:tailEnd/>
          </a:ln>
        </p:spPr>
        <p:txBody>
          <a:bodyPr>
            <a:spAutoFit/>
          </a:bodyPr>
          <a:lstStyle/>
          <a:p>
            <a:r>
              <a:rPr lang="en-US" dirty="0">
                <a:solidFill>
                  <a:srgbClr val="0000FF"/>
                </a:solidFill>
              </a:rPr>
              <a:t>Rappel device attached to harness</a:t>
            </a:r>
          </a:p>
          <a:p>
            <a:r>
              <a:rPr lang="en-US" dirty="0">
                <a:solidFill>
                  <a:srgbClr val="0000FF"/>
                </a:solidFill>
              </a:rPr>
              <a:t>or extension</a:t>
            </a:r>
            <a:endParaRPr lang="en-US" dirty="0"/>
          </a:p>
        </p:txBody>
      </p:sp>
      <p:sp>
        <p:nvSpPr>
          <p:cNvPr id="5127" name="Text Box 7"/>
          <p:cNvSpPr txBox="1">
            <a:spLocks noChangeArrowheads="1"/>
          </p:cNvSpPr>
          <p:nvPr/>
        </p:nvSpPr>
        <p:spPr bwMode="auto">
          <a:xfrm>
            <a:off x="4572000" y="4800600"/>
            <a:ext cx="990600" cy="822325"/>
          </a:xfrm>
          <a:prstGeom prst="rect">
            <a:avLst/>
          </a:prstGeom>
          <a:noFill/>
          <a:ln w="9525">
            <a:noFill/>
            <a:miter lim="800000"/>
            <a:headEnd/>
            <a:tailEnd/>
          </a:ln>
        </p:spPr>
        <p:txBody>
          <a:bodyPr>
            <a:spAutoFit/>
          </a:bodyPr>
          <a:lstStyle/>
          <a:p>
            <a:pPr>
              <a:spcBef>
                <a:spcPct val="50000"/>
              </a:spcBef>
            </a:pPr>
            <a:r>
              <a:rPr lang="en-US">
                <a:solidFill>
                  <a:srgbClr val="FF3300"/>
                </a:solidFill>
              </a:rPr>
              <a:t>Climb leader</a:t>
            </a:r>
            <a:endParaRPr lang="en-US"/>
          </a:p>
        </p:txBody>
      </p:sp>
      <p:sp>
        <p:nvSpPr>
          <p:cNvPr id="5128" name="Text Box 8"/>
          <p:cNvSpPr txBox="1">
            <a:spLocks noChangeArrowheads="1"/>
          </p:cNvSpPr>
          <p:nvPr/>
        </p:nvSpPr>
        <p:spPr bwMode="auto">
          <a:xfrm>
            <a:off x="1143000" y="7772400"/>
            <a:ext cx="5181600" cy="579438"/>
          </a:xfrm>
          <a:prstGeom prst="rect">
            <a:avLst/>
          </a:prstGeom>
          <a:noFill/>
          <a:ln w="9525">
            <a:noFill/>
            <a:miter lim="800000"/>
            <a:headEnd/>
            <a:tailEnd/>
          </a:ln>
        </p:spPr>
        <p:txBody>
          <a:bodyPr>
            <a:spAutoFit/>
          </a:bodyPr>
          <a:lstStyle/>
          <a:p>
            <a:pPr>
              <a:spcBef>
                <a:spcPct val="50000"/>
              </a:spcBef>
            </a:pPr>
            <a:r>
              <a:rPr lang="en-US" sz="3200">
                <a:solidFill>
                  <a:srgbClr val="9900CC"/>
                </a:solidFill>
              </a:rPr>
              <a:t>All components MUST work</a:t>
            </a:r>
            <a:endParaRPr lang="en-US">
              <a:solidFill>
                <a:srgbClr val="9900CC"/>
              </a:solidFill>
            </a:endParaRPr>
          </a:p>
        </p:txBody>
      </p:sp>
      <p:sp>
        <p:nvSpPr>
          <p:cNvPr id="5129" name="Text Box 9"/>
          <p:cNvSpPr txBox="1">
            <a:spLocks noChangeArrowheads="1"/>
          </p:cNvSpPr>
          <p:nvPr/>
        </p:nvSpPr>
        <p:spPr bwMode="auto">
          <a:xfrm>
            <a:off x="3581400" y="2286000"/>
            <a:ext cx="1905000" cy="822325"/>
          </a:xfrm>
          <a:prstGeom prst="rect">
            <a:avLst/>
          </a:prstGeom>
          <a:noFill/>
          <a:ln w="9525">
            <a:noFill/>
            <a:miter lim="800000"/>
            <a:headEnd/>
            <a:tailEnd/>
          </a:ln>
        </p:spPr>
        <p:txBody>
          <a:bodyPr>
            <a:spAutoFit/>
          </a:bodyPr>
          <a:lstStyle/>
          <a:p>
            <a:pPr>
              <a:spcBef>
                <a:spcPct val="50000"/>
              </a:spcBef>
            </a:pPr>
            <a:r>
              <a:rPr lang="en-US">
                <a:solidFill>
                  <a:srgbClr val="9900CC"/>
                </a:solidFill>
              </a:rPr>
              <a:t>Rope, with well-tied knot</a:t>
            </a:r>
            <a:r>
              <a:rPr lang="en-US"/>
              <a:t> </a:t>
            </a:r>
          </a:p>
        </p:txBody>
      </p:sp>
      <p:sp>
        <p:nvSpPr>
          <p:cNvPr id="5130" name="Line 10"/>
          <p:cNvSpPr>
            <a:spLocks noChangeShapeType="1"/>
          </p:cNvSpPr>
          <p:nvPr/>
        </p:nvSpPr>
        <p:spPr bwMode="auto">
          <a:xfrm>
            <a:off x="912813" y="1443038"/>
            <a:ext cx="384175" cy="301625"/>
          </a:xfrm>
          <a:prstGeom prst="line">
            <a:avLst/>
          </a:prstGeom>
          <a:noFill/>
          <a:ln w="9525">
            <a:solidFill>
              <a:srgbClr val="FF6600"/>
            </a:solidFill>
            <a:round/>
            <a:headEnd/>
            <a:tailEnd type="triangle" w="med" len="med"/>
          </a:ln>
        </p:spPr>
        <p:txBody>
          <a:bodyPr wrap="none" anchor="ctr"/>
          <a:lstStyle/>
          <a:p>
            <a:endParaRPr lang="en-US"/>
          </a:p>
        </p:txBody>
      </p:sp>
      <p:sp>
        <p:nvSpPr>
          <p:cNvPr id="5131" name="Line 12"/>
          <p:cNvSpPr>
            <a:spLocks noChangeShapeType="1"/>
          </p:cNvSpPr>
          <p:nvPr/>
        </p:nvSpPr>
        <p:spPr bwMode="auto">
          <a:xfrm flipH="1">
            <a:off x="1981200" y="1828800"/>
            <a:ext cx="533400" cy="609600"/>
          </a:xfrm>
          <a:prstGeom prst="line">
            <a:avLst/>
          </a:prstGeom>
          <a:noFill/>
          <a:ln w="9525">
            <a:solidFill>
              <a:srgbClr val="FF6600"/>
            </a:solidFill>
            <a:round/>
            <a:headEnd/>
            <a:tailEnd type="triangle" w="med" len="med"/>
          </a:ln>
        </p:spPr>
        <p:txBody>
          <a:bodyPr wrap="none" anchor="ctr"/>
          <a:lstStyle/>
          <a:p>
            <a:endParaRPr lang="en-US"/>
          </a:p>
        </p:txBody>
      </p:sp>
      <p:sp>
        <p:nvSpPr>
          <p:cNvPr id="5132" name="Line 13"/>
          <p:cNvSpPr>
            <a:spLocks noChangeShapeType="1"/>
          </p:cNvSpPr>
          <p:nvPr/>
        </p:nvSpPr>
        <p:spPr bwMode="auto">
          <a:xfrm flipH="1">
            <a:off x="2971800" y="2667000"/>
            <a:ext cx="685800" cy="381000"/>
          </a:xfrm>
          <a:prstGeom prst="line">
            <a:avLst/>
          </a:prstGeom>
          <a:noFill/>
          <a:ln w="9525">
            <a:solidFill>
              <a:srgbClr val="FF6600"/>
            </a:solidFill>
            <a:round/>
            <a:headEnd/>
            <a:tailEnd type="triangle" w="med" len="med"/>
          </a:ln>
        </p:spPr>
        <p:txBody>
          <a:bodyPr wrap="none" anchor="ctr"/>
          <a:lstStyle/>
          <a:p>
            <a:endParaRPr lang="en-US"/>
          </a:p>
        </p:txBody>
      </p:sp>
      <p:sp>
        <p:nvSpPr>
          <p:cNvPr id="5133" name="Line 14"/>
          <p:cNvSpPr>
            <a:spLocks noChangeShapeType="1"/>
          </p:cNvSpPr>
          <p:nvPr/>
        </p:nvSpPr>
        <p:spPr bwMode="auto">
          <a:xfrm flipH="1" flipV="1">
            <a:off x="4648200" y="4495800"/>
            <a:ext cx="228600" cy="381000"/>
          </a:xfrm>
          <a:prstGeom prst="line">
            <a:avLst/>
          </a:prstGeom>
          <a:noFill/>
          <a:ln w="9525">
            <a:solidFill>
              <a:srgbClr val="FF6600"/>
            </a:solidFill>
            <a:round/>
            <a:headEnd/>
            <a:tailEnd type="triangle" w="med" len="med"/>
          </a:ln>
        </p:spPr>
        <p:txBody>
          <a:bodyPr wrap="none" anchor="ctr"/>
          <a:lstStyle/>
          <a:p>
            <a:endParaRPr lang="en-US"/>
          </a:p>
        </p:txBody>
      </p:sp>
      <p:sp>
        <p:nvSpPr>
          <p:cNvPr id="5134" name="Line 15"/>
          <p:cNvSpPr>
            <a:spLocks noChangeShapeType="1"/>
          </p:cNvSpPr>
          <p:nvPr/>
        </p:nvSpPr>
        <p:spPr bwMode="auto">
          <a:xfrm>
            <a:off x="2819400" y="4724400"/>
            <a:ext cx="914400" cy="0"/>
          </a:xfrm>
          <a:prstGeom prst="line">
            <a:avLst/>
          </a:prstGeom>
          <a:noFill/>
          <a:ln w="9525">
            <a:solidFill>
              <a:srgbClr val="FF6600"/>
            </a:solidFill>
            <a:round/>
            <a:headEnd/>
            <a:tailEnd type="triangle" w="med" len="med"/>
          </a:ln>
        </p:spPr>
        <p:txBody>
          <a:bodyPr wrap="none" anchor="ctr"/>
          <a:lstStyle/>
          <a:p>
            <a:endParaRPr lang="en-US"/>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7890" name="Picture 3"/>
          <p:cNvPicPr>
            <a:picLocks noChangeAspect="1" noChangeArrowheads="1"/>
          </p:cNvPicPr>
          <p:nvPr/>
        </p:nvPicPr>
        <p:blipFill>
          <a:blip r:embed="rId2" cstate="print"/>
          <a:srcRect/>
          <a:stretch>
            <a:fillRect/>
          </a:stretch>
        </p:blipFill>
        <p:spPr bwMode="auto">
          <a:xfrm>
            <a:off x="609600" y="3738563"/>
            <a:ext cx="6019800" cy="5216525"/>
          </a:xfrm>
          <a:prstGeom prst="rect">
            <a:avLst/>
          </a:prstGeom>
          <a:noFill/>
          <a:ln w="9525">
            <a:noFill/>
            <a:miter lim="800000"/>
            <a:headEnd/>
            <a:tailEnd/>
          </a:ln>
        </p:spPr>
      </p:pic>
      <p:sp>
        <p:nvSpPr>
          <p:cNvPr id="37891" name="Text Box 2"/>
          <p:cNvSpPr txBox="1">
            <a:spLocks noChangeArrowheads="1"/>
          </p:cNvSpPr>
          <p:nvPr/>
        </p:nvSpPr>
        <p:spPr bwMode="auto">
          <a:xfrm>
            <a:off x="0" y="0"/>
            <a:ext cx="6781800" cy="3994150"/>
          </a:xfrm>
          <a:prstGeom prst="rect">
            <a:avLst/>
          </a:prstGeom>
          <a:noFill/>
          <a:ln w="9525">
            <a:noFill/>
            <a:miter lim="800000"/>
            <a:headEnd/>
            <a:tailEnd/>
          </a:ln>
        </p:spPr>
        <p:txBody>
          <a:bodyPr>
            <a:spAutoFit/>
          </a:bodyPr>
          <a:lstStyle/>
          <a:p>
            <a:pPr>
              <a:spcBef>
                <a:spcPct val="50000"/>
              </a:spcBef>
            </a:pPr>
            <a:r>
              <a:rPr lang="en-US" sz="3200" b="1" u="sng">
                <a:solidFill>
                  <a:srgbClr val="9900CC"/>
                </a:solidFill>
              </a:rPr>
              <a:t>The good news</a:t>
            </a:r>
            <a:endParaRPr lang="en-US" sz="3200"/>
          </a:p>
          <a:p>
            <a:pPr>
              <a:spcBef>
                <a:spcPct val="50000"/>
              </a:spcBef>
            </a:pPr>
            <a:endParaRPr lang="en-US" sz="3200"/>
          </a:p>
          <a:p>
            <a:pPr>
              <a:spcBef>
                <a:spcPct val="50000"/>
              </a:spcBef>
            </a:pPr>
            <a:r>
              <a:rPr lang="en-US" sz="3200">
                <a:solidFill>
                  <a:srgbClr val="009900"/>
                </a:solidFill>
              </a:rPr>
              <a:t>Rappelling is fun!</a:t>
            </a:r>
            <a:endParaRPr lang="en-US" sz="3200"/>
          </a:p>
          <a:p>
            <a:pPr>
              <a:spcBef>
                <a:spcPct val="50000"/>
              </a:spcBef>
            </a:pPr>
            <a:r>
              <a:rPr lang="en-US" sz="3200">
                <a:solidFill>
                  <a:srgbClr val="0000FF"/>
                </a:solidFill>
              </a:rPr>
              <a:t>When set up properly, your system won’t fail you. </a:t>
            </a:r>
            <a:endParaRPr lang="en-US" sz="3200"/>
          </a:p>
          <a:p>
            <a:pPr>
              <a:spcBef>
                <a:spcPct val="50000"/>
              </a:spcBef>
            </a:pPr>
            <a:endParaRPr lang="en-US" sz="3200"/>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8914" name="Picture 2" descr="Dave02"/>
          <p:cNvPicPr>
            <a:picLocks noChangeAspect="1" noChangeArrowheads="1"/>
          </p:cNvPicPr>
          <p:nvPr/>
        </p:nvPicPr>
        <p:blipFill>
          <a:blip r:embed="rId2" cstate="print"/>
          <a:srcRect/>
          <a:stretch>
            <a:fillRect/>
          </a:stretch>
        </p:blipFill>
        <p:spPr bwMode="auto">
          <a:xfrm>
            <a:off x="0" y="0"/>
            <a:ext cx="6858000" cy="9144000"/>
          </a:xfrm>
          <a:prstGeom prst="rect">
            <a:avLst/>
          </a:prstGeom>
          <a:noFill/>
          <a:ln w="9525">
            <a:noFill/>
            <a:miter lim="800000"/>
            <a:headEnd/>
            <a:tailEnd/>
          </a:ln>
        </p:spPr>
      </p:pic>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8674" name="Text Box 2"/>
          <p:cNvSpPr txBox="1">
            <a:spLocks noChangeArrowheads="1"/>
          </p:cNvSpPr>
          <p:nvPr/>
        </p:nvSpPr>
        <p:spPr bwMode="auto">
          <a:xfrm>
            <a:off x="0" y="152400"/>
            <a:ext cx="6705600" cy="4278094"/>
          </a:xfrm>
          <a:prstGeom prst="rect">
            <a:avLst/>
          </a:prstGeom>
          <a:noFill/>
          <a:ln w="9525">
            <a:noFill/>
            <a:miter lim="800000"/>
            <a:headEnd/>
            <a:tailEnd/>
          </a:ln>
        </p:spPr>
        <p:txBody>
          <a:bodyPr>
            <a:spAutoFit/>
          </a:bodyPr>
          <a:lstStyle/>
          <a:p>
            <a:pPr>
              <a:spcBef>
                <a:spcPct val="50000"/>
              </a:spcBef>
            </a:pPr>
            <a:r>
              <a:rPr lang="en-US" sz="3200" dirty="0" err="1">
                <a:solidFill>
                  <a:srgbClr val="0000FF"/>
                </a:solidFill>
              </a:rPr>
              <a:t>Tohasket</a:t>
            </a:r>
            <a:r>
              <a:rPr lang="en-US" sz="3200" dirty="0">
                <a:solidFill>
                  <a:srgbClr val="0000FF"/>
                </a:solidFill>
              </a:rPr>
              <a:t> Crags, WA</a:t>
            </a:r>
          </a:p>
          <a:p>
            <a:pPr>
              <a:spcBef>
                <a:spcPct val="50000"/>
              </a:spcBef>
            </a:pPr>
            <a:r>
              <a:rPr lang="en-US" sz="3200" dirty="0">
                <a:solidFill>
                  <a:srgbClr val="0000FF"/>
                </a:solidFill>
              </a:rPr>
              <a:t>Gary H plummeted 12 m</a:t>
            </a:r>
          </a:p>
          <a:p>
            <a:pPr>
              <a:spcBef>
                <a:spcPct val="50000"/>
              </a:spcBef>
            </a:pPr>
            <a:r>
              <a:rPr lang="en-US" sz="3200" dirty="0" err="1">
                <a:solidFill>
                  <a:srgbClr val="0000FF"/>
                </a:solidFill>
              </a:rPr>
              <a:t>Fx</a:t>
            </a:r>
            <a:r>
              <a:rPr lang="en-US" sz="3200" dirty="0">
                <a:solidFill>
                  <a:srgbClr val="0000FF"/>
                </a:solidFill>
              </a:rPr>
              <a:t>: L &amp; R legs, heels</a:t>
            </a:r>
            <a:endParaRPr lang="en-US" sz="3200" dirty="0"/>
          </a:p>
          <a:p>
            <a:pPr>
              <a:spcBef>
                <a:spcPct val="50000"/>
              </a:spcBef>
            </a:pPr>
            <a:endParaRPr lang="en-US" sz="3200" dirty="0"/>
          </a:p>
          <a:p>
            <a:pPr>
              <a:spcBef>
                <a:spcPct val="50000"/>
              </a:spcBef>
            </a:pPr>
            <a:r>
              <a:rPr lang="en-US" sz="3200" b="1" dirty="0">
                <a:solidFill>
                  <a:srgbClr val="FF3300"/>
                </a:solidFill>
              </a:rPr>
              <a:t>Rope knot parted</a:t>
            </a:r>
          </a:p>
          <a:p>
            <a:pPr>
              <a:spcBef>
                <a:spcPct val="50000"/>
              </a:spcBef>
            </a:pPr>
            <a:r>
              <a:rPr lang="en-US" sz="3200" b="1" dirty="0">
                <a:solidFill>
                  <a:srgbClr val="FF3300"/>
                </a:solidFill>
              </a:rPr>
              <a:t>Too much of a hurry</a:t>
            </a:r>
            <a:endParaRPr lang="en-US" sz="3200" b="1" dirty="0"/>
          </a:p>
        </p:txBody>
      </p:sp>
    </p:spTree>
  </p:cSld>
  <p:clrMapOvr>
    <a:masterClrMapping/>
  </p:clrMapOvr>
  <p:transition/>
</p:sld>
</file>

<file path=ppt/slides/slide4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9938" name="Text Box 3"/>
          <p:cNvSpPr txBox="1">
            <a:spLocks noChangeArrowheads="1"/>
          </p:cNvSpPr>
          <p:nvPr/>
        </p:nvSpPr>
        <p:spPr bwMode="auto">
          <a:xfrm>
            <a:off x="0" y="228600"/>
            <a:ext cx="6705600" cy="4238625"/>
          </a:xfrm>
          <a:prstGeom prst="rect">
            <a:avLst/>
          </a:prstGeom>
          <a:noFill/>
          <a:ln w="9525">
            <a:noFill/>
            <a:miter lim="800000"/>
            <a:headEnd/>
            <a:tailEnd/>
          </a:ln>
        </p:spPr>
        <p:txBody>
          <a:bodyPr>
            <a:spAutoFit/>
          </a:bodyPr>
          <a:lstStyle/>
          <a:p>
            <a:pPr>
              <a:spcBef>
                <a:spcPct val="50000"/>
              </a:spcBef>
            </a:pPr>
            <a:r>
              <a:rPr lang="en-US" sz="3200">
                <a:solidFill>
                  <a:srgbClr val="0000FF"/>
                </a:solidFill>
              </a:rPr>
              <a:t>14 Sept 1998</a:t>
            </a:r>
          </a:p>
          <a:p>
            <a:pPr>
              <a:spcBef>
                <a:spcPct val="50000"/>
              </a:spcBef>
            </a:pPr>
            <a:r>
              <a:rPr lang="en-US" sz="3200">
                <a:solidFill>
                  <a:srgbClr val="0000FF"/>
                </a:solidFill>
              </a:rPr>
              <a:t>Devils Lake St Park, WI</a:t>
            </a:r>
          </a:p>
          <a:p>
            <a:pPr>
              <a:spcBef>
                <a:spcPct val="50000"/>
              </a:spcBef>
            </a:pPr>
            <a:r>
              <a:rPr lang="en-US" sz="3200">
                <a:solidFill>
                  <a:srgbClr val="0000FF"/>
                </a:solidFill>
              </a:rPr>
              <a:t>Kelly H - rockfall</a:t>
            </a:r>
          </a:p>
          <a:p>
            <a:pPr>
              <a:spcBef>
                <a:spcPct val="50000"/>
              </a:spcBef>
            </a:pPr>
            <a:r>
              <a:rPr lang="en-US" sz="3200">
                <a:solidFill>
                  <a:srgbClr val="0000FF"/>
                </a:solidFill>
              </a:rPr>
              <a:t>Fx: ankle</a:t>
            </a:r>
            <a:endParaRPr lang="en-US" sz="3200"/>
          </a:p>
          <a:p>
            <a:pPr>
              <a:spcBef>
                <a:spcPct val="50000"/>
              </a:spcBef>
            </a:pPr>
            <a:endParaRPr lang="en-US" sz="3200"/>
          </a:p>
          <a:p>
            <a:pPr>
              <a:spcBef>
                <a:spcPct val="50000"/>
              </a:spcBef>
            </a:pPr>
            <a:r>
              <a:rPr lang="en-US" sz="3200">
                <a:solidFill>
                  <a:srgbClr val="FF3300"/>
                </a:solidFill>
              </a:rPr>
              <a:t>Dislodged rock while on rappel</a:t>
            </a:r>
            <a:endParaRPr lang="en-US" sz="3200"/>
          </a:p>
        </p:txBody>
      </p:sp>
    </p:spTree>
  </p:cSld>
  <p:clrMapOvr>
    <a:masterClrMapping/>
  </p:clrMapOvr>
  <p:transition/>
</p:sld>
</file>

<file path=ppt/slides/slide4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0962" name="Text Box 2"/>
          <p:cNvSpPr txBox="1">
            <a:spLocks noChangeArrowheads="1"/>
          </p:cNvSpPr>
          <p:nvPr/>
        </p:nvSpPr>
        <p:spPr bwMode="auto">
          <a:xfrm>
            <a:off x="0" y="152400"/>
            <a:ext cx="7086600" cy="7164388"/>
          </a:xfrm>
          <a:prstGeom prst="rect">
            <a:avLst/>
          </a:prstGeom>
          <a:noFill/>
          <a:ln w="9525">
            <a:noFill/>
            <a:miter lim="800000"/>
            <a:headEnd/>
            <a:tailEnd/>
          </a:ln>
        </p:spPr>
        <p:txBody>
          <a:bodyPr>
            <a:spAutoFit/>
          </a:bodyPr>
          <a:lstStyle/>
          <a:p>
            <a:pPr>
              <a:spcBef>
                <a:spcPct val="50000"/>
              </a:spcBef>
            </a:pPr>
            <a:r>
              <a:rPr lang="en-US" sz="3200" dirty="0">
                <a:solidFill>
                  <a:srgbClr val="0000FF"/>
                </a:solidFill>
              </a:rPr>
              <a:t>10 July 1995</a:t>
            </a:r>
          </a:p>
          <a:p>
            <a:pPr>
              <a:spcBef>
                <a:spcPct val="50000"/>
              </a:spcBef>
            </a:pPr>
            <a:r>
              <a:rPr lang="en-US" sz="3200" dirty="0">
                <a:solidFill>
                  <a:srgbClr val="0000FF"/>
                </a:solidFill>
              </a:rPr>
              <a:t>Mount Stuart, WA</a:t>
            </a:r>
          </a:p>
          <a:p>
            <a:pPr>
              <a:spcBef>
                <a:spcPct val="50000"/>
              </a:spcBef>
            </a:pPr>
            <a:r>
              <a:rPr lang="en-US" sz="3200" dirty="0">
                <a:solidFill>
                  <a:srgbClr val="0000FF"/>
                </a:solidFill>
              </a:rPr>
              <a:t>Kris S</a:t>
            </a:r>
          </a:p>
          <a:p>
            <a:pPr>
              <a:spcBef>
                <a:spcPct val="50000"/>
              </a:spcBef>
            </a:pPr>
            <a:r>
              <a:rPr lang="en-US" sz="3200" dirty="0">
                <a:solidFill>
                  <a:srgbClr val="0000FF"/>
                </a:solidFill>
              </a:rPr>
              <a:t>Fell 150’ - fatality</a:t>
            </a:r>
            <a:endParaRPr lang="en-US" sz="3200" dirty="0"/>
          </a:p>
          <a:p>
            <a:pPr>
              <a:spcBef>
                <a:spcPct val="50000"/>
              </a:spcBef>
            </a:pPr>
            <a:r>
              <a:rPr lang="en-US" sz="3200" dirty="0">
                <a:solidFill>
                  <a:srgbClr val="FF3300"/>
                </a:solidFill>
              </a:rPr>
              <a:t>Anchor failure</a:t>
            </a:r>
          </a:p>
          <a:p>
            <a:pPr>
              <a:spcBef>
                <a:spcPct val="50000"/>
              </a:spcBef>
            </a:pPr>
            <a:r>
              <a:rPr lang="en-US" sz="3200" dirty="0">
                <a:solidFill>
                  <a:srgbClr val="FF3300"/>
                </a:solidFill>
              </a:rPr>
              <a:t>Waited out a storm, then set anchor around rock the size of a car.</a:t>
            </a:r>
          </a:p>
          <a:p>
            <a:pPr>
              <a:spcBef>
                <a:spcPct val="50000"/>
              </a:spcBef>
            </a:pPr>
            <a:r>
              <a:rPr lang="en-US" sz="3200" dirty="0">
                <a:solidFill>
                  <a:srgbClr val="FF3300"/>
                </a:solidFill>
              </a:rPr>
              <a:t>As Kris leaned back, rock broke loose, rolling over him.</a:t>
            </a:r>
          </a:p>
          <a:p>
            <a:pPr>
              <a:spcBef>
                <a:spcPct val="50000"/>
              </a:spcBef>
            </a:pPr>
            <a:r>
              <a:rPr lang="en-US" sz="3200" dirty="0">
                <a:solidFill>
                  <a:srgbClr val="FF3300"/>
                </a:solidFill>
              </a:rPr>
              <a:t>“Rock should have been there for another 100,000 years.”</a:t>
            </a:r>
            <a:endParaRPr lang="en-US" sz="3200" dirty="0"/>
          </a:p>
        </p:txBody>
      </p:sp>
    </p:spTree>
  </p:cSld>
  <p:clrMapOvr>
    <a:masterClrMapping/>
  </p:clrMapOvr>
  <p:transition/>
</p:sld>
</file>

<file path=ppt/slides/slide4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1986" name="Text Box 2"/>
          <p:cNvSpPr txBox="1">
            <a:spLocks noChangeArrowheads="1"/>
          </p:cNvSpPr>
          <p:nvPr/>
        </p:nvSpPr>
        <p:spPr bwMode="auto">
          <a:xfrm>
            <a:off x="0" y="0"/>
            <a:ext cx="6858000" cy="8626475"/>
          </a:xfrm>
          <a:prstGeom prst="rect">
            <a:avLst/>
          </a:prstGeom>
          <a:noFill/>
          <a:ln w="9525">
            <a:noFill/>
            <a:miter lim="800000"/>
            <a:headEnd/>
            <a:tailEnd/>
          </a:ln>
        </p:spPr>
        <p:txBody>
          <a:bodyPr>
            <a:spAutoFit/>
          </a:bodyPr>
          <a:lstStyle/>
          <a:p>
            <a:pPr eaLnBrk="1" hangingPunct="1">
              <a:spcBef>
                <a:spcPct val="50000"/>
              </a:spcBef>
            </a:pPr>
            <a:r>
              <a:rPr lang="en-US" sz="3200">
                <a:solidFill>
                  <a:schemeClr val="accent2"/>
                </a:solidFill>
              </a:rPr>
              <a:t>22 September 2003</a:t>
            </a:r>
          </a:p>
          <a:p>
            <a:pPr eaLnBrk="1" hangingPunct="1">
              <a:spcBef>
                <a:spcPct val="50000"/>
              </a:spcBef>
            </a:pPr>
            <a:r>
              <a:rPr lang="en-US" sz="3200">
                <a:solidFill>
                  <a:schemeClr val="accent2"/>
                </a:solidFill>
              </a:rPr>
              <a:t>Outer Space, Snow Creek Wall,  WA</a:t>
            </a:r>
          </a:p>
          <a:p>
            <a:pPr eaLnBrk="1" hangingPunct="1">
              <a:spcBef>
                <a:spcPct val="50000"/>
              </a:spcBef>
            </a:pPr>
            <a:r>
              <a:rPr lang="en-US" sz="3200">
                <a:solidFill>
                  <a:schemeClr val="accent2"/>
                </a:solidFill>
              </a:rPr>
              <a:t>William T (28)</a:t>
            </a:r>
          </a:p>
          <a:p>
            <a:pPr eaLnBrk="1" hangingPunct="1">
              <a:spcBef>
                <a:spcPct val="50000"/>
              </a:spcBef>
            </a:pPr>
            <a:r>
              <a:rPr lang="en-US" sz="3200">
                <a:solidFill>
                  <a:schemeClr val="accent2"/>
                </a:solidFill>
              </a:rPr>
              <a:t>Shoulder injury due to a 15’ fall while leading. Lowered part way down, then set up rappel.  Only had 30’ to go to partner.</a:t>
            </a:r>
          </a:p>
          <a:p>
            <a:pPr eaLnBrk="1" hangingPunct="1">
              <a:spcBef>
                <a:spcPct val="50000"/>
              </a:spcBef>
            </a:pPr>
            <a:r>
              <a:rPr lang="en-US" sz="3200">
                <a:solidFill>
                  <a:schemeClr val="accent2"/>
                </a:solidFill>
              </a:rPr>
              <a:t>Fell 400’ while rappelling.</a:t>
            </a:r>
          </a:p>
          <a:p>
            <a:pPr eaLnBrk="1" hangingPunct="1">
              <a:spcBef>
                <a:spcPct val="50000"/>
              </a:spcBef>
            </a:pPr>
            <a:r>
              <a:rPr lang="en-US" sz="3200">
                <a:solidFill>
                  <a:srgbClr val="FF3300"/>
                </a:solidFill>
              </a:rPr>
              <a:t> Probably did not center the rope at the anchor and rappelled off the short end. </a:t>
            </a:r>
          </a:p>
          <a:p>
            <a:pPr eaLnBrk="1" hangingPunct="1">
              <a:spcBef>
                <a:spcPct val="50000"/>
              </a:spcBef>
            </a:pPr>
            <a:r>
              <a:rPr lang="en-US" sz="3200">
                <a:solidFill>
                  <a:srgbClr val="FF3300"/>
                </a:solidFill>
              </a:rPr>
              <a:t>No knots at end of rope. Autoblock likely not of much value once unknotted end passes through brake hand.</a:t>
            </a:r>
          </a:p>
          <a:p>
            <a:pPr eaLnBrk="1" hangingPunct="1">
              <a:spcBef>
                <a:spcPct val="50000"/>
              </a:spcBef>
            </a:pPr>
            <a:r>
              <a:rPr lang="en-US" sz="3200">
                <a:solidFill>
                  <a:srgbClr val="FF3300"/>
                </a:solidFill>
              </a:rPr>
              <a:t>Injury likely was distracting.</a:t>
            </a:r>
          </a:p>
        </p:txBody>
      </p:sp>
    </p:spTree>
  </p:cSld>
  <p:clrMapOvr>
    <a:masterClrMapping/>
  </p:clrMapOvr>
  <p:transition/>
</p:sld>
</file>

<file path=ppt/slides/slide4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4034" name="Text Box 2"/>
          <p:cNvSpPr txBox="1">
            <a:spLocks noChangeArrowheads="1"/>
          </p:cNvSpPr>
          <p:nvPr/>
        </p:nvSpPr>
        <p:spPr bwMode="auto">
          <a:xfrm>
            <a:off x="0" y="0"/>
            <a:ext cx="6858000" cy="7408863"/>
          </a:xfrm>
          <a:prstGeom prst="rect">
            <a:avLst/>
          </a:prstGeom>
          <a:noFill/>
          <a:ln w="9525">
            <a:noFill/>
            <a:miter lim="800000"/>
            <a:headEnd/>
            <a:tailEnd/>
          </a:ln>
        </p:spPr>
        <p:txBody>
          <a:bodyPr>
            <a:spAutoFit/>
          </a:bodyPr>
          <a:lstStyle/>
          <a:p>
            <a:pPr>
              <a:spcBef>
                <a:spcPct val="50000"/>
              </a:spcBef>
            </a:pPr>
            <a:r>
              <a:rPr lang="en-US" sz="3200">
                <a:solidFill>
                  <a:srgbClr val="0000FF"/>
                </a:solidFill>
              </a:rPr>
              <a:t>7 May 1989</a:t>
            </a:r>
          </a:p>
          <a:p>
            <a:pPr>
              <a:spcBef>
                <a:spcPct val="50000"/>
              </a:spcBef>
            </a:pPr>
            <a:r>
              <a:rPr lang="en-US" sz="3200">
                <a:solidFill>
                  <a:srgbClr val="0000FF"/>
                </a:solidFill>
              </a:rPr>
              <a:t>Rocky Mtn National Park, Co</a:t>
            </a:r>
          </a:p>
          <a:p>
            <a:pPr>
              <a:spcBef>
                <a:spcPct val="50000"/>
              </a:spcBef>
            </a:pPr>
            <a:r>
              <a:rPr lang="en-US" sz="3200">
                <a:solidFill>
                  <a:srgbClr val="0000FF"/>
                </a:solidFill>
              </a:rPr>
              <a:t>Robert J.     12 m fall</a:t>
            </a:r>
          </a:p>
          <a:p>
            <a:pPr>
              <a:spcBef>
                <a:spcPct val="50000"/>
              </a:spcBef>
            </a:pPr>
            <a:r>
              <a:rPr lang="en-US" sz="3200">
                <a:solidFill>
                  <a:srgbClr val="0000FF"/>
                </a:solidFill>
              </a:rPr>
              <a:t>Injuries: 	head</a:t>
            </a:r>
          </a:p>
          <a:p>
            <a:pPr>
              <a:spcBef>
                <a:spcPct val="50000"/>
              </a:spcBef>
            </a:pPr>
            <a:r>
              <a:rPr lang="en-US" sz="3200">
                <a:solidFill>
                  <a:srgbClr val="0000FF"/>
                </a:solidFill>
              </a:rPr>
              <a:t>		back</a:t>
            </a:r>
          </a:p>
          <a:p>
            <a:pPr>
              <a:spcBef>
                <a:spcPct val="50000"/>
              </a:spcBef>
            </a:pPr>
            <a:r>
              <a:rPr lang="en-US" sz="3200">
                <a:solidFill>
                  <a:srgbClr val="0000FF"/>
                </a:solidFill>
              </a:rPr>
              <a:t>		abdomen</a:t>
            </a:r>
          </a:p>
          <a:p>
            <a:pPr>
              <a:spcBef>
                <a:spcPct val="50000"/>
              </a:spcBef>
            </a:pPr>
            <a:r>
              <a:rPr lang="en-US" sz="3200">
                <a:solidFill>
                  <a:srgbClr val="0000FF"/>
                </a:solidFill>
              </a:rPr>
              <a:t>		loss of consciousness: 5 min</a:t>
            </a:r>
            <a:endParaRPr lang="en-US" sz="3200"/>
          </a:p>
          <a:p>
            <a:pPr>
              <a:spcBef>
                <a:spcPct val="50000"/>
              </a:spcBef>
            </a:pPr>
            <a:endParaRPr lang="en-US" sz="3200"/>
          </a:p>
          <a:p>
            <a:pPr>
              <a:spcBef>
                <a:spcPct val="50000"/>
              </a:spcBef>
            </a:pPr>
            <a:r>
              <a:rPr lang="en-US" sz="3200">
                <a:solidFill>
                  <a:srgbClr val="FF3300"/>
                </a:solidFill>
              </a:rPr>
              <a:t>Anchor was single hex left by previous climber on lead.  Upon weighing anchor, hex pulled.</a:t>
            </a:r>
            <a:endParaRPr lang="en-US" sz="3200"/>
          </a:p>
        </p:txBody>
      </p:sp>
    </p:spTree>
  </p:cSld>
  <p:clrMapOvr>
    <a:masterClrMapping/>
  </p:clrMapOvr>
  <p:transition/>
</p:sld>
</file>

<file path=ppt/slides/slide4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6082" name="Text Box 3"/>
          <p:cNvSpPr txBox="1">
            <a:spLocks noChangeArrowheads="1"/>
          </p:cNvSpPr>
          <p:nvPr/>
        </p:nvSpPr>
        <p:spPr bwMode="auto">
          <a:xfrm>
            <a:off x="0" y="0"/>
            <a:ext cx="7010400" cy="6432550"/>
          </a:xfrm>
          <a:prstGeom prst="rect">
            <a:avLst/>
          </a:prstGeom>
          <a:noFill/>
          <a:ln w="9525">
            <a:noFill/>
            <a:miter lim="800000"/>
            <a:headEnd/>
            <a:tailEnd/>
          </a:ln>
        </p:spPr>
        <p:txBody>
          <a:bodyPr>
            <a:spAutoFit/>
          </a:bodyPr>
          <a:lstStyle/>
          <a:p>
            <a:pPr>
              <a:spcBef>
                <a:spcPct val="50000"/>
              </a:spcBef>
            </a:pPr>
            <a:r>
              <a:rPr lang="en-US" sz="3200">
                <a:solidFill>
                  <a:srgbClr val="0000FF"/>
                </a:solidFill>
              </a:rPr>
              <a:t>27 August 1994</a:t>
            </a:r>
          </a:p>
          <a:p>
            <a:pPr>
              <a:spcBef>
                <a:spcPct val="50000"/>
              </a:spcBef>
            </a:pPr>
            <a:r>
              <a:rPr lang="en-US" sz="3200">
                <a:solidFill>
                  <a:srgbClr val="0000FF"/>
                </a:solidFill>
              </a:rPr>
              <a:t>Mount Minsi, PA</a:t>
            </a:r>
          </a:p>
          <a:p>
            <a:pPr>
              <a:spcBef>
                <a:spcPct val="50000"/>
              </a:spcBef>
            </a:pPr>
            <a:r>
              <a:rPr lang="en-US" sz="3200">
                <a:solidFill>
                  <a:srgbClr val="0000FF"/>
                </a:solidFill>
              </a:rPr>
              <a:t>Doug M and Mark H </a:t>
            </a:r>
          </a:p>
          <a:p>
            <a:pPr>
              <a:spcBef>
                <a:spcPct val="50000"/>
              </a:spcBef>
            </a:pPr>
            <a:r>
              <a:rPr lang="en-US" sz="3200">
                <a:solidFill>
                  <a:srgbClr val="0000FF"/>
                </a:solidFill>
              </a:rPr>
              <a:t>Stranded on a ledge</a:t>
            </a:r>
            <a:endParaRPr lang="en-US" sz="3200"/>
          </a:p>
          <a:p>
            <a:pPr>
              <a:spcBef>
                <a:spcPct val="50000"/>
              </a:spcBef>
            </a:pPr>
            <a:r>
              <a:rPr lang="en-US" sz="3200">
                <a:solidFill>
                  <a:srgbClr val="FF3300"/>
                </a:solidFill>
              </a:rPr>
              <a:t>Rappelled to a ledge 120’ above ground and then were unable to pull ropes completely down.</a:t>
            </a:r>
          </a:p>
          <a:p>
            <a:pPr>
              <a:spcBef>
                <a:spcPct val="50000"/>
              </a:spcBef>
            </a:pPr>
            <a:r>
              <a:rPr lang="en-US" sz="3200">
                <a:solidFill>
                  <a:srgbClr val="FF3300"/>
                </a:solidFill>
              </a:rPr>
              <a:t>Rescue needed.</a:t>
            </a:r>
          </a:p>
          <a:p>
            <a:pPr>
              <a:spcBef>
                <a:spcPct val="50000"/>
              </a:spcBef>
            </a:pPr>
            <a:r>
              <a:rPr lang="en-US" sz="3200">
                <a:solidFill>
                  <a:srgbClr val="FF3300"/>
                </a:solidFill>
              </a:rPr>
              <a:t>Next day found knot had stuck in dirt on way down.</a:t>
            </a:r>
            <a:endParaRPr lang="en-US" sz="3200"/>
          </a:p>
        </p:txBody>
      </p:sp>
    </p:spTree>
  </p:cSld>
  <p:clrMapOvr>
    <a:masterClrMapping/>
  </p:clrMapOvr>
  <p:transition/>
</p:sld>
</file>

<file path=ppt/slides/slide4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7106" name="Text Box 2"/>
          <p:cNvSpPr txBox="1">
            <a:spLocks noChangeArrowheads="1"/>
          </p:cNvSpPr>
          <p:nvPr/>
        </p:nvSpPr>
        <p:spPr bwMode="auto">
          <a:xfrm>
            <a:off x="0" y="152400"/>
            <a:ext cx="7086600" cy="6432550"/>
          </a:xfrm>
          <a:prstGeom prst="rect">
            <a:avLst/>
          </a:prstGeom>
          <a:noFill/>
          <a:ln w="9525">
            <a:noFill/>
            <a:miter lim="800000"/>
            <a:headEnd/>
            <a:tailEnd/>
          </a:ln>
        </p:spPr>
        <p:txBody>
          <a:bodyPr>
            <a:spAutoFit/>
          </a:bodyPr>
          <a:lstStyle/>
          <a:p>
            <a:pPr>
              <a:spcBef>
                <a:spcPct val="50000"/>
              </a:spcBef>
            </a:pPr>
            <a:r>
              <a:rPr lang="en-US" sz="3200">
                <a:solidFill>
                  <a:srgbClr val="0000FF"/>
                </a:solidFill>
              </a:rPr>
              <a:t>16 October 1999</a:t>
            </a:r>
          </a:p>
          <a:p>
            <a:pPr>
              <a:spcBef>
                <a:spcPct val="50000"/>
              </a:spcBef>
            </a:pPr>
            <a:r>
              <a:rPr lang="en-US" sz="3200">
                <a:solidFill>
                  <a:srgbClr val="0000FF"/>
                </a:solidFill>
              </a:rPr>
              <a:t>Shawangunks, NY</a:t>
            </a:r>
          </a:p>
          <a:p>
            <a:pPr>
              <a:spcBef>
                <a:spcPct val="50000"/>
              </a:spcBef>
            </a:pPr>
            <a:r>
              <a:rPr lang="en-US" sz="3200">
                <a:solidFill>
                  <a:srgbClr val="0000FF"/>
                </a:solidFill>
              </a:rPr>
              <a:t>Scott R</a:t>
            </a:r>
          </a:p>
          <a:p>
            <a:pPr>
              <a:spcBef>
                <a:spcPct val="50000"/>
              </a:spcBef>
            </a:pPr>
            <a:r>
              <a:rPr lang="en-US" sz="3200">
                <a:solidFill>
                  <a:srgbClr val="0000FF"/>
                </a:solidFill>
              </a:rPr>
              <a:t>Fell 80’ - fatality</a:t>
            </a:r>
            <a:endParaRPr lang="en-US" sz="3200"/>
          </a:p>
          <a:p>
            <a:pPr>
              <a:spcBef>
                <a:spcPct val="50000"/>
              </a:spcBef>
            </a:pPr>
            <a:r>
              <a:rPr lang="en-US" sz="3200">
                <a:solidFill>
                  <a:srgbClr val="FF3300"/>
                </a:solidFill>
              </a:rPr>
              <a:t>Webbing Anchor Not Tied</a:t>
            </a:r>
          </a:p>
          <a:p>
            <a:pPr>
              <a:spcBef>
                <a:spcPct val="50000"/>
              </a:spcBef>
            </a:pPr>
            <a:r>
              <a:rPr lang="en-US" sz="3200">
                <a:solidFill>
                  <a:srgbClr val="FF3300"/>
                </a:solidFill>
              </a:rPr>
              <a:t>Scott set up an extended anchor using webbing.</a:t>
            </a:r>
          </a:p>
          <a:p>
            <a:pPr>
              <a:spcBef>
                <a:spcPct val="50000"/>
              </a:spcBef>
            </a:pPr>
            <a:r>
              <a:rPr lang="en-US" sz="3200">
                <a:solidFill>
                  <a:srgbClr val="FF3300"/>
                </a:solidFill>
              </a:rPr>
              <a:t>As Scott started his rappel, rope dropped through the 25 foot webbing.  He probably thought the webbing was tied.</a:t>
            </a:r>
          </a:p>
        </p:txBody>
      </p:sp>
    </p:spTree>
  </p:cSld>
  <p:clrMapOvr>
    <a:masterClrMapping/>
  </p:clrMapOvr>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ext Box 2"/>
          <p:cNvSpPr txBox="1">
            <a:spLocks noChangeArrowheads="1"/>
          </p:cNvSpPr>
          <p:nvPr/>
        </p:nvSpPr>
        <p:spPr bwMode="auto">
          <a:xfrm>
            <a:off x="381000" y="381000"/>
            <a:ext cx="6477000" cy="2897188"/>
          </a:xfrm>
          <a:prstGeom prst="rect">
            <a:avLst/>
          </a:prstGeom>
          <a:noFill/>
          <a:ln w="9525">
            <a:noFill/>
            <a:miter lim="800000"/>
            <a:headEnd/>
            <a:tailEnd/>
          </a:ln>
        </p:spPr>
        <p:txBody>
          <a:bodyPr>
            <a:spAutoFit/>
          </a:bodyPr>
          <a:lstStyle/>
          <a:p>
            <a:pPr>
              <a:spcBef>
                <a:spcPct val="50000"/>
              </a:spcBef>
            </a:pPr>
            <a:r>
              <a:rPr lang="en-US" sz="4000">
                <a:solidFill>
                  <a:srgbClr val="9900CC"/>
                </a:solidFill>
              </a:rPr>
              <a:t>The anchor</a:t>
            </a:r>
            <a:endParaRPr lang="en-US" sz="3200">
              <a:solidFill>
                <a:srgbClr val="009900"/>
              </a:solidFill>
            </a:endParaRPr>
          </a:p>
          <a:p>
            <a:pPr lvl="1">
              <a:spcBef>
                <a:spcPct val="50000"/>
              </a:spcBef>
              <a:buFontTx/>
              <a:buChar char="•"/>
            </a:pPr>
            <a:r>
              <a:rPr lang="en-US" sz="3200">
                <a:solidFill>
                  <a:srgbClr val="009900"/>
                </a:solidFill>
              </a:rPr>
              <a:t> can’t break</a:t>
            </a:r>
          </a:p>
          <a:p>
            <a:pPr lvl="1">
              <a:spcBef>
                <a:spcPct val="50000"/>
              </a:spcBef>
              <a:buFontTx/>
              <a:buChar char="•"/>
            </a:pPr>
            <a:r>
              <a:rPr lang="en-US" sz="3200">
                <a:solidFill>
                  <a:srgbClr val="009900"/>
                </a:solidFill>
              </a:rPr>
              <a:t> can’t move</a:t>
            </a:r>
          </a:p>
          <a:p>
            <a:pPr lvl="1">
              <a:spcBef>
                <a:spcPct val="50000"/>
              </a:spcBef>
              <a:buFontTx/>
              <a:buChar char="•"/>
            </a:pPr>
            <a:r>
              <a:rPr lang="en-US" sz="3200">
                <a:solidFill>
                  <a:srgbClr val="009900"/>
                </a:solidFill>
              </a:rPr>
              <a:t> can’t permit slings to slide off</a:t>
            </a:r>
            <a:endParaRPr lang="en-US" sz="3200"/>
          </a:p>
        </p:txBody>
      </p:sp>
      <p:sp>
        <p:nvSpPr>
          <p:cNvPr id="6147" name="Text Box 3"/>
          <p:cNvSpPr txBox="1">
            <a:spLocks noChangeArrowheads="1"/>
          </p:cNvSpPr>
          <p:nvPr/>
        </p:nvSpPr>
        <p:spPr bwMode="auto">
          <a:xfrm>
            <a:off x="152400" y="7391400"/>
            <a:ext cx="1600200" cy="457200"/>
          </a:xfrm>
          <a:prstGeom prst="rect">
            <a:avLst/>
          </a:prstGeom>
          <a:noFill/>
          <a:ln w="9525">
            <a:noFill/>
            <a:miter lim="800000"/>
            <a:headEnd/>
            <a:tailEnd/>
          </a:ln>
        </p:spPr>
        <p:txBody>
          <a:bodyPr>
            <a:spAutoFit/>
          </a:bodyPr>
          <a:lstStyle/>
          <a:p>
            <a:pPr>
              <a:spcBef>
                <a:spcPct val="50000"/>
              </a:spcBef>
            </a:pPr>
            <a:r>
              <a:rPr lang="en-US">
                <a:solidFill>
                  <a:srgbClr val="0000FF"/>
                </a:solidFill>
              </a:rPr>
              <a:t>Tree</a:t>
            </a:r>
            <a:endParaRPr lang="en-US"/>
          </a:p>
        </p:txBody>
      </p:sp>
      <p:pic>
        <p:nvPicPr>
          <p:cNvPr id="6148" name="Picture 6"/>
          <p:cNvPicPr>
            <a:picLocks noChangeAspect="1" noChangeArrowheads="1"/>
          </p:cNvPicPr>
          <p:nvPr/>
        </p:nvPicPr>
        <p:blipFill>
          <a:blip r:embed="rId2" cstate="print"/>
          <a:srcRect/>
          <a:stretch>
            <a:fillRect/>
          </a:stretch>
        </p:blipFill>
        <p:spPr bwMode="auto">
          <a:xfrm>
            <a:off x="0" y="4267200"/>
            <a:ext cx="6638925" cy="3200400"/>
          </a:xfrm>
          <a:prstGeom prst="rect">
            <a:avLst/>
          </a:prstGeom>
          <a:noFill/>
          <a:ln w="9525">
            <a:noFill/>
            <a:miter lim="800000"/>
            <a:headEnd/>
            <a:tailEnd/>
          </a:ln>
        </p:spPr>
      </p:pic>
      <p:sp>
        <p:nvSpPr>
          <p:cNvPr id="6149" name="Text Box 5"/>
          <p:cNvSpPr txBox="1">
            <a:spLocks noChangeArrowheads="1"/>
          </p:cNvSpPr>
          <p:nvPr/>
        </p:nvSpPr>
        <p:spPr bwMode="auto">
          <a:xfrm>
            <a:off x="4419600" y="7620000"/>
            <a:ext cx="2203450" cy="457200"/>
          </a:xfrm>
          <a:prstGeom prst="rect">
            <a:avLst/>
          </a:prstGeom>
          <a:noFill/>
          <a:ln w="9525">
            <a:noFill/>
            <a:miter lim="800000"/>
            <a:headEnd/>
            <a:tailEnd/>
          </a:ln>
        </p:spPr>
        <p:txBody>
          <a:bodyPr wrap="none">
            <a:spAutoFit/>
          </a:bodyPr>
          <a:lstStyle/>
          <a:p>
            <a:r>
              <a:rPr lang="en-US">
                <a:solidFill>
                  <a:srgbClr val="0000FF"/>
                </a:solidFill>
              </a:rPr>
              <a:t>Artificial anchor</a:t>
            </a:r>
            <a:endParaRPr lang="en-US"/>
          </a:p>
        </p:txBody>
      </p:sp>
      <p:sp>
        <p:nvSpPr>
          <p:cNvPr id="6150" name="Text Box 4"/>
          <p:cNvSpPr txBox="1">
            <a:spLocks noChangeArrowheads="1"/>
          </p:cNvSpPr>
          <p:nvPr/>
        </p:nvSpPr>
        <p:spPr bwMode="auto">
          <a:xfrm>
            <a:off x="2286000" y="7467600"/>
            <a:ext cx="1630363" cy="457200"/>
          </a:xfrm>
          <a:prstGeom prst="rect">
            <a:avLst/>
          </a:prstGeom>
          <a:noFill/>
          <a:ln w="9525">
            <a:noFill/>
            <a:miter lim="800000"/>
            <a:headEnd/>
            <a:tailEnd/>
          </a:ln>
        </p:spPr>
        <p:txBody>
          <a:bodyPr wrap="none">
            <a:spAutoFit/>
          </a:bodyPr>
          <a:lstStyle/>
          <a:p>
            <a:r>
              <a:rPr lang="en-US">
                <a:solidFill>
                  <a:srgbClr val="0000FF"/>
                </a:solidFill>
              </a:rPr>
              <a:t>Big boulder</a:t>
            </a:r>
            <a:endParaRPr lang="en-US"/>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8130" name="Text Box 1026"/>
          <p:cNvSpPr txBox="1">
            <a:spLocks noChangeArrowheads="1"/>
          </p:cNvSpPr>
          <p:nvPr/>
        </p:nvSpPr>
        <p:spPr bwMode="auto">
          <a:xfrm>
            <a:off x="0" y="152400"/>
            <a:ext cx="7086600" cy="8628063"/>
          </a:xfrm>
          <a:prstGeom prst="rect">
            <a:avLst/>
          </a:prstGeom>
          <a:noFill/>
          <a:ln w="9525">
            <a:noFill/>
            <a:miter lim="800000"/>
            <a:headEnd/>
            <a:tailEnd/>
          </a:ln>
        </p:spPr>
        <p:txBody>
          <a:bodyPr>
            <a:spAutoFit/>
          </a:bodyPr>
          <a:lstStyle/>
          <a:p>
            <a:pPr>
              <a:spcBef>
                <a:spcPct val="50000"/>
              </a:spcBef>
            </a:pPr>
            <a:r>
              <a:rPr lang="en-US" sz="3200">
                <a:solidFill>
                  <a:srgbClr val="0000FF"/>
                </a:solidFill>
              </a:rPr>
              <a:t>1 May 2000</a:t>
            </a:r>
          </a:p>
          <a:p>
            <a:pPr>
              <a:spcBef>
                <a:spcPct val="50000"/>
              </a:spcBef>
            </a:pPr>
            <a:r>
              <a:rPr lang="en-US" sz="3200">
                <a:solidFill>
                  <a:srgbClr val="0000FF"/>
                </a:solidFill>
              </a:rPr>
              <a:t>Prentice Cooper State Park, TN</a:t>
            </a:r>
          </a:p>
          <a:p>
            <a:pPr>
              <a:spcBef>
                <a:spcPct val="50000"/>
              </a:spcBef>
            </a:pPr>
            <a:r>
              <a:rPr lang="en-US" sz="3200">
                <a:solidFill>
                  <a:srgbClr val="0000FF"/>
                </a:solidFill>
              </a:rPr>
              <a:t>Chris C</a:t>
            </a:r>
          </a:p>
          <a:p>
            <a:pPr>
              <a:spcBef>
                <a:spcPct val="50000"/>
              </a:spcBef>
            </a:pPr>
            <a:r>
              <a:rPr lang="en-US" sz="3200">
                <a:solidFill>
                  <a:srgbClr val="0000FF"/>
                </a:solidFill>
              </a:rPr>
              <a:t>Fell 80’ while setting up rappel</a:t>
            </a:r>
            <a:endParaRPr lang="en-US" sz="3200"/>
          </a:p>
          <a:p>
            <a:pPr>
              <a:spcBef>
                <a:spcPct val="50000"/>
              </a:spcBef>
            </a:pPr>
            <a:r>
              <a:rPr lang="en-US" sz="3200">
                <a:solidFill>
                  <a:srgbClr val="0000FF"/>
                </a:solidFill>
              </a:rPr>
              <a:t>Fx:  face, pelvis, L &amp; R feet, L arm, compression fracture neck C-5. </a:t>
            </a:r>
          </a:p>
          <a:p>
            <a:pPr>
              <a:spcBef>
                <a:spcPct val="50000"/>
              </a:spcBef>
            </a:pPr>
            <a:r>
              <a:rPr lang="en-US" sz="3200">
                <a:solidFill>
                  <a:srgbClr val="FF3300"/>
                </a:solidFill>
              </a:rPr>
              <a:t>Getting dark fast</a:t>
            </a:r>
          </a:p>
          <a:p>
            <a:pPr>
              <a:spcBef>
                <a:spcPct val="50000"/>
              </a:spcBef>
            </a:pPr>
            <a:r>
              <a:rPr lang="en-US" sz="3200">
                <a:solidFill>
                  <a:srgbClr val="FF3300"/>
                </a:solidFill>
              </a:rPr>
              <a:t>Hurry to get back to camp</a:t>
            </a:r>
          </a:p>
          <a:p>
            <a:pPr>
              <a:spcBef>
                <a:spcPct val="50000"/>
              </a:spcBef>
            </a:pPr>
            <a:r>
              <a:rPr lang="en-US" sz="3200">
                <a:solidFill>
                  <a:srgbClr val="FF3300"/>
                </a:solidFill>
              </a:rPr>
              <a:t>As Chris was setting up the rappel, he “mis-stepped” - right off the edge of the cliff.</a:t>
            </a:r>
          </a:p>
          <a:p>
            <a:pPr>
              <a:spcBef>
                <a:spcPct val="50000"/>
              </a:spcBef>
            </a:pPr>
            <a:r>
              <a:rPr lang="en-US" sz="3200">
                <a:solidFill>
                  <a:srgbClr val="FF3300"/>
                </a:solidFill>
              </a:rPr>
              <a:t>No helmet.</a:t>
            </a:r>
          </a:p>
          <a:p>
            <a:pPr>
              <a:spcBef>
                <a:spcPct val="50000"/>
              </a:spcBef>
            </a:pPr>
            <a:r>
              <a:rPr lang="en-US" sz="3200">
                <a:solidFill>
                  <a:srgbClr val="FF3300"/>
                </a:solidFill>
              </a:rPr>
              <a:t>Not tied in.</a:t>
            </a:r>
          </a:p>
        </p:txBody>
      </p:sp>
    </p:spTree>
  </p:cSld>
  <p:clrMapOvr>
    <a:masterClrMapping/>
  </p:clrMapOvr>
  <p:transition/>
</p:sld>
</file>

<file path=ppt/slides/slide5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9154" name="Text Box 2"/>
          <p:cNvSpPr txBox="1">
            <a:spLocks noChangeArrowheads="1"/>
          </p:cNvSpPr>
          <p:nvPr/>
        </p:nvSpPr>
        <p:spPr bwMode="auto">
          <a:xfrm>
            <a:off x="0" y="0"/>
            <a:ext cx="6858000" cy="9602788"/>
          </a:xfrm>
          <a:prstGeom prst="rect">
            <a:avLst/>
          </a:prstGeom>
          <a:noFill/>
          <a:ln w="9525">
            <a:noFill/>
            <a:miter lim="800000"/>
            <a:headEnd/>
            <a:tailEnd/>
          </a:ln>
        </p:spPr>
        <p:txBody>
          <a:bodyPr>
            <a:spAutoFit/>
          </a:bodyPr>
          <a:lstStyle/>
          <a:p>
            <a:pPr eaLnBrk="1" hangingPunct="1">
              <a:spcBef>
                <a:spcPct val="50000"/>
              </a:spcBef>
            </a:pPr>
            <a:r>
              <a:rPr lang="en-US" sz="3200">
                <a:solidFill>
                  <a:schemeClr val="accent2"/>
                </a:solidFill>
              </a:rPr>
              <a:t>20 October 2002</a:t>
            </a:r>
          </a:p>
          <a:p>
            <a:pPr eaLnBrk="1" hangingPunct="1">
              <a:spcBef>
                <a:spcPct val="50000"/>
              </a:spcBef>
            </a:pPr>
            <a:r>
              <a:rPr lang="en-US" sz="3200">
                <a:solidFill>
                  <a:schemeClr val="accent2"/>
                </a:solidFill>
              </a:rPr>
              <a:t>Clear Creek Canyon,  Colorado</a:t>
            </a:r>
          </a:p>
          <a:p>
            <a:pPr eaLnBrk="1" hangingPunct="1">
              <a:spcBef>
                <a:spcPct val="50000"/>
              </a:spcBef>
            </a:pPr>
            <a:r>
              <a:rPr lang="en-US" sz="3200">
                <a:solidFill>
                  <a:schemeClr val="accent2"/>
                </a:solidFill>
              </a:rPr>
              <a:t>Mike (28)</a:t>
            </a:r>
          </a:p>
          <a:p>
            <a:pPr eaLnBrk="1" hangingPunct="1">
              <a:spcBef>
                <a:spcPct val="50000"/>
              </a:spcBef>
            </a:pPr>
            <a:r>
              <a:rPr lang="en-US" sz="3200">
                <a:solidFill>
                  <a:schemeClr val="accent2"/>
                </a:solidFill>
              </a:rPr>
              <a:t>Fell 50’ after losing grip on single rope rappel during edge transition. Injuries ?</a:t>
            </a:r>
          </a:p>
          <a:p>
            <a:pPr eaLnBrk="1" hangingPunct="1">
              <a:spcBef>
                <a:spcPct val="50000"/>
              </a:spcBef>
            </a:pPr>
            <a:r>
              <a:rPr lang="en-US" sz="3200">
                <a:solidFill>
                  <a:srgbClr val="FF3300"/>
                </a:solidFill>
              </a:rPr>
              <a:t>Needed to lower himself  3 feet below edge to reach rappel anchor below edge. </a:t>
            </a:r>
          </a:p>
          <a:p>
            <a:pPr eaLnBrk="1" hangingPunct="1">
              <a:spcBef>
                <a:spcPct val="50000"/>
              </a:spcBef>
            </a:pPr>
            <a:r>
              <a:rPr lang="en-US" sz="3200">
                <a:solidFill>
                  <a:srgbClr val="FF3300"/>
                </a:solidFill>
              </a:rPr>
              <a:t>Attached 30 pound pack to harness, and set up rappel using ATC device.</a:t>
            </a:r>
          </a:p>
          <a:p>
            <a:pPr eaLnBrk="1" hangingPunct="1">
              <a:spcBef>
                <a:spcPct val="50000"/>
              </a:spcBef>
            </a:pPr>
            <a:r>
              <a:rPr lang="en-US" sz="3200">
                <a:solidFill>
                  <a:srgbClr val="FF3300"/>
                </a:solidFill>
              </a:rPr>
              <a:t>Used sling to "hand-over-hand".</a:t>
            </a:r>
          </a:p>
          <a:p>
            <a:pPr eaLnBrk="1" hangingPunct="1">
              <a:spcBef>
                <a:spcPct val="50000"/>
              </a:spcBef>
            </a:pPr>
            <a:r>
              <a:rPr lang="en-US" sz="3200">
                <a:solidFill>
                  <a:srgbClr val="FF3300"/>
                </a:solidFill>
              </a:rPr>
              <a:t>When holding sling and moving down to rappel anchor, he lost control.</a:t>
            </a:r>
          </a:p>
          <a:p>
            <a:pPr eaLnBrk="1" hangingPunct="1">
              <a:spcBef>
                <a:spcPct val="50000"/>
              </a:spcBef>
            </a:pPr>
            <a:r>
              <a:rPr lang="en-US" sz="3200">
                <a:solidFill>
                  <a:srgbClr val="FF3300"/>
                </a:solidFill>
              </a:rPr>
              <a:t>Without brake hand on rappel rope, he fell to bottom.</a:t>
            </a:r>
          </a:p>
          <a:p>
            <a:pPr eaLnBrk="1" hangingPunct="1">
              <a:spcBef>
                <a:spcPct val="50000"/>
              </a:spcBef>
            </a:pPr>
            <a:endParaRPr lang="en-US" sz="3200">
              <a:solidFill>
                <a:srgbClr val="FF3300"/>
              </a:solidFill>
            </a:endParaRPr>
          </a:p>
        </p:txBody>
      </p:sp>
    </p:spTree>
  </p:cSld>
  <p:clrMapOvr>
    <a:masterClrMapping/>
  </p:clrMapOvr>
  <p:transition/>
</p:sld>
</file>

<file path=ppt/slides/slide5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50178" name="Text Box 2"/>
          <p:cNvSpPr txBox="1">
            <a:spLocks noChangeArrowheads="1"/>
          </p:cNvSpPr>
          <p:nvPr/>
        </p:nvSpPr>
        <p:spPr bwMode="auto">
          <a:xfrm>
            <a:off x="0" y="0"/>
            <a:ext cx="6858000" cy="9845675"/>
          </a:xfrm>
          <a:prstGeom prst="rect">
            <a:avLst/>
          </a:prstGeom>
          <a:noFill/>
          <a:ln w="9525">
            <a:noFill/>
            <a:miter lim="800000"/>
            <a:headEnd/>
            <a:tailEnd/>
          </a:ln>
        </p:spPr>
        <p:txBody>
          <a:bodyPr>
            <a:spAutoFit/>
          </a:bodyPr>
          <a:lstStyle/>
          <a:p>
            <a:pPr eaLnBrk="1" hangingPunct="1">
              <a:spcBef>
                <a:spcPct val="50000"/>
              </a:spcBef>
            </a:pPr>
            <a:r>
              <a:rPr lang="en-US" sz="3200">
                <a:solidFill>
                  <a:schemeClr val="accent2"/>
                </a:solidFill>
              </a:rPr>
              <a:t>21 May 2002</a:t>
            </a:r>
          </a:p>
          <a:p>
            <a:pPr eaLnBrk="1" hangingPunct="1">
              <a:spcBef>
                <a:spcPct val="50000"/>
              </a:spcBef>
            </a:pPr>
            <a:r>
              <a:rPr lang="en-US" sz="3200">
                <a:solidFill>
                  <a:schemeClr val="accent2"/>
                </a:solidFill>
              </a:rPr>
              <a:t>Zion National Park,  Utah</a:t>
            </a:r>
          </a:p>
          <a:p>
            <a:pPr eaLnBrk="1" hangingPunct="1">
              <a:spcBef>
                <a:spcPct val="50000"/>
              </a:spcBef>
            </a:pPr>
            <a:r>
              <a:rPr lang="en-US" sz="3200">
                <a:solidFill>
                  <a:schemeClr val="accent2"/>
                </a:solidFill>
              </a:rPr>
              <a:t>Roeslain T. (35)</a:t>
            </a:r>
          </a:p>
          <a:p>
            <a:pPr eaLnBrk="1" hangingPunct="1">
              <a:spcBef>
                <a:spcPct val="50000"/>
              </a:spcBef>
            </a:pPr>
            <a:r>
              <a:rPr lang="en-US" sz="3200">
                <a:solidFill>
                  <a:schemeClr val="accent2"/>
                </a:solidFill>
              </a:rPr>
              <a:t>Fell 60 meters when knot tying rappel ropes failed. - Fatality</a:t>
            </a:r>
          </a:p>
          <a:p>
            <a:pPr eaLnBrk="1" hangingPunct="1">
              <a:spcBef>
                <a:spcPct val="50000"/>
              </a:spcBef>
            </a:pPr>
            <a:r>
              <a:rPr lang="en-US" sz="3200">
                <a:solidFill>
                  <a:srgbClr val="FF3300"/>
                </a:solidFill>
              </a:rPr>
              <a:t>Roeslain set up double-rope rappel, using Figure-8 knot to join the ropes.</a:t>
            </a:r>
          </a:p>
          <a:p>
            <a:pPr eaLnBrk="1" hangingPunct="1">
              <a:spcBef>
                <a:spcPct val="50000"/>
              </a:spcBef>
            </a:pPr>
            <a:r>
              <a:rPr lang="en-US" sz="3200">
                <a:solidFill>
                  <a:srgbClr val="FF3300"/>
                </a:solidFill>
              </a:rPr>
              <a:t>Partner's view partially obstructed – no checking was done. </a:t>
            </a:r>
          </a:p>
          <a:p>
            <a:pPr eaLnBrk="1" hangingPunct="1">
              <a:spcBef>
                <a:spcPct val="50000"/>
              </a:spcBef>
            </a:pPr>
            <a:r>
              <a:rPr lang="en-US" sz="3200">
                <a:solidFill>
                  <a:srgbClr val="FF3300"/>
                </a:solidFill>
              </a:rPr>
              <a:t>Was found with both ropes properly threaded through rappel device,  but no evidence that ropes had been securely tied together.</a:t>
            </a:r>
          </a:p>
          <a:p>
            <a:pPr eaLnBrk="1" hangingPunct="1">
              <a:spcBef>
                <a:spcPct val="50000"/>
              </a:spcBef>
            </a:pPr>
            <a:r>
              <a:rPr lang="en-US" sz="3200">
                <a:solidFill>
                  <a:srgbClr val="FF3300"/>
                </a:solidFill>
              </a:rPr>
              <a:t>Figure-8 knot known to be able to "roll" off end of rope when used for rappelling</a:t>
            </a:r>
          </a:p>
          <a:p>
            <a:pPr eaLnBrk="1" hangingPunct="1">
              <a:spcBef>
                <a:spcPct val="50000"/>
              </a:spcBef>
            </a:pPr>
            <a:endParaRPr lang="en-US" sz="3200">
              <a:solidFill>
                <a:srgbClr val="FF3300"/>
              </a:solidFill>
            </a:endParaRPr>
          </a:p>
        </p:txBody>
      </p:sp>
    </p:spTree>
  </p:cSld>
  <p:clrMapOvr>
    <a:masterClrMapping/>
  </p:clrMapOvr>
  <p:transition/>
</p:sld>
</file>

<file path=ppt/slides/slide5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51202" name="Text Box 2"/>
          <p:cNvSpPr txBox="1">
            <a:spLocks noChangeArrowheads="1"/>
          </p:cNvSpPr>
          <p:nvPr/>
        </p:nvSpPr>
        <p:spPr bwMode="auto">
          <a:xfrm>
            <a:off x="0" y="0"/>
            <a:ext cx="6858000" cy="8139113"/>
          </a:xfrm>
          <a:prstGeom prst="rect">
            <a:avLst/>
          </a:prstGeom>
          <a:noFill/>
          <a:ln w="9525">
            <a:noFill/>
            <a:miter lim="800000"/>
            <a:headEnd/>
            <a:tailEnd/>
          </a:ln>
        </p:spPr>
        <p:txBody>
          <a:bodyPr>
            <a:spAutoFit/>
          </a:bodyPr>
          <a:lstStyle/>
          <a:p>
            <a:pPr eaLnBrk="1" hangingPunct="1">
              <a:spcBef>
                <a:spcPct val="50000"/>
              </a:spcBef>
            </a:pPr>
            <a:r>
              <a:rPr lang="en-US" sz="3200">
                <a:solidFill>
                  <a:schemeClr val="accent2"/>
                </a:solidFill>
              </a:rPr>
              <a:t>1May 2003</a:t>
            </a:r>
          </a:p>
          <a:p>
            <a:pPr eaLnBrk="1" hangingPunct="1">
              <a:spcBef>
                <a:spcPct val="50000"/>
              </a:spcBef>
            </a:pPr>
            <a:r>
              <a:rPr lang="en-US" sz="3200">
                <a:solidFill>
                  <a:schemeClr val="accent2"/>
                </a:solidFill>
              </a:rPr>
              <a:t>Moose’s Tooth,  Alaska</a:t>
            </a:r>
          </a:p>
          <a:p>
            <a:pPr eaLnBrk="1" hangingPunct="1">
              <a:spcBef>
                <a:spcPct val="50000"/>
              </a:spcBef>
            </a:pPr>
            <a:r>
              <a:rPr lang="en-US" sz="3200">
                <a:solidFill>
                  <a:schemeClr val="accent2"/>
                </a:solidFill>
              </a:rPr>
              <a:t>Kevin C and Ryan J</a:t>
            </a:r>
          </a:p>
          <a:p>
            <a:pPr eaLnBrk="1" hangingPunct="1">
              <a:spcBef>
                <a:spcPct val="50000"/>
              </a:spcBef>
            </a:pPr>
            <a:r>
              <a:rPr lang="en-US" sz="3200">
                <a:solidFill>
                  <a:schemeClr val="accent2"/>
                </a:solidFill>
              </a:rPr>
              <a:t>Fell 1000’ after rock block pulled away Injuries R tib/fib fx, L knee injury</a:t>
            </a:r>
          </a:p>
          <a:p>
            <a:pPr eaLnBrk="1" hangingPunct="1">
              <a:spcBef>
                <a:spcPct val="50000"/>
              </a:spcBef>
            </a:pPr>
            <a:r>
              <a:rPr lang="en-US" sz="3200">
                <a:solidFill>
                  <a:srgbClr val="FF3300"/>
                </a:solidFill>
              </a:rPr>
              <a:t>Reminder of difficult of determining anchor security in alpine environments. </a:t>
            </a:r>
          </a:p>
          <a:p>
            <a:pPr eaLnBrk="1" hangingPunct="1">
              <a:spcBef>
                <a:spcPct val="50000"/>
              </a:spcBef>
            </a:pPr>
            <a:r>
              <a:rPr lang="en-US" sz="3200">
                <a:solidFill>
                  <a:srgbClr val="FF3300"/>
                </a:solidFill>
              </a:rPr>
              <a:t>Above average temperatures causing a freeze-thaw cycle which loosened the block from its position.</a:t>
            </a:r>
          </a:p>
          <a:p>
            <a:pPr eaLnBrk="1" hangingPunct="1">
              <a:spcBef>
                <a:spcPct val="50000"/>
              </a:spcBef>
            </a:pPr>
            <a:r>
              <a:rPr lang="en-US" sz="3200">
                <a:solidFill>
                  <a:srgbClr val="FF3300"/>
                </a:solidFill>
              </a:rPr>
              <a:t>Rescued by Rainier Climbing Rangers Mark Westman and Joe Puryear.</a:t>
            </a:r>
          </a:p>
          <a:p>
            <a:pPr eaLnBrk="1" hangingPunct="1">
              <a:spcBef>
                <a:spcPct val="50000"/>
              </a:spcBef>
            </a:pPr>
            <a:endParaRPr lang="en-US" sz="3200">
              <a:solidFill>
                <a:srgbClr val="FF3300"/>
              </a:solidFill>
            </a:endParaRPr>
          </a:p>
        </p:txBody>
      </p:sp>
    </p:spTree>
  </p:cSld>
  <p:clrMapOvr>
    <a:masterClrMapping/>
  </p:clrMapOvr>
  <p:transition/>
</p:sld>
</file>

<file path=ppt/slides/slide5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52226" name="Text Box 2"/>
          <p:cNvSpPr txBox="1">
            <a:spLocks noChangeArrowheads="1"/>
          </p:cNvSpPr>
          <p:nvPr/>
        </p:nvSpPr>
        <p:spPr bwMode="auto">
          <a:xfrm>
            <a:off x="0" y="0"/>
            <a:ext cx="6858000" cy="9115425"/>
          </a:xfrm>
          <a:prstGeom prst="rect">
            <a:avLst/>
          </a:prstGeom>
          <a:noFill/>
          <a:ln w="9525">
            <a:noFill/>
            <a:miter lim="800000"/>
            <a:headEnd/>
            <a:tailEnd/>
          </a:ln>
        </p:spPr>
        <p:txBody>
          <a:bodyPr>
            <a:spAutoFit/>
          </a:bodyPr>
          <a:lstStyle/>
          <a:p>
            <a:pPr eaLnBrk="1" hangingPunct="1">
              <a:spcBef>
                <a:spcPct val="50000"/>
              </a:spcBef>
            </a:pPr>
            <a:r>
              <a:rPr lang="en-US" sz="3200">
                <a:solidFill>
                  <a:schemeClr val="accent2"/>
                </a:solidFill>
              </a:rPr>
              <a:t>25 July 2005</a:t>
            </a:r>
          </a:p>
          <a:p>
            <a:pPr eaLnBrk="1" hangingPunct="1">
              <a:spcBef>
                <a:spcPct val="50000"/>
              </a:spcBef>
            </a:pPr>
            <a:r>
              <a:rPr lang="en-US" sz="3200">
                <a:solidFill>
                  <a:schemeClr val="accent2"/>
                </a:solidFill>
              </a:rPr>
              <a:t>Rainbow Falls, Great Smokey Mnt National Park, NC</a:t>
            </a:r>
          </a:p>
          <a:p>
            <a:pPr eaLnBrk="1" hangingPunct="1">
              <a:spcBef>
                <a:spcPct val="50000"/>
              </a:spcBef>
            </a:pPr>
            <a:r>
              <a:rPr lang="en-US" sz="3200">
                <a:solidFill>
                  <a:schemeClr val="accent2"/>
                </a:solidFill>
              </a:rPr>
              <a:t>Non-climber hiked to top of falls just to rappel down.</a:t>
            </a:r>
          </a:p>
          <a:p>
            <a:pPr eaLnBrk="1" hangingPunct="1">
              <a:spcBef>
                <a:spcPct val="50000"/>
              </a:spcBef>
            </a:pPr>
            <a:r>
              <a:rPr lang="en-US" sz="3200">
                <a:solidFill>
                  <a:schemeClr val="accent2"/>
                </a:solidFill>
              </a:rPr>
              <a:t>9mm rope, Figure-8 device.</a:t>
            </a:r>
          </a:p>
          <a:p>
            <a:pPr eaLnBrk="1" hangingPunct="1">
              <a:spcBef>
                <a:spcPct val="50000"/>
              </a:spcBef>
            </a:pPr>
            <a:r>
              <a:rPr lang="en-US" sz="3200">
                <a:solidFill>
                  <a:schemeClr val="accent2"/>
                </a:solidFill>
              </a:rPr>
              <a:t>He took very long bounds down the cliff, shock-loading the system</a:t>
            </a:r>
          </a:p>
          <a:p>
            <a:pPr eaLnBrk="1" hangingPunct="1">
              <a:spcBef>
                <a:spcPct val="50000"/>
              </a:spcBef>
            </a:pPr>
            <a:r>
              <a:rPr lang="en-US" sz="3200">
                <a:solidFill>
                  <a:schemeClr val="accent2"/>
                </a:solidFill>
              </a:rPr>
              <a:t>Rope severed.  30’ fall to boulder field.</a:t>
            </a:r>
          </a:p>
          <a:p>
            <a:pPr eaLnBrk="1" hangingPunct="1">
              <a:spcBef>
                <a:spcPct val="50000"/>
              </a:spcBef>
            </a:pPr>
            <a:r>
              <a:rPr lang="en-US" sz="3200">
                <a:solidFill>
                  <a:srgbClr val="FF3300"/>
                </a:solidFill>
              </a:rPr>
              <a:t>Fx: femur, lower back vertebra, wrist</a:t>
            </a:r>
          </a:p>
          <a:p>
            <a:pPr eaLnBrk="1" hangingPunct="1">
              <a:spcBef>
                <a:spcPct val="50000"/>
              </a:spcBef>
            </a:pPr>
            <a:r>
              <a:rPr lang="en-US" sz="3200">
                <a:solidFill>
                  <a:srgbClr val="FF3300"/>
                </a:solidFill>
              </a:rPr>
              <a:t>Military surplus Kevlar rope.</a:t>
            </a:r>
          </a:p>
          <a:p>
            <a:pPr eaLnBrk="1" hangingPunct="1">
              <a:spcBef>
                <a:spcPct val="50000"/>
              </a:spcBef>
            </a:pPr>
            <a:r>
              <a:rPr lang="en-US" sz="3200">
                <a:solidFill>
                  <a:srgbClr val="FF3300"/>
                </a:solidFill>
              </a:rPr>
              <a:t>Rope had melted/frayed cut where it crossed over sharp rock.</a:t>
            </a:r>
          </a:p>
          <a:p>
            <a:pPr eaLnBrk="1" hangingPunct="1">
              <a:spcBef>
                <a:spcPct val="50000"/>
              </a:spcBef>
            </a:pPr>
            <a:endParaRPr lang="en-US" sz="3200">
              <a:solidFill>
                <a:srgbClr val="FF3300"/>
              </a:solidFill>
            </a:endParaRPr>
          </a:p>
        </p:txBody>
      </p:sp>
    </p:spTree>
  </p:cSld>
  <p:clrMapOvr>
    <a:masterClrMapping/>
  </p:clrMapOvr>
  <p:transition/>
</p:sld>
</file>

<file path=ppt/slides/slide5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53250" name="Text Box 2"/>
          <p:cNvSpPr txBox="1">
            <a:spLocks noChangeArrowheads="1"/>
          </p:cNvSpPr>
          <p:nvPr/>
        </p:nvSpPr>
        <p:spPr bwMode="auto">
          <a:xfrm>
            <a:off x="0" y="0"/>
            <a:ext cx="6858000" cy="9202738"/>
          </a:xfrm>
          <a:prstGeom prst="rect">
            <a:avLst/>
          </a:prstGeom>
          <a:noFill/>
          <a:ln w="9525">
            <a:noFill/>
            <a:miter lim="800000"/>
            <a:headEnd/>
            <a:tailEnd/>
          </a:ln>
        </p:spPr>
        <p:txBody>
          <a:bodyPr>
            <a:spAutoFit/>
          </a:bodyPr>
          <a:lstStyle/>
          <a:p>
            <a:pPr>
              <a:spcBef>
                <a:spcPct val="50000"/>
              </a:spcBef>
            </a:pPr>
            <a:r>
              <a:rPr lang="en-US" sz="3200">
                <a:solidFill>
                  <a:schemeClr val="accent2"/>
                </a:solidFill>
              </a:rPr>
              <a:t>27 May 2006     Table Rock Mtn – North Carolina</a:t>
            </a:r>
          </a:p>
          <a:p>
            <a:pPr>
              <a:spcBef>
                <a:spcPct val="50000"/>
              </a:spcBef>
            </a:pPr>
            <a:r>
              <a:rPr lang="en-US" sz="3200">
                <a:solidFill>
                  <a:schemeClr val="accent2"/>
                </a:solidFill>
              </a:rPr>
              <a:t>3 different teams of climbers at top of 1</a:t>
            </a:r>
            <a:r>
              <a:rPr lang="en-US" sz="3200" baseline="30000">
                <a:solidFill>
                  <a:schemeClr val="accent2"/>
                </a:solidFill>
              </a:rPr>
              <a:t>st</a:t>
            </a:r>
            <a:r>
              <a:rPr lang="en-US" sz="3200">
                <a:solidFill>
                  <a:schemeClr val="accent2"/>
                </a:solidFill>
              </a:rPr>
              <a:t> pitch.  One climber, Som, was cold and wished to descend.</a:t>
            </a:r>
          </a:p>
          <a:p>
            <a:pPr>
              <a:spcBef>
                <a:spcPct val="50000"/>
              </a:spcBef>
            </a:pPr>
            <a:r>
              <a:rPr lang="en-US" sz="3200">
                <a:solidFill>
                  <a:schemeClr val="accent2"/>
                </a:solidFill>
              </a:rPr>
              <a:t>Som  (weighed 90 #) rappelled past initial slab, before fully weighing rope.  Something “popped”.  Fatal 130 ft. fall.</a:t>
            </a:r>
          </a:p>
          <a:p>
            <a:pPr>
              <a:spcBef>
                <a:spcPct val="50000"/>
              </a:spcBef>
            </a:pPr>
            <a:r>
              <a:rPr lang="en-US" sz="3200">
                <a:solidFill>
                  <a:srgbClr val="FF0000"/>
                </a:solidFill>
              </a:rPr>
              <a:t>Lots of “chatting” as rappel was set up by multiple, and experienced, climbers.</a:t>
            </a:r>
          </a:p>
          <a:p>
            <a:pPr>
              <a:spcBef>
                <a:spcPct val="50000"/>
              </a:spcBef>
            </a:pPr>
            <a:r>
              <a:rPr lang="en-US" sz="3200">
                <a:solidFill>
                  <a:srgbClr val="FF0000"/>
                </a:solidFill>
              </a:rPr>
              <a:t>Anchor made from 3 pitons equalized to a master point. Double rope rappel, with very long tails on rope </a:t>
            </a:r>
          </a:p>
          <a:p>
            <a:pPr>
              <a:spcBef>
                <a:spcPct val="50000"/>
              </a:spcBef>
            </a:pPr>
            <a:r>
              <a:rPr lang="en-US" sz="3200">
                <a:solidFill>
                  <a:srgbClr val="FF3300"/>
                </a:solidFill>
              </a:rPr>
              <a:t>Rope bight (with knot)  thru the 2 locking carabiners at master point.  Knot pulled thru  upon weighing the system.</a:t>
            </a:r>
          </a:p>
        </p:txBody>
      </p:sp>
    </p:spTree>
  </p:cSld>
  <p:clrMapOvr>
    <a:masterClrMapping/>
  </p:clrMapOvr>
  <p:transition/>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Text Box 2"/>
          <p:cNvSpPr txBox="1">
            <a:spLocks noChangeArrowheads="1"/>
          </p:cNvSpPr>
          <p:nvPr/>
        </p:nvSpPr>
        <p:spPr bwMode="auto">
          <a:xfrm>
            <a:off x="0" y="0"/>
            <a:ext cx="6858000" cy="8956298"/>
          </a:xfrm>
          <a:prstGeom prst="rect">
            <a:avLst/>
          </a:prstGeom>
          <a:noFill/>
          <a:ln w="9525">
            <a:noFill/>
            <a:miter lim="800000"/>
            <a:headEnd/>
            <a:tailEnd/>
          </a:ln>
        </p:spPr>
        <p:txBody>
          <a:bodyPr>
            <a:spAutoFit/>
          </a:bodyPr>
          <a:lstStyle/>
          <a:p>
            <a:pPr eaLnBrk="1" hangingPunct="1">
              <a:spcBef>
                <a:spcPct val="50000"/>
              </a:spcBef>
            </a:pPr>
            <a:r>
              <a:rPr lang="en-US" sz="3200" dirty="0" err="1">
                <a:solidFill>
                  <a:schemeClr val="accent2"/>
                </a:solidFill>
              </a:rPr>
              <a:t>Sharkfin</a:t>
            </a:r>
            <a:r>
              <a:rPr lang="en-US" sz="3200" dirty="0">
                <a:solidFill>
                  <a:schemeClr val="accent2"/>
                </a:solidFill>
              </a:rPr>
              <a:t> Tower – North Cascades, WA.</a:t>
            </a:r>
          </a:p>
          <a:p>
            <a:pPr eaLnBrk="1" hangingPunct="1">
              <a:spcBef>
                <a:spcPct val="50000"/>
              </a:spcBef>
            </a:pPr>
            <a:r>
              <a:rPr lang="en-US" sz="3200" dirty="0">
                <a:solidFill>
                  <a:schemeClr val="accent2"/>
                </a:solidFill>
              </a:rPr>
              <a:t>Basic Rock Climb - team of 6 off-route. </a:t>
            </a:r>
          </a:p>
          <a:p>
            <a:pPr eaLnBrk="1" hangingPunct="1">
              <a:spcBef>
                <a:spcPct val="50000"/>
              </a:spcBef>
            </a:pPr>
            <a:r>
              <a:rPr lang="en-US" sz="3200" dirty="0">
                <a:solidFill>
                  <a:schemeClr val="accent2"/>
                </a:solidFill>
              </a:rPr>
              <a:t>3 fatalities, 1 injured.</a:t>
            </a:r>
          </a:p>
          <a:p>
            <a:pPr eaLnBrk="1" hangingPunct="1">
              <a:spcBef>
                <a:spcPct val="50000"/>
              </a:spcBef>
            </a:pPr>
            <a:r>
              <a:rPr lang="en-US" sz="3200" dirty="0">
                <a:solidFill>
                  <a:srgbClr val="FF3300"/>
                </a:solidFill>
              </a:rPr>
              <a:t>Leader struck by rock during attempt to regain route – facial injuries.</a:t>
            </a:r>
          </a:p>
          <a:p>
            <a:pPr eaLnBrk="1" hangingPunct="1">
              <a:spcBef>
                <a:spcPct val="50000"/>
              </a:spcBef>
            </a:pPr>
            <a:r>
              <a:rPr lang="en-US" sz="3200" dirty="0">
                <a:solidFill>
                  <a:srgbClr val="FF3300"/>
                </a:solidFill>
              </a:rPr>
              <a:t>Deteriorating weather, so team decided to do an “assisted” rappel to get leader down.  3 climbers on simultaneous rappel. 4</a:t>
            </a:r>
            <a:r>
              <a:rPr lang="en-US" sz="3200" baseline="30000" dirty="0">
                <a:solidFill>
                  <a:srgbClr val="FF3300"/>
                </a:solidFill>
              </a:rPr>
              <a:t>th</a:t>
            </a:r>
            <a:r>
              <a:rPr lang="en-US" sz="3200" dirty="0">
                <a:solidFill>
                  <a:srgbClr val="FF3300"/>
                </a:solidFill>
              </a:rPr>
              <a:t> climber tied to anchor.</a:t>
            </a:r>
          </a:p>
          <a:p>
            <a:pPr eaLnBrk="1" hangingPunct="1">
              <a:spcBef>
                <a:spcPct val="50000"/>
              </a:spcBef>
            </a:pPr>
            <a:r>
              <a:rPr lang="en-US" sz="3200" dirty="0">
                <a:solidFill>
                  <a:srgbClr val="FF3300"/>
                </a:solidFill>
              </a:rPr>
              <a:t>Anchor was refrigerator-sized rock, on down-ward slope.  Anchor rolled/slid</a:t>
            </a:r>
            <a:r>
              <a:rPr lang="en-US" sz="3200" dirty="0">
                <a:solidFill>
                  <a:schemeClr val="accent2"/>
                </a:solidFill>
              </a:rPr>
              <a:t>.</a:t>
            </a:r>
          </a:p>
          <a:p>
            <a:pPr eaLnBrk="1" hangingPunct="1">
              <a:spcBef>
                <a:spcPct val="50000"/>
              </a:spcBef>
            </a:pPr>
            <a:endParaRPr lang="en-US" sz="3200" dirty="0">
              <a:solidFill>
                <a:schemeClr val="accent2"/>
              </a:solidFill>
            </a:endParaRPr>
          </a:p>
          <a:p>
            <a:pPr eaLnBrk="1" hangingPunct="1">
              <a:spcBef>
                <a:spcPct val="50000"/>
              </a:spcBef>
            </a:pPr>
            <a:r>
              <a:rPr lang="en-US" sz="3200" dirty="0">
                <a:solidFill>
                  <a:srgbClr val="FF3300"/>
                </a:solidFill>
              </a:rPr>
              <a:t>No other good anchors in vicinity.</a:t>
            </a:r>
          </a:p>
          <a:p>
            <a:pPr eaLnBrk="1" hangingPunct="1">
              <a:spcBef>
                <a:spcPct val="50000"/>
              </a:spcBef>
            </a:pPr>
            <a:endParaRPr lang="en-US" sz="3200" dirty="0">
              <a:solidFill>
                <a:srgbClr val="FF3300"/>
              </a:solidFill>
            </a:endParaRPr>
          </a:p>
        </p:txBody>
      </p:sp>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54274" name="Text Box 2"/>
          <p:cNvSpPr txBox="1">
            <a:spLocks noChangeArrowheads="1"/>
          </p:cNvSpPr>
          <p:nvPr/>
        </p:nvSpPr>
        <p:spPr bwMode="auto">
          <a:xfrm>
            <a:off x="0" y="0"/>
            <a:ext cx="6858000" cy="9964738"/>
          </a:xfrm>
          <a:prstGeom prst="rect">
            <a:avLst/>
          </a:prstGeom>
          <a:noFill/>
          <a:ln w="9525">
            <a:noFill/>
            <a:miter lim="800000"/>
            <a:headEnd/>
            <a:tailEnd/>
          </a:ln>
        </p:spPr>
        <p:txBody>
          <a:bodyPr>
            <a:spAutoFit/>
          </a:bodyPr>
          <a:lstStyle/>
          <a:p>
            <a:pPr>
              <a:spcBef>
                <a:spcPct val="50000"/>
              </a:spcBef>
            </a:pPr>
            <a:r>
              <a:rPr lang="en-US" sz="4000">
                <a:solidFill>
                  <a:srgbClr val="9900CC"/>
                </a:solidFill>
              </a:rPr>
              <a:t>Incidents - Basic Climbing Course</a:t>
            </a:r>
            <a:endParaRPr lang="en-US" sz="3200">
              <a:solidFill>
                <a:srgbClr val="9900CC"/>
              </a:solidFill>
            </a:endParaRPr>
          </a:p>
          <a:p>
            <a:endParaRPr lang="en-US">
              <a:solidFill>
                <a:srgbClr val="0000FF"/>
              </a:solidFill>
            </a:endParaRPr>
          </a:p>
          <a:p>
            <a:r>
              <a:rPr lang="en-US" sz="3200">
                <a:solidFill>
                  <a:srgbClr val="0000FF"/>
                </a:solidFill>
              </a:rPr>
              <a:t>Rock 1</a:t>
            </a:r>
          </a:p>
          <a:p>
            <a:pPr lvl="2">
              <a:buFontTx/>
              <a:buChar char="•"/>
            </a:pPr>
            <a:r>
              <a:rPr lang="en-US" sz="3200">
                <a:solidFill>
                  <a:srgbClr val="0000FF"/>
                </a:solidFill>
              </a:rPr>
              <a:t>Loss of control at start of rappel. Flipped upside-down.</a:t>
            </a:r>
            <a:r>
              <a:rPr lang="en-US"/>
              <a:t> </a:t>
            </a:r>
          </a:p>
          <a:p>
            <a:endParaRPr lang="en-US" sz="3200">
              <a:solidFill>
                <a:srgbClr val="0000FF"/>
              </a:solidFill>
            </a:endParaRPr>
          </a:p>
          <a:p>
            <a:r>
              <a:rPr lang="en-US" sz="3200">
                <a:solidFill>
                  <a:srgbClr val="0000FF"/>
                </a:solidFill>
              </a:rPr>
              <a:t>Rock 2</a:t>
            </a:r>
          </a:p>
          <a:p>
            <a:pPr lvl="2">
              <a:buFontTx/>
              <a:buChar char="•"/>
            </a:pPr>
            <a:r>
              <a:rPr lang="en-US" sz="3200">
                <a:solidFill>
                  <a:srgbClr val="0000FF"/>
                </a:solidFill>
              </a:rPr>
              <a:t>Loss of control, fell on moderate slab, cracking helmet</a:t>
            </a:r>
          </a:p>
          <a:p>
            <a:pPr lvl="2">
              <a:spcBef>
                <a:spcPct val="50000"/>
              </a:spcBef>
              <a:buFontTx/>
              <a:buChar char="•"/>
            </a:pPr>
            <a:r>
              <a:rPr lang="en-US" sz="3200">
                <a:solidFill>
                  <a:srgbClr val="0000FF"/>
                </a:solidFill>
              </a:rPr>
              <a:t>Gear stuck in brake</a:t>
            </a:r>
          </a:p>
          <a:p>
            <a:pPr>
              <a:spcBef>
                <a:spcPct val="50000"/>
              </a:spcBef>
            </a:pPr>
            <a:endParaRPr lang="en-US" sz="3200">
              <a:solidFill>
                <a:srgbClr val="0000FF"/>
              </a:solidFill>
            </a:endParaRPr>
          </a:p>
          <a:p>
            <a:pPr>
              <a:spcBef>
                <a:spcPct val="50000"/>
              </a:spcBef>
            </a:pPr>
            <a:r>
              <a:rPr lang="en-US" sz="3200">
                <a:solidFill>
                  <a:srgbClr val="0000FF"/>
                </a:solidFill>
              </a:rPr>
              <a:t>Basic Climbs</a:t>
            </a:r>
          </a:p>
          <a:p>
            <a:pPr lvl="1">
              <a:buFontTx/>
              <a:buChar char="•"/>
            </a:pPr>
            <a:r>
              <a:rPr lang="en-US" sz="3200">
                <a:solidFill>
                  <a:srgbClr val="0000FF"/>
                </a:solidFill>
              </a:rPr>
              <a:t>Fatalities when anchor pulled and  carried 4 climbers down the hill. Climbers were engaged in a self-rescue.</a:t>
            </a:r>
          </a:p>
          <a:p>
            <a:pPr>
              <a:spcBef>
                <a:spcPct val="50000"/>
              </a:spcBef>
            </a:pPr>
            <a:endParaRPr lang="en-US" sz="3200">
              <a:solidFill>
                <a:srgbClr val="0000FF"/>
              </a:solidFill>
            </a:endParaRPr>
          </a:p>
        </p:txBody>
      </p:sp>
    </p:spTree>
  </p:cSld>
  <p:clrMapOvr>
    <a:masterClrMapping/>
  </p:clrMapOvr>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ext Box 2"/>
          <p:cNvSpPr txBox="1">
            <a:spLocks noChangeArrowheads="1"/>
          </p:cNvSpPr>
          <p:nvPr/>
        </p:nvSpPr>
        <p:spPr bwMode="auto">
          <a:xfrm>
            <a:off x="290513" y="85725"/>
            <a:ext cx="5334000" cy="2897188"/>
          </a:xfrm>
          <a:prstGeom prst="rect">
            <a:avLst/>
          </a:prstGeom>
          <a:noFill/>
          <a:ln w="9525">
            <a:noFill/>
            <a:miter lim="800000"/>
            <a:headEnd/>
            <a:tailEnd/>
          </a:ln>
        </p:spPr>
        <p:txBody>
          <a:bodyPr>
            <a:spAutoFit/>
          </a:bodyPr>
          <a:lstStyle/>
          <a:p>
            <a:pPr>
              <a:spcBef>
                <a:spcPct val="50000"/>
              </a:spcBef>
            </a:pPr>
            <a:r>
              <a:rPr lang="en-US" sz="4000">
                <a:solidFill>
                  <a:srgbClr val="9900CC"/>
                </a:solidFill>
              </a:rPr>
              <a:t>Rope and Slings</a:t>
            </a:r>
            <a:endParaRPr lang="en-US"/>
          </a:p>
          <a:p>
            <a:pPr lvl="1">
              <a:spcBef>
                <a:spcPct val="50000"/>
              </a:spcBef>
              <a:buFontTx/>
              <a:buChar char="•"/>
            </a:pPr>
            <a:r>
              <a:rPr lang="en-US" sz="3200">
                <a:solidFill>
                  <a:srgbClr val="009900"/>
                </a:solidFill>
              </a:rPr>
              <a:t> strong knots</a:t>
            </a:r>
          </a:p>
          <a:p>
            <a:pPr lvl="1">
              <a:spcBef>
                <a:spcPct val="50000"/>
              </a:spcBef>
              <a:buFontTx/>
              <a:buChar char="•"/>
            </a:pPr>
            <a:r>
              <a:rPr lang="en-US" sz="3200">
                <a:solidFill>
                  <a:srgbClr val="009900"/>
                </a:solidFill>
              </a:rPr>
              <a:t> good condition</a:t>
            </a:r>
          </a:p>
          <a:p>
            <a:pPr lvl="1">
              <a:spcBef>
                <a:spcPct val="50000"/>
              </a:spcBef>
              <a:buFontTx/>
              <a:buChar char="•"/>
            </a:pPr>
            <a:r>
              <a:rPr lang="en-US" sz="3200">
                <a:solidFill>
                  <a:srgbClr val="009900"/>
                </a:solidFill>
              </a:rPr>
              <a:t> long enough</a:t>
            </a:r>
            <a:endParaRPr lang="en-US"/>
          </a:p>
        </p:txBody>
      </p:sp>
      <p:sp>
        <p:nvSpPr>
          <p:cNvPr id="7171" name="Text Box 3"/>
          <p:cNvSpPr txBox="1">
            <a:spLocks noChangeArrowheads="1"/>
          </p:cNvSpPr>
          <p:nvPr/>
        </p:nvSpPr>
        <p:spPr bwMode="auto">
          <a:xfrm>
            <a:off x="228600" y="8153400"/>
            <a:ext cx="2514600" cy="830263"/>
          </a:xfrm>
          <a:prstGeom prst="rect">
            <a:avLst/>
          </a:prstGeom>
          <a:noFill/>
          <a:ln w="9525">
            <a:noFill/>
            <a:miter lim="800000"/>
            <a:headEnd/>
            <a:tailEnd/>
          </a:ln>
        </p:spPr>
        <p:txBody>
          <a:bodyPr>
            <a:spAutoFit/>
          </a:bodyPr>
          <a:lstStyle/>
          <a:p>
            <a:r>
              <a:rPr lang="en-US">
                <a:solidFill>
                  <a:srgbClr val="0000FF"/>
                </a:solidFill>
              </a:rPr>
              <a:t>Fixed single rope</a:t>
            </a:r>
          </a:p>
          <a:p>
            <a:r>
              <a:rPr lang="en-US">
                <a:solidFill>
                  <a:srgbClr val="0000FF"/>
                </a:solidFill>
              </a:rPr>
              <a:t>tied to tree</a:t>
            </a:r>
            <a:endParaRPr lang="en-US"/>
          </a:p>
        </p:txBody>
      </p:sp>
      <p:sp>
        <p:nvSpPr>
          <p:cNvPr id="7172" name="Text Box 4"/>
          <p:cNvSpPr txBox="1">
            <a:spLocks noChangeArrowheads="1"/>
          </p:cNvSpPr>
          <p:nvPr/>
        </p:nvSpPr>
        <p:spPr bwMode="auto">
          <a:xfrm>
            <a:off x="5181600" y="7772400"/>
            <a:ext cx="2066925" cy="1200150"/>
          </a:xfrm>
          <a:prstGeom prst="rect">
            <a:avLst/>
          </a:prstGeom>
          <a:noFill/>
          <a:ln w="9525">
            <a:noFill/>
            <a:miter lim="800000"/>
            <a:headEnd/>
            <a:tailEnd/>
          </a:ln>
        </p:spPr>
        <p:txBody>
          <a:bodyPr>
            <a:spAutoFit/>
          </a:bodyPr>
          <a:lstStyle/>
          <a:p>
            <a:r>
              <a:rPr lang="en-US">
                <a:solidFill>
                  <a:srgbClr val="0000FF"/>
                </a:solidFill>
              </a:rPr>
              <a:t>Retrievable double rope</a:t>
            </a:r>
          </a:p>
          <a:p>
            <a:r>
              <a:rPr lang="en-US">
                <a:solidFill>
                  <a:srgbClr val="0000FF"/>
                </a:solidFill>
              </a:rPr>
              <a:t>thru sling</a:t>
            </a:r>
          </a:p>
        </p:txBody>
      </p:sp>
      <p:pic>
        <p:nvPicPr>
          <p:cNvPr id="7173" name="Picture 6"/>
          <p:cNvPicPr>
            <a:picLocks noChangeAspect="1" noChangeArrowheads="1"/>
          </p:cNvPicPr>
          <p:nvPr/>
        </p:nvPicPr>
        <p:blipFill>
          <a:blip r:embed="rId2" cstate="print"/>
          <a:srcRect/>
          <a:stretch>
            <a:fillRect/>
          </a:stretch>
        </p:blipFill>
        <p:spPr bwMode="auto">
          <a:xfrm>
            <a:off x="104775" y="2913063"/>
            <a:ext cx="6515100" cy="4686300"/>
          </a:xfrm>
          <a:prstGeom prst="rect">
            <a:avLst/>
          </a:prstGeom>
          <a:noFill/>
          <a:ln w="9525">
            <a:noFill/>
            <a:miter lim="800000"/>
            <a:headEnd/>
            <a:tailEnd/>
          </a:ln>
        </p:spPr>
      </p:pic>
      <p:sp>
        <p:nvSpPr>
          <p:cNvPr id="7174" name="Text Box 3"/>
          <p:cNvSpPr txBox="1">
            <a:spLocks noChangeArrowheads="1"/>
          </p:cNvSpPr>
          <p:nvPr/>
        </p:nvSpPr>
        <p:spPr bwMode="auto">
          <a:xfrm>
            <a:off x="2590800" y="7543800"/>
            <a:ext cx="2514600" cy="1200150"/>
          </a:xfrm>
          <a:prstGeom prst="rect">
            <a:avLst/>
          </a:prstGeom>
          <a:noFill/>
          <a:ln w="9525">
            <a:noFill/>
            <a:miter lim="800000"/>
            <a:headEnd/>
            <a:tailEnd/>
          </a:ln>
        </p:spPr>
        <p:txBody>
          <a:bodyPr>
            <a:spAutoFit/>
          </a:bodyPr>
          <a:lstStyle/>
          <a:p>
            <a:r>
              <a:rPr lang="en-US">
                <a:solidFill>
                  <a:srgbClr val="0000FF"/>
                </a:solidFill>
              </a:rPr>
              <a:t>Retrievable single rope threaded thru</a:t>
            </a:r>
          </a:p>
          <a:p>
            <a:r>
              <a:rPr lang="en-US">
                <a:solidFill>
                  <a:srgbClr val="0000FF"/>
                </a:solidFill>
              </a:rPr>
              <a:t>sling.</a:t>
            </a:r>
            <a:endParaRPr lang="en-US"/>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ext Box 2"/>
          <p:cNvSpPr txBox="1">
            <a:spLocks noChangeArrowheads="1"/>
          </p:cNvSpPr>
          <p:nvPr/>
        </p:nvSpPr>
        <p:spPr bwMode="auto">
          <a:xfrm>
            <a:off x="304800" y="304800"/>
            <a:ext cx="5715000" cy="701675"/>
          </a:xfrm>
          <a:prstGeom prst="rect">
            <a:avLst/>
          </a:prstGeom>
          <a:noFill/>
          <a:ln w="9525">
            <a:noFill/>
            <a:miter lim="800000"/>
            <a:headEnd/>
            <a:tailEnd/>
          </a:ln>
        </p:spPr>
        <p:txBody>
          <a:bodyPr>
            <a:spAutoFit/>
          </a:bodyPr>
          <a:lstStyle/>
          <a:p>
            <a:pPr>
              <a:spcBef>
                <a:spcPct val="50000"/>
              </a:spcBef>
            </a:pPr>
            <a:r>
              <a:rPr lang="en-US" sz="4000">
                <a:solidFill>
                  <a:srgbClr val="9900CC"/>
                </a:solidFill>
              </a:rPr>
              <a:t>Brake Systems</a:t>
            </a:r>
            <a:endParaRPr lang="en-US"/>
          </a:p>
        </p:txBody>
      </p:sp>
      <p:sp>
        <p:nvSpPr>
          <p:cNvPr id="8195" name="Text Box 3"/>
          <p:cNvSpPr txBox="1">
            <a:spLocks noChangeArrowheads="1"/>
          </p:cNvSpPr>
          <p:nvPr/>
        </p:nvSpPr>
        <p:spPr bwMode="auto">
          <a:xfrm>
            <a:off x="152400" y="1295400"/>
            <a:ext cx="6705600" cy="3262313"/>
          </a:xfrm>
          <a:prstGeom prst="rect">
            <a:avLst/>
          </a:prstGeom>
          <a:noFill/>
          <a:ln w="9525">
            <a:noFill/>
            <a:miter lim="800000"/>
            <a:headEnd/>
            <a:tailEnd/>
          </a:ln>
        </p:spPr>
        <p:txBody>
          <a:bodyPr>
            <a:spAutoFit/>
          </a:bodyPr>
          <a:lstStyle/>
          <a:p>
            <a:pPr lvl="1">
              <a:spcBef>
                <a:spcPct val="50000"/>
              </a:spcBef>
              <a:buFontTx/>
              <a:buChar char="•"/>
            </a:pPr>
            <a:r>
              <a:rPr lang="en-US" sz="3200">
                <a:solidFill>
                  <a:srgbClr val="009900"/>
                </a:solidFill>
              </a:rPr>
              <a:t> Enough, but not too much friction</a:t>
            </a:r>
          </a:p>
          <a:p>
            <a:pPr lvl="1">
              <a:spcBef>
                <a:spcPct val="50000"/>
              </a:spcBef>
              <a:buFontTx/>
              <a:buChar char="•"/>
            </a:pPr>
            <a:r>
              <a:rPr lang="en-US" sz="3200">
                <a:solidFill>
                  <a:srgbClr val="009900"/>
                </a:solidFill>
              </a:rPr>
              <a:t> Need to be carefully assembled</a:t>
            </a:r>
          </a:p>
          <a:p>
            <a:pPr lvl="1">
              <a:spcBef>
                <a:spcPct val="50000"/>
              </a:spcBef>
              <a:buFontTx/>
              <a:buChar char="•"/>
            </a:pPr>
            <a:r>
              <a:rPr lang="en-US" sz="3200">
                <a:solidFill>
                  <a:srgbClr val="009900"/>
                </a:solidFill>
              </a:rPr>
              <a:t> Many different types available</a:t>
            </a:r>
          </a:p>
          <a:p>
            <a:pPr lvl="1">
              <a:spcBef>
                <a:spcPct val="50000"/>
              </a:spcBef>
              <a:buFontTx/>
              <a:buChar char="•"/>
            </a:pPr>
            <a:r>
              <a:rPr lang="en-US" sz="3200">
                <a:solidFill>
                  <a:srgbClr val="009900"/>
                </a:solidFill>
              </a:rPr>
              <a:t> All depend on bends of rope around metal</a:t>
            </a:r>
            <a:endParaRPr lang="en-US"/>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ext Box 2"/>
          <p:cNvSpPr txBox="1">
            <a:spLocks noChangeArrowheads="1"/>
          </p:cNvSpPr>
          <p:nvPr/>
        </p:nvSpPr>
        <p:spPr bwMode="auto">
          <a:xfrm>
            <a:off x="304800" y="304800"/>
            <a:ext cx="5715000" cy="1920875"/>
          </a:xfrm>
          <a:prstGeom prst="rect">
            <a:avLst/>
          </a:prstGeom>
          <a:noFill/>
          <a:ln w="9525">
            <a:noFill/>
            <a:miter lim="800000"/>
            <a:headEnd/>
            <a:tailEnd/>
          </a:ln>
        </p:spPr>
        <p:txBody>
          <a:bodyPr>
            <a:spAutoFit/>
          </a:bodyPr>
          <a:lstStyle/>
          <a:p>
            <a:pPr>
              <a:spcBef>
                <a:spcPct val="50000"/>
              </a:spcBef>
            </a:pPr>
            <a:r>
              <a:rPr lang="en-US" sz="4000">
                <a:solidFill>
                  <a:srgbClr val="9900CC"/>
                </a:solidFill>
              </a:rPr>
              <a:t>Experienced climbers “prefer to downclimb” whenever possible</a:t>
            </a:r>
            <a:endParaRPr lang="en-US"/>
          </a:p>
        </p:txBody>
      </p:sp>
      <p:sp>
        <p:nvSpPr>
          <p:cNvPr id="9219" name="Text Box 3"/>
          <p:cNvSpPr txBox="1">
            <a:spLocks noChangeArrowheads="1"/>
          </p:cNvSpPr>
          <p:nvPr/>
        </p:nvSpPr>
        <p:spPr bwMode="auto">
          <a:xfrm>
            <a:off x="304800" y="4114800"/>
            <a:ext cx="5486400" cy="2043113"/>
          </a:xfrm>
          <a:prstGeom prst="rect">
            <a:avLst/>
          </a:prstGeom>
          <a:noFill/>
          <a:ln w="9525">
            <a:noFill/>
            <a:miter lim="800000"/>
            <a:headEnd/>
            <a:tailEnd/>
          </a:ln>
        </p:spPr>
        <p:txBody>
          <a:bodyPr>
            <a:spAutoFit/>
          </a:bodyPr>
          <a:lstStyle/>
          <a:p>
            <a:pPr lvl="1">
              <a:spcBef>
                <a:spcPct val="50000"/>
              </a:spcBef>
            </a:pPr>
            <a:r>
              <a:rPr lang="en-US" sz="3200">
                <a:solidFill>
                  <a:srgbClr val="009900"/>
                </a:solidFill>
              </a:rPr>
              <a:t>Why?</a:t>
            </a:r>
          </a:p>
          <a:p>
            <a:pPr lvl="1">
              <a:spcBef>
                <a:spcPct val="50000"/>
              </a:spcBef>
            </a:pPr>
            <a:r>
              <a:rPr lang="en-US" sz="3200">
                <a:solidFill>
                  <a:srgbClr val="009900"/>
                </a:solidFill>
              </a:rPr>
              <a:t>Climbing up - skill</a:t>
            </a:r>
          </a:p>
          <a:p>
            <a:pPr lvl="1">
              <a:spcBef>
                <a:spcPct val="50000"/>
              </a:spcBef>
            </a:pPr>
            <a:r>
              <a:rPr lang="en-US" sz="3200">
                <a:solidFill>
                  <a:srgbClr val="009900"/>
                </a:solidFill>
              </a:rPr>
              <a:t>Rappelling down - equipment</a:t>
            </a:r>
            <a:endParaRPr lang="en-US"/>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ext Box 2"/>
          <p:cNvSpPr txBox="1">
            <a:spLocks noChangeArrowheads="1"/>
          </p:cNvSpPr>
          <p:nvPr/>
        </p:nvSpPr>
        <p:spPr bwMode="auto">
          <a:xfrm>
            <a:off x="304800" y="304800"/>
            <a:ext cx="5715000" cy="7164388"/>
          </a:xfrm>
          <a:prstGeom prst="rect">
            <a:avLst/>
          </a:prstGeom>
          <a:noFill/>
          <a:ln w="9525">
            <a:noFill/>
            <a:miter lim="800000"/>
            <a:headEnd/>
            <a:tailEnd/>
          </a:ln>
        </p:spPr>
        <p:txBody>
          <a:bodyPr>
            <a:spAutoFit/>
          </a:bodyPr>
          <a:lstStyle/>
          <a:p>
            <a:pPr>
              <a:spcBef>
                <a:spcPct val="50000"/>
              </a:spcBef>
            </a:pPr>
            <a:r>
              <a:rPr lang="en-US" sz="3200" dirty="0">
                <a:solidFill>
                  <a:srgbClr val="0000FF"/>
                </a:solidFill>
              </a:rPr>
              <a:t>A Belay is tested ONLY if the climber falls</a:t>
            </a:r>
          </a:p>
          <a:p>
            <a:pPr>
              <a:spcBef>
                <a:spcPct val="50000"/>
              </a:spcBef>
            </a:pPr>
            <a:endParaRPr lang="en-US" sz="3200" dirty="0">
              <a:solidFill>
                <a:srgbClr val="0000FF"/>
              </a:solidFill>
            </a:endParaRPr>
          </a:p>
          <a:p>
            <a:pPr>
              <a:spcBef>
                <a:spcPct val="50000"/>
              </a:spcBef>
            </a:pPr>
            <a:r>
              <a:rPr lang="en-US" sz="3200" dirty="0">
                <a:solidFill>
                  <a:srgbClr val="0000FF"/>
                </a:solidFill>
              </a:rPr>
              <a:t>The Rappel set-up is tested from start to finish.</a:t>
            </a:r>
          </a:p>
          <a:p>
            <a:pPr>
              <a:spcBef>
                <a:spcPct val="50000"/>
              </a:spcBef>
            </a:pPr>
            <a:endParaRPr lang="en-US" sz="3200" dirty="0">
              <a:solidFill>
                <a:srgbClr val="0000FF"/>
              </a:solidFill>
            </a:endParaRPr>
          </a:p>
          <a:p>
            <a:pPr>
              <a:spcBef>
                <a:spcPct val="50000"/>
              </a:spcBef>
            </a:pPr>
            <a:endParaRPr lang="en-US" sz="3200" dirty="0">
              <a:solidFill>
                <a:srgbClr val="0000FF"/>
              </a:solidFill>
            </a:endParaRPr>
          </a:p>
          <a:p>
            <a:pPr>
              <a:spcBef>
                <a:spcPct val="50000"/>
              </a:spcBef>
            </a:pPr>
            <a:r>
              <a:rPr lang="en-US" sz="3200" dirty="0">
                <a:solidFill>
                  <a:srgbClr val="0000FF"/>
                </a:solidFill>
              </a:rPr>
              <a:t>Screw up a belay, you might never know.</a:t>
            </a:r>
          </a:p>
          <a:p>
            <a:pPr>
              <a:spcBef>
                <a:spcPct val="50000"/>
              </a:spcBef>
            </a:pPr>
            <a:endParaRPr lang="en-US" sz="3200" dirty="0">
              <a:solidFill>
                <a:srgbClr val="0000FF"/>
              </a:solidFill>
            </a:endParaRPr>
          </a:p>
          <a:p>
            <a:pPr>
              <a:spcBef>
                <a:spcPct val="50000"/>
              </a:spcBef>
            </a:pPr>
            <a:r>
              <a:rPr lang="en-US" sz="3200" dirty="0">
                <a:solidFill>
                  <a:srgbClr val="0000FF"/>
                </a:solidFill>
              </a:rPr>
              <a:t>Screw up a rappel, you’re </a:t>
            </a:r>
            <a:r>
              <a:rPr lang="en-US" sz="3200" dirty="0">
                <a:solidFill>
                  <a:srgbClr val="FF3300"/>
                </a:solidFill>
              </a:rPr>
              <a:t>toast</a:t>
            </a:r>
            <a:r>
              <a:rPr lang="en-US" sz="3200" dirty="0">
                <a:solidFill>
                  <a:srgbClr val="0000FF"/>
                </a:solidFill>
              </a:rPr>
              <a:t>.</a:t>
            </a:r>
            <a:endParaRPr lang="en-US" dirty="0">
              <a:solidFill>
                <a:srgbClr val="0000FF"/>
              </a:solidFill>
            </a:endParaRPr>
          </a:p>
        </p:txBody>
      </p:sp>
    </p:spTree>
  </p:cSld>
  <p:clrMapOvr>
    <a:masterClrMapping/>
  </p:clrMapOvr>
</p:sld>
</file>

<file path=ppt/theme/theme1.xml><?xml version="1.0" encoding="utf-8"?>
<a:theme xmlns:a="http://schemas.openxmlformats.org/drawingml/2006/main" name="Blank Presentation">
  <a:themeElements>
    <a:clrScheme name="Blank Presentatio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Blank Presentation">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rgbClr val="FF6600"/>
          </a:solidFill>
          <a:prstDash val="solid"/>
          <a:round/>
          <a:headEnd type="none" w="med" len="med"/>
          <a:tailEnd type="triangl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charset="0"/>
          </a:defRPr>
        </a:defPPr>
      </a:lstStyle>
    </a:spDef>
    <a:lnDef>
      <a:spPr bwMode="auto">
        <a:xfrm>
          <a:off x="0" y="0"/>
          <a:ext cx="1" cy="1"/>
        </a:xfrm>
        <a:custGeom>
          <a:avLst/>
          <a:gdLst/>
          <a:ahLst/>
          <a:cxnLst/>
          <a:rect l="0" t="0" r="0" b="0"/>
          <a:pathLst/>
        </a:custGeom>
        <a:solidFill>
          <a:schemeClr val="accent1"/>
        </a:solidFill>
        <a:ln w="9525" cap="flat" cmpd="sng" algn="ctr">
          <a:solidFill>
            <a:srgbClr val="FF6600"/>
          </a:solidFill>
          <a:prstDash val="solid"/>
          <a:round/>
          <a:headEnd type="none" w="med" len="med"/>
          <a:tailEnd type="triangl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charset="0"/>
          </a:defRPr>
        </a:defPPr>
      </a:lstStyle>
    </a:lnDef>
  </a:objectDefaults>
  <a:extraClrSchemeLst>
    <a:extraClrScheme>
      <a:clrScheme name="Blank Presentatio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Blank Presentatio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Blank Presentatio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Blank Presentatio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C:\Program Files\Microsoft Office\Templates\Blank Presentation.pot</Template>
  <TotalTime>703</TotalTime>
  <Words>1929</Words>
  <Application>Microsoft Office PowerPoint</Application>
  <PresentationFormat>Letter Paper (8.5x11 in)</PresentationFormat>
  <Paragraphs>328</Paragraphs>
  <Slides>57</Slides>
  <Notes>0</Notes>
  <HiddenSlides>15</HiddenSlides>
  <MMClips>0</MMClips>
  <ScaleCrop>false</ScaleCrop>
  <HeadingPairs>
    <vt:vector size="6" baseType="variant">
      <vt:variant>
        <vt:lpstr>Fonts Used</vt:lpstr>
      </vt:variant>
      <vt:variant>
        <vt:i4>1</vt:i4>
      </vt:variant>
      <vt:variant>
        <vt:lpstr>Theme</vt:lpstr>
      </vt:variant>
      <vt:variant>
        <vt:i4>1</vt:i4>
      </vt:variant>
      <vt:variant>
        <vt:lpstr>Slide Titles</vt:lpstr>
      </vt:variant>
      <vt:variant>
        <vt:i4>57</vt:i4>
      </vt:variant>
    </vt:vector>
  </HeadingPairs>
  <TitlesOfParts>
    <vt:vector size="59" baseType="lpstr">
      <vt:lpstr>Times New Roman</vt:lpstr>
      <vt:lpstr>Blank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AR&amp;T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No Slide Title</dc:title>
  <dc:creator>David Shema</dc:creator>
  <cp:lastModifiedBy>Dave SHEMA</cp:lastModifiedBy>
  <cp:revision>75</cp:revision>
  <dcterms:created xsi:type="dcterms:W3CDTF">2001-01-12T18:55:25Z</dcterms:created>
  <dcterms:modified xsi:type="dcterms:W3CDTF">2016-06-18T04:17:50Z</dcterms:modified>
</cp:coreProperties>
</file>