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9" r:id="rId3"/>
    <p:sldId id="257" r:id="rId4"/>
    <p:sldId id="258" r:id="rId5"/>
    <p:sldId id="266" r:id="rId6"/>
    <p:sldId id="260" r:id="rId7"/>
    <p:sldId id="262" r:id="rId8"/>
    <p:sldId id="261" r:id="rId9"/>
    <p:sldId id="264" r:id="rId10"/>
    <p:sldId id="281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275" r:id="rId28"/>
    <p:sldId id="276" r:id="rId29"/>
    <p:sldId id="282" r:id="rId30"/>
    <p:sldId id="277" r:id="rId31"/>
    <p:sldId id="279" r:id="rId32"/>
    <p:sldId id="278" r:id="rId33"/>
    <p:sldId id="283" r:id="rId34"/>
    <p:sldId id="280" r:id="rId35"/>
    <p:sldId id="288" r:id="rId36"/>
    <p:sldId id="285" r:id="rId37"/>
    <p:sldId id="284" r:id="rId38"/>
    <p:sldId id="286" r:id="rId39"/>
    <p:sldId id="290" r:id="rId40"/>
    <p:sldId id="289" r:id="rId41"/>
    <p:sldId id="292" r:id="rId42"/>
    <p:sldId id="297" r:id="rId43"/>
    <p:sldId id="310" r:id="rId44"/>
    <p:sldId id="293" r:id="rId45"/>
    <p:sldId id="305" r:id="rId46"/>
    <p:sldId id="307" r:id="rId47"/>
    <p:sldId id="306" r:id="rId48"/>
    <p:sldId id="316" r:id="rId49"/>
    <p:sldId id="298" r:id="rId50"/>
    <p:sldId id="294" r:id="rId51"/>
    <p:sldId id="300" r:id="rId52"/>
    <p:sldId id="301" r:id="rId53"/>
    <p:sldId id="302" r:id="rId54"/>
    <p:sldId id="295" r:id="rId55"/>
    <p:sldId id="299" r:id="rId56"/>
    <p:sldId id="303" r:id="rId57"/>
    <p:sldId id="304" r:id="rId58"/>
    <p:sldId id="317" r:id="rId59"/>
    <p:sldId id="309" r:id="rId60"/>
    <p:sldId id="308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19" autoAdjust="0"/>
  </p:normalViewPr>
  <p:slideViewPr>
    <p:cSldViewPr>
      <p:cViewPr varScale="1">
        <p:scale>
          <a:sx n="71" d="100"/>
          <a:sy n="71" d="100"/>
        </p:scale>
        <p:origin x="-18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51BA7-25FF-428E-9704-6A91D8D276A0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EA5AE-7004-4E9F-8E6A-4AA30ABBC0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our bivy man cold and lonely?</a:t>
            </a:r>
            <a:r>
              <a:rPr lang="en-US" baseline="0" dirty="0" smtClean="0"/>
              <a:t>  </a:t>
            </a:r>
            <a:r>
              <a:rPr lang="en-US" baseline="0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EA5AE-7004-4E9F-8E6A-4AA30ABBC0F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D8210-A62C-48F8-8FA3-B7DB659B89DD}" type="datetimeFigureOut">
              <a:rPr lang="en-US" smtClean="0"/>
              <a:pPr/>
              <a:t>2/5/2016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7A4F7-F4A3-4428-9162-60C120D9BC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vEQrKOtUZ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er.vimeo.com/video/12793998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JtcxIQGKBs?t=50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wetMWQEbPC0?t=1m47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hoot.i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924800" cy="175260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DSCN4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609600"/>
            <a:ext cx="8046720" cy="6035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Welcome to Lecture 2!  Have a seat and get to know your future climbing partners!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Belay and Rappel Anchors for Rock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i="1" dirty="0" smtClean="0"/>
              <a:t>When are they necessary? </a:t>
            </a:r>
          </a:p>
          <a:p>
            <a:pPr>
              <a:buNone/>
            </a:pPr>
            <a:r>
              <a:rPr lang="en-US" dirty="0" smtClean="0"/>
              <a:t>	-Exposed terrain that is beyond </a:t>
            </a:r>
          </a:p>
          <a:p>
            <a:pPr>
              <a:buNone/>
            </a:pPr>
            <a:r>
              <a:rPr lang="en-US" dirty="0" smtClean="0"/>
              <a:t>		“safe” un-roped climbing ability  </a:t>
            </a:r>
          </a:p>
          <a:p>
            <a:pPr>
              <a:buNone/>
            </a:pPr>
            <a:r>
              <a:rPr lang="en-US" dirty="0" smtClean="0"/>
              <a:t>	-To protect the belayer from being pulled into 	 	something</a:t>
            </a:r>
          </a:p>
          <a:p>
            <a:pPr>
              <a:buNone/>
            </a:pPr>
            <a:r>
              <a:rPr lang="en-US" dirty="0" smtClean="0"/>
              <a:t>	-Belay escape vs. extra people to assist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i="1" dirty="0" smtClean="0"/>
              <a:t>Reason for not anchoring (or anchoring in tight)</a:t>
            </a:r>
          </a:p>
          <a:p>
            <a:pPr>
              <a:buNone/>
            </a:pPr>
            <a:r>
              <a:rPr lang="en-US" dirty="0" smtClean="0"/>
              <a:t>	-Freedom to move for adjusting belay position, </a:t>
            </a:r>
          </a:p>
          <a:p>
            <a:pPr>
              <a:buNone/>
            </a:pPr>
            <a:r>
              <a:rPr lang="en-US" dirty="0" smtClean="0"/>
              <a:t>		or dodge falling rocks</a:t>
            </a:r>
          </a:p>
          <a:p>
            <a:pPr>
              <a:buNone/>
            </a:pPr>
            <a:r>
              <a:rPr lang="en-US" dirty="0" smtClean="0"/>
              <a:t>	-Chossy rock</a:t>
            </a:r>
          </a:p>
          <a:p>
            <a:pPr>
              <a:buNone/>
            </a:pPr>
            <a:r>
              <a:rPr lang="en-US" dirty="0" smtClean="0"/>
              <a:t>	-You are Alex Honnold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Belay and Rappel Anchors 101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				</a:t>
            </a:r>
          </a:p>
          <a:p>
            <a:pPr>
              <a:buNone/>
            </a:pPr>
            <a:r>
              <a:rPr lang="en-US" b="1" dirty="0" smtClean="0"/>
              <a:t>		S</a:t>
            </a:r>
            <a:r>
              <a:rPr lang="en-US" dirty="0" smtClean="0"/>
              <a:t>olid (or Strong)  </a:t>
            </a:r>
          </a:p>
          <a:p>
            <a:pPr>
              <a:buNone/>
            </a:pPr>
            <a:r>
              <a:rPr lang="en-US" b="1" dirty="0" smtClean="0"/>
              <a:t>		E</a:t>
            </a:r>
            <a:r>
              <a:rPr lang="en-US" dirty="0" smtClean="0"/>
              <a:t>qualized</a:t>
            </a:r>
          </a:p>
          <a:p>
            <a:pPr>
              <a:buNone/>
            </a:pPr>
            <a:r>
              <a:rPr lang="en-US" b="1" dirty="0" smtClean="0"/>
              <a:t>		R</a:t>
            </a:r>
            <a:r>
              <a:rPr lang="en-US" dirty="0" smtClean="0"/>
              <a:t>edundant</a:t>
            </a:r>
          </a:p>
          <a:p>
            <a:pPr>
              <a:buNone/>
            </a:pPr>
            <a:r>
              <a:rPr lang="en-US" b="1" dirty="0" smtClean="0"/>
              <a:t>		E</a:t>
            </a:r>
            <a:r>
              <a:rPr lang="en-US" dirty="0" smtClean="0"/>
              <a:t>fficient</a:t>
            </a:r>
          </a:p>
          <a:p>
            <a:pPr>
              <a:buNone/>
            </a:pPr>
            <a:r>
              <a:rPr lang="en-US" b="1" dirty="0" smtClean="0"/>
              <a:t>		N</a:t>
            </a:r>
            <a:r>
              <a:rPr lang="en-US" dirty="0" smtClean="0"/>
              <a:t>o… </a:t>
            </a:r>
          </a:p>
          <a:p>
            <a:pPr>
              <a:buNone/>
            </a:pPr>
            <a:r>
              <a:rPr lang="en-US" b="1" dirty="0" smtClean="0"/>
              <a:t>		E</a:t>
            </a:r>
            <a:r>
              <a:rPr lang="en-US" dirty="0" smtClean="0"/>
              <a:t>xtension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1981200"/>
            <a:ext cx="2667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Other acronyms exist, e.g.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</a:t>
            </a:r>
            <a:r>
              <a:rPr lang="en-US" dirty="0" smtClean="0"/>
              <a:t>qualized</a:t>
            </a:r>
          </a:p>
          <a:p>
            <a:r>
              <a:rPr lang="en-US" b="1" dirty="0" smtClean="0"/>
              <a:t>A</a:t>
            </a:r>
            <a:r>
              <a:rPr lang="en-US" dirty="0" smtClean="0"/>
              <a:t>ngle</a:t>
            </a:r>
            <a:br>
              <a:rPr lang="en-US" dirty="0" smtClean="0"/>
            </a:br>
            <a:r>
              <a:rPr lang="en-US" b="1" dirty="0" smtClean="0"/>
              <a:t>R</a:t>
            </a:r>
            <a:r>
              <a:rPr lang="en-US" dirty="0" smtClean="0"/>
              <a:t>edundant</a:t>
            </a:r>
            <a:br>
              <a:rPr lang="en-US" dirty="0" smtClean="0"/>
            </a:br>
            <a:r>
              <a:rPr lang="en-US" b="1" dirty="0" smtClean="0"/>
              <a:t>N</a:t>
            </a:r>
            <a:r>
              <a:rPr lang="en-US" dirty="0" smtClean="0"/>
              <a:t>o</a:t>
            </a:r>
            <a:br>
              <a:rPr lang="en-US" dirty="0" smtClean="0"/>
            </a:br>
            <a:r>
              <a:rPr lang="en-US" b="1" dirty="0" smtClean="0"/>
              <a:t>E</a:t>
            </a:r>
            <a:r>
              <a:rPr lang="en-US" dirty="0" smtClean="0"/>
              <a:t>xtension</a:t>
            </a:r>
            <a:br>
              <a:rPr lang="en-US" dirty="0" smtClean="0"/>
            </a:br>
            <a:r>
              <a:rPr lang="en-US" b="1" dirty="0" smtClean="0"/>
              <a:t>S</a:t>
            </a:r>
            <a:r>
              <a:rPr lang="en-US" dirty="0" smtClean="0"/>
              <a:t>olid (or strong)</a:t>
            </a:r>
            <a:br>
              <a:rPr lang="en-US" dirty="0" smtClean="0"/>
            </a:br>
            <a:r>
              <a:rPr lang="en-US" b="1" dirty="0" smtClean="0"/>
              <a:t>T</a:t>
            </a:r>
            <a:r>
              <a:rPr lang="en-US" dirty="0" smtClean="0"/>
              <a:t>imely</a:t>
            </a:r>
          </a:p>
          <a:p>
            <a:endParaRPr lang="en-US" dirty="0" smtClean="0"/>
          </a:p>
          <a:p>
            <a:r>
              <a:rPr lang="en-US" b="1" dirty="0" smtClean="0"/>
              <a:t>S</a:t>
            </a:r>
            <a:r>
              <a:rPr lang="en-US" dirty="0" smtClean="0"/>
              <a:t>olid</a:t>
            </a:r>
          </a:p>
          <a:p>
            <a:r>
              <a:rPr lang="en-US" b="1" dirty="0" smtClean="0"/>
              <a:t>R</a:t>
            </a:r>
            <a:r>
              <a:rPr lang="en-US" dirty="0" smtClean="0"/>
              <a:t>edundant</a:t>
            </a:r>
          </a:p>
          <a:p>
            <a:r>
              <a:rPr lang="en-US" b="1" dirty="0" smtClean="0"/>
              <a:t>E</a:t>
            </a:r>
            <a:r>
              <a:rPr lang="en-US" dirty="0" smtClean="0"/>
              <a:t>qualized</a:t>
            </a:r>
          </a:p>
          <a:p>
            <a:r>
              <a:rPr lang="en-US" b="1" dirty="0" smtClean="0"/>
              <a:t>N</a:t>
            </a:r>
            <a:r>
              <a:rPr lang="en-US" dirty="0" smtClean="0"/>
              <a:t>o </a:t>
            </a:r>
          </a:p>
          <a:p>
            <a:r>
              <a:rPr lang="en-US" b="1" dirty="0" smtClean="0"/>
              <a:t>E</a:t>
            </a:r>
            <a:r>
              <a:rPr lang="en-US" dirty="0" smtClean="0"/>
              <a:t>xtension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and strong</a:t>
            </a:r>
            <a:endParaRPr lang="en-US" dirty="0"/>
          </a:p>
        </p:txBody>
      </p:sp>
      <p:pic>
        <p:nvPicPr>
          <p:cNvPr id="4" name="Content Placeholder 3" descr="Tree Ancho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90800" y="1600200"/>
            <a:ext cx="397323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Equalized</a:t>
            </a:r>
            <a:endParaRPr lang="en-US" dirty="0"/>
          </a:p>
        </p:txBody>
      </p:sp>
      <p:pic>
        <p:nvPicPr>
          <p:cNvPr id="4" name="Content Placeholder 3" descr="Equaliz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29681"/>
            <a:ext cx="8229600" cy="266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Redundant </a:t>
            </a:r>
            <a:endParaRPr lang="en-US" dirty="0"/>
          </a:p>
        </p:txBody>
      </p:sp>
      <p:pic>
        <p:nvPicPr>
          <p:cNvPr id="4" name="Content Placeholder 3" descr="Redundant Ancho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67170" y="1600200"/>
            <a:ext cx="3409660" cy="4525963"/>
          </a:xfrm>
        </p:spPr>
      </p:pic>
      <p:sp>
        <p:nvSpPr>
          <p:cNvPr id="7" name="Right Arrow 6"/>
          <p:cNvSpPr/>
          <p:nvPr/>
        </p:nvSpPr>
        <p:spPr>
          <a:xfrm>
            <a:off x="762000" y="3505200"/>
            <a:ext cx="327660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794855">
            <a:off x="4364083" y="2712210"/>
            <a:ext cx="327660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5105400" y="4267200"/>
            <a:ext cx="3276600" cy="2286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0" y="2743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3716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35814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Efficient </a:t>
            </a:r>
            <a:endParaRPr lang="en-US" dirty="0"/>
          </a:p>
        </p:txBody>
      </p:sp>
      <p:pic>
        <p:nvPicPr>
          <p:cNvPr id="4" name="Content Placeholder 3" descr="Anchors John Lo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057399"/>
            <a:ext cx="2286000" cy="3152663"/>
          </a:xfrm>
        </p:spPr>
      </p:pic>
      <p:pic>
        <p:nvPicPr>
          <p:cNvPr id="5" name="Picture 4" descr="Anchors Leubb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2057400"/>
            <a:ext cx="2495899" cy="3067478"/>
          </a:xfrm>
          <a:prstGeom prst="rect">
            <a:avLst/>
          </a:prstGeom>
        </p:spPr>
      </p:pic>
      <p:pic>
        <p:nvPicPr>
          <p:cNvPr id="6" name="Picture 5" descr="Practice Building Ancho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399" y="2057400"/>
            <a:ext cx="2571541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41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Study, learn, practice, practice, practice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No Extension </a:t>
            </a:r>
            <a:endParaRPr lang="en-US" dirty="0"/>
          </a:p>
        </p:txBody>
      </p:sp>
      <p:pic>
        <p:nvPicPr>
          <p:cNvPr id="4" name="Content Placeholder 3" descr="No extens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6400" y="609600"/>
            <a:ext cx="2625613" cy="5794456"/>
          </a:xfrm>
        </p:spPr>
      </p:pic>
      <p:sp>
        <p:nvSpPr>
          <p:cNvPr id="5" name="TextBox 4"/>
          <p:cNvSpPr txBox="1"/>
          <p:nvPr/>
        </p:nvSpPr>
        <p:spPr>
          <a:xfrm>
            <a:off x="381000" y="2514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far would the anchor extend if the left arm were to fail? 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886200" y="3200400"/>
            <a:ext cx="2133600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900" b="1" dirty="0" smtClean="0"/>
              <a:t>S</a:t>
            </a:r>
            <a:r>
              <a:rPr lang="en-US" sz="3900" dirty="0" smtClean="0"/>
              <a:t>trong or Solid</a:t>
            </a:r>
          </a:p>
          <a:p>
            <a:pPr>
              <a:buNone/>
            </a:pPr>
            <a:r>
              <a:rPr lang="en-US" sz="3900" b="1" dirty="0" smtClean="0"/>
              <a:t>E</a:t>
            </a:r>
            <a:r>
              <a:rPr lang="en-US" sz="3900" dirty="0" smtClean="0"/>
              <a:t>qualized</a:t>
            </a:r>
          </a:p>
          <a:p>
            <a:pPr>
              <a:buNone/>
            </a:pPr>
            <a:r>
              <a:rPr lang="en-US" sz="3900" b="1" dirty="0" smtClean="0"/>
              <a:t>R</a:t>
            </a:r>
            <a:r>
              <a:rPr lang="en-US" sz="3900" dirty="0" smtClean="0"/>
              <a:t>edundant</a:t>
            </a:r>
          </a:p>
          <a:p>
            <a:pPr>
              <a:buNone/>
            </a:pPr>
            <a:r>
              <a:rPr lang="en-US" sz="3900" b="1" dirty="0" smtClean="0"/>
              <a:t>E</a:t>
            </a:r>
            <a:r>
              <a:rPr lang="en-US" sz="3900" dirty="0" smtClean="0"/>
              <a:t>fficient </a:t>
            </a:r>
          </a:p>
          <a:p>
            <a:pPr>
              <a:buNone/>
            </a:pPr>
            <a:r>
              <a:rPr lang="en-US" sz="3900" b="1" dirty="0" smtClean="0"/>
              <a:t>N</a:t>
            </a:r>
            <a:r>
              <a:rPr lang="en-US" sz="3900" dirty="0" smtClean="0"/>
              <a:t>o </a:t>
            </a:r>
          </a:p>
          <a:p>
            <a:pPr>
              <a:buNone/>
            </a:pPr>
            <a:r>
              <a:rPr lang="en-US" sz="3900" b="1" dirty="0" smtClean="0"/>
              <a:t>E</a:t>
            </a:r>
            <a:r>
              <a:rPr lang="en-US" sz="3900" dirty="0" smtClean="0"/>
              <a:t>xtension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 descr="Recap SERE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914400"/>
            <a:ext cx="3391374" cy="537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/>
              <a:t>Efficiently tour the anchors setup along the 	perimeter of the room.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Evaluate them. Are they all SERENE? </a:t>
            </a:r>
          </a:p>
          <a:p>
            <a:pPr>
              <a:buNone/>
            </a:pPr>
            <a:r>
              <a:rPr lang="en-US" dirty="0" smtClean="0"/>
              <a:t>	Would you trust your life with them?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Discuss with peers, take notes, take pictures, add questions to the bivy spot!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Anchor Activity Review</a:t>
            </a:r>
            <a:br>
              <a:rPr lang="en-US" dirty="0" smtClean="0"/>
            </a:br>
            <a:r>
              <a:rPr lang="en-US" dirty="0" smtClean="0"/>
              <a:t>American Death Triangle</a:t>
            </a:r>
            <a:endParaRPr lang="en-US" dirty="0"/>
          </a:p>
        </p:txBody>
      </p:sp>
      <p:pic>
        <p:nvPicPr>
          <p:cNvPr id="4" name="Content Placeholder 3" descr="IMG_04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Oh, hi!</a:t>
            </a:r>
            <a:endParaRPr lang="en-US" dirty="0"/>
          </a:p>
        </p:txBody>
      </p:sp>
      <p:pic>
        <p:nvPicPr>
          <p:cNvPr id="4" name="Content Placeholder 3" descr="Baby Finnega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95600" y="990600"/>
            <a:ext cx="3478287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Please note, if you are looking over these slides because you missed the lecture, then some of this might not make sense.  This presentation was designed for a live audience. </a:t>
            </a:r>
            <a:r>
              <a:rPr lang="en-US" dirty="0" smtClean="0"/>
              <a:t> Read FOTH chapters 9, 10, and 11 for full explanations.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4206240" cy="3154680"/>
          </a:xfrm>
        </p:spPr>
      </p:pic>
      <p:pic>
        <p:nvPicPr>
          <p:cNvPr id="5" name="Picture 4" descr="IMG_0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29000"/>
            <a:ext cx="4206240" cy="3154680"/>
          </a:xfrm>
          <a:prstGeom prst="rect">
            <a:avLst/>
          </a:prstGeom>
        </p:spPr>
      </p:pic>
      <p:pic>
        <p:nvPicPr>
          <p:cNvPr id="6" name="Picture 5" descr="IMG_0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1752600"/>
            <a:ext cx="4389120" cy="32918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114800" cy="3086100"/>
          </a:xfrm>
        </p:spPr>
      </p:pic>
      <p:pic>
        <p:nvPicPr>
          <p:cNvPr id="5" name="Picture 4" descr="IMG_04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819400"/>
            <a:ext cx="5029200" cy="3771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Anchor Activity Review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/>
              <a:t>good quad anchor</a:t>
            </a:r>
            <a:endParaRPr lang="en-US" dirty="0"/>
          </a:p>
        </p:txBody>
      </p:sp>
      <p:pic>
        <p:nvPicPr>
          <p:cNvPr id="4" name="Content Placeholder 3" descr="IMG_04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524000"/>
            <a:ext cx="6858000" cy="51435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Anchor Activity Review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smtClean="0"/>
              <a:t>equalized </a:t>
            </a:r>
            <a:r>
              <a:rPr lang="en-US" dirty="0" err="1" smtClean="0"/>
              <a:t>cordelette</a:t>
            </a:r>
            <a:endParaRPr lang="en-US" dirty="0"/>
          </a:p>
        </p:txBody>
      </p:sp>
      <p:pic>
        <p:nvPicPr>
          <p:cNvPr id="4" name="Content Placeholder 3" descr="IMG_0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54480"/>
            <a:ext cx="7071360" cy="530352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 Activity Review</a:t>
            </a:r>
            <a:endParaRPr lang="en-US" dirty="0"/>
          </a:p>
        </p:txBody>
      </p:sp>
      <p:pic>
        <p:nvPicPr>
          <p:cNvPr id="4" name="Content Placeholder 3" descr="IMG_0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219200"/>
            <a:ext cx="7040880" cy="528066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639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IMG_0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304800"/>
            <a:ext cx="4297680" cy="3223260"/>
          </a:xfrm>
        </p:spPr>
      </p:pic>
      <p:pic>
        <p:nvPicPr>
          <p:cNvPr id="5" name="Picture 4" descr="IMG_0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048000"/>
            <a:ext cx="4754880" cy="3566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1219200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Know Your Gear! </a:t>
            </a:r>
            <a:endParaRPr lang="en-US" sz="4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Know Your Knots!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143000"/>
            <a:ext cx="7437120" cy="557784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4" name="Content Placeholder 3" descr="Bivy Spo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9417" y="1972205"/>
            <a:ext cx="5125166" cy="378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/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Learning Targets</a:t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sz="31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The prepared and engaged student will begin to understand (conceptually) how to...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r>
              <a:rPr lang="en-US" dirty="0" smtClean="0"/>
              <a:t>	Prepare for Field </a:t>
            </a:r>
            <a:r>
              <a:rPr lang="en-US" dirty="0"/>
              <a:t>Trip </a:t>
            </a:r>
            <a:r>
              <a:rPr lang="en-US" dirty="0" smtClean="0"/>
              <a:t>2</a:t>
            </a:r>
            <a:endParaRPr lang="en-US" dirty="0"/>
          </a:p>
          <a:p>
            <a:pPr fontAlgn="base">
              <a:buNone/>
            </a:pPr>
            <a:r>
              <a:rPr lang="en-US" dirty="0" smtClean="0"/>
              <a:t>	Evaluate belay </a:t>
            </a:r>
            <a:r>
              <a:rPr lang="en-US" dirty="0"/>
              <a:t>and </a:t>
            </a:r>
            <a:r>
              <a:rPr lang="en-US" dirty="0" smtClean="0"/>
              <a:t>rappel </a:t>
            </a:r>
            <a:r>
              <a:rPr lang="en-US" dirty="0"/>
              <a:t>a</a:t>
            </a:r>
            <a:r>
              <a:rPr lang="en-US" dirty="0" smtClean="0"/>
              <a:t>nchors </a:t>
            </a:r>
            <a:r>
              <a:rPr lang="en-US" dirty="0"/>
              <a:t>for </a:t>
            </a:r>
            <a:r>
              <a:rPr lang="en-US" dirty="0" smtClean="0"/>
              <a:t>rock </a:t>
            </a:r>
            <a:endParaRPr lang="en-US" dirty="0"/>
          </a:p>
          <a:p>
            <a:pPr>
              <a:buNone/>
            </a:pPr>
            <a:r>
              <a:rPr lang="en-US" dirty="0" smtClean="0"/>
              <a:t>	Lead Belay</a:t>
            </a:r>
            <a:endParaRPr lang="en-US" dirty="0"/>
          </a:p>
          <a:p>
            <a:pPr>
              <a:buNone/>
            </a:pPr>
            <a:r>
              <a:rPr lang="en-US" dirty="0" smtClean="0"/>
              <a:t>	Escape the belay  </a:t>
            </a:r>
          </a:p>
          <a:p>
            <a:pPr>
              <a:buNone/>
            </a:pPr>
            <a:r>
              <a:rPr lang="en-US" dirty="0" smtClean="0"/>
              <a:t>	Rappel safely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643509" cy="533400"/>
          </a:xfrm>
          <a:prstGeom prst="rect">
            <a:avLst/>
          </a:prstGeom>
          <a:noFill/>
        </p:spPr>
      </p:pic>
      <p:pic>
        <p:nvPicPr>
          <p:cNvPr id="5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643509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Lead Belay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000" dirty="0" smtClean="0">
                <a:hlinkClick r:id="rId3"/>
              </a:rPr>
              <a:t>https://youtu.be/YvEQrKOtUZg?t=1m5s</a:t>
            </a: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Lead Belaying Vido Sti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599" y="1447799"/>
            <a:ext cx="5879191" cy="438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Lecture 1 </a:t>
            </a:r>
            <a:r>
              <a:rPr lang="en-US" sz="1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(Course </a:t>
            </a:r>
            <a:r>
              <a:rPr lang="en-US" sz="18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Intro., </a:t>
            </a:r>
            <a:r>
              <a:rPr lang="en-US" sz="1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Knots, Top-rope Belay, Rope Ascending</a:t>
            </a:r>
            <a:r>
              <a:rPr lang="en-US" sz="18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)</a:t>
            </a:r>
          </a:p>
          <a:p>
            <a:pPr>
              <a:buNone/>
            </a:pPr>
            <a:endParaRPr lang="en-US" sz="1800" dirty="0" smtClean="0">
              <a:latin typeface="Batang" pitchFamily="18" charset="-127"/>
              <a:ea typeface="Batang" pitchFamily="18" charset="-127"/>
              <a:cs typeface="David" pitchFamily="34" charset="-79"/>
            </a:endParaRPr>
          </a:p>
          <a:p>
            <a:pPr>
              <a:buNone/>
            </a:pPr>
            <a:r>
              <a:rPr lang="en-US" sz="2800" b="1" dirty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</a:t>
            </a:r>
            <a:r>
              <a:rPr lang="en-US" sz="2700" b="1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(Anchors, Belays, Belay Escape, Rappel)</a:t>
            </a:r>
            <a:endParaRPr lang="en-US" sz="1050" b="1" dirty="0" smtClean="0">
              <a:latin typeface="Batang" pitchFamily="18" charset="-127"/>
              <a:ea typeface="Batang" pitchFamily="18" charset="-127"/>
              <a:cs typeface="David" pitchFamily="34" charset="-79"/>
            </a:endParaRPr>
          </a:p>
          <a:p>
            <a:pPr>
              <a:buNone/>
            </a:pPr>
            <a:endParaRPr lang="en-US" sz="2000" b="1" dirty="0">
              <a:latin typeface="Batang" pitchFamily="18" charset="-127"/>
              <a:ea typeface="Batang" pitchFamily="18" charset="-127"/>
              <a:cs typeface="David" pitchFamily="34" charset="-79"/>
            </a:endParaRPr>
          </a:p>
          <a:p>
            <a:pPr>
              <a:buNone/>
            </a:pPr>
            <a:r>
              <a:rPr lang="en-US" sz="2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Lecture 3 </a:t>
            </a:r>
            <a:r>
              <a:rPr lang="en-US" sz="1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(Alpine Rock</a:t>
            </a:r>
            <a:r>
              <a:rPr lang="en-US" sz="18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)</a:t>
            </a:r>
          </a:p>
          <a:p>
            <a:pPr>
              <a:buNone/>
            </a:pPr>
            <a:endParaRPr lang="en-US" sz="1800" dirty="0">
              <a:latin typeface="Batang" pitchFamily="18" charset="-127"/>
              <a:ea typeface="Batang" pitchFamily="18" charset="-127"/>
              <a:cs typeface="David" pitchFamily="34" charset="-79"/>
            </a:endParaRPr>
          </a:p>
          <a:p>
            <a:pPr>
              <a:buNone/>
            </a:pPr>
            <a:r>
              <a:rPr lang="en-US" sz="2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Lecture 4 </a:t>
            </a:r>
            <a:r>
              <a:rPr lang="en-US" sz="1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(Snow Travel, Avalanche</a:t>
            </a:r>
            <a:r>
              <a:rPr lang="en-US" sz="18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)</a:t>
            </a:r>
          </a:p>
          <a:p>
            <a:pPr>
              <a:buNone/>
            </a:pPr>
            <a:endParaRPr lang="en-US" sz="1800" dirty="0">
              <a:latin typeface="Batang" pitchFamily="18" charset="-127"/>
              <a:ea typeface="Batang" pitchFamily="18" charset="-127"/>
              <a:cs typeface="David" pitchFamily="34" charset="-79"/>
            </a:endParaRPr>
          </a:p>
          <a:p>
            <a:pPr>
              <a:buNone/>
            </a:pPr>
            <a:r>
              <a:rPr lang="en-US" sz="2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Lecture 5 </a:t>
            </a:r>
            <a:r>
              <a:rPr lang="en-US" sz="1800" dirty="0">
                <a:latin typeface="Batang" pitchFamily="18" charset="-127"/>
                <a:ea typeface="Batang" pitchFamily="18" charset="-127"/>
                <a:cs typeface="David" pitchFamily="34" charset="-79"/>
              </a:rPr>
              <a:t>(Glacier Travel)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sic Belay Setu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5015715" cy="6411811"/>
          </a:xfrm>
        </p:spPr>
      </p:pic>
      <p:sp>
        <p:nvSpPr>
          <p:cNvPr id="5" name="TextBox 4"/>
          <p:cNvSpPr txBox="1"/>
          <p:nvPr/>
        </p:nvSpPr>
        <p:spPr>
          <a:xfrm>
            <a:off x="4572000" y="2133600"/>
            <a:ext cx="4038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Observations</a:t>
            </a:r>
          </a:p>
          <a:p>
            <a:r>
              <a:rPr lang="en-US" dirty="0" smtClean="0"/>
              <a:t>-Anchor at comfortable belay stance</a:t>
            </a:r>
          </a:p>
          <a:p>
            <a:r>
              <a:rPr lang="en-US" dirty="0" smtClean="0"/>
              <a:t>-Helmets</a:t>
            </a:r>
          </a:p>
          <a:p>
            <a:r>
              <a:rPr lang="en-US" dirty="0" smtClean="0"/>
              <a:t>-Neatly flaked dynamic rope</a:t>
            </a:r>
          </a:p>
          <a:p>
            <a:r>
              <a:rPr lang="en-US" dirty="0" smtClean="0"/>
              <a:t>-Glove on brake hand</a:t>
            </a:r>
          </a:p>
          <a:p>
            <a:r>
              <a:rPr lang="en-US" dirty="0" smtClean="0"/>
              <a:t>-Non-brake hand is feeding out rope</a:t>
            </a:r>
          </a:p>
          <a:p>
            <a:r>
              <a:rPr lang="en-US" dirty="0" smtClean="0"/>
              <a:t>-Belayer is watching lead </a:t>
            </a:r>
            <a:r>
              <a:rPr lang="en-US" dirty="0" smtClean="0"/>
              <a:t>climber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*This scene is of a multi-pitch </a:t>
            </a:r>
            <a:r>
              <a:rPr lang="en-US" dirty="0" err="1" smtClean="0"/>
              <a:t>trad</a:t>
            </a:r>
            <a:r>
              <a:rPr lang="en-US" dirty="0" smtClean="0"/>
              <a:t> climb; 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the climbers </a:t>
            </a:r>
            <a:r>
              <a:rPr lang="en-US" dirty="0" smtClean="0"/>
              <a:t>are on an exposed ledge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9144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Basic Lead Belay Setup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Lead Belaying</a:t>
            </a:r>
            <a:br>
              <a:rPr lang="en-US" dirty="0" smtClean="0"/>
            </a:br>
            <a:r>
              <a:rPr lang="en-US" dirty="0" smtClean="0"/>
              <a:t>feeling hand and braking hand</a:t>
            </a:r>
            <a:endParaRPr lang="en-US" dirty="0"/>
          </a:p>
        </p:txBody>
      </p:sp>
      <p:pic>
        <p:nvPicPr>
          <p:cNvPr id="4" name="Content Placeholder 3" descr="Belaye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524000"/>
            <a:ext cx="6705600" cy="52125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Lead Belaying--terrain and style of climbing will dictate nature of the belay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Weekend Whipp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524000"/>
            <a:ext cx="3219900" cy="4925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2362200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Observations</a:t>
            </a:r>
          </a:p>
          <a:p>
            <a:r>
              <a:rPr lang="en-US" dirty="0" smtClean="0"/>
              <a:t>-</a:t>
            </a:r>
            <a:r>
              <a:rPr lang="en-US" strike="sngStrike" dirty="0" smtClean="0"/>
              <a:t>Anchor</a:t>
            </a:r>
            <a:r>
              <a:rPr lang="en-US" dirty="0" smtClean="0"/>
              <a:t> at comfortable belay stance</a:t>
            </a:r>
          </a:p>
          <a:p>
            <a:r>
              <a:rPr lang="en-US" dirty="0" smtClean="0"/>
              <a:t>-</a:t>
            </a:r>
            <a:r>
              <a:rPr lang="en-US" strike="sngStrike" dirty="0" smtClean="0"/>
              <a:t>Helmets</a:t>
            </a:r>
          </a:p>
          <a:p>
            <a:r>
              <a:rPr lang="en-US" dirty="0" smtClean="0"/>
              <a:t>-Neatly flaked dynamic rope</a:t>
            </a:r>
          </a:p>
          <a:p>
            <a:r>
              <a:rPr lang="en-US" dirty="0" smtClean="0"/>
              <a:t>-Glove on brake hand—even w/ </a:t>
            </a:r>
            <a:r>
              <a:rPr lang="en-US" dirty="0" err="1" smtClean="0"/>
              <a:t>grigri</a:t>
            </a:r>
            <a:endParaRPr lang="en-US" dirty="0" smtClean="0"/>
          </a:p>
          <a:p>
            <a:r>
              <a:rPr lang="en-US" dirty="0" smtClean="0"/>
              <a:t>-Non-brake hand is feeding out rope</a:t>
            </a:r>
          </a:p>
          <a:p>
            <a:r>
              <a:rPr lang="en-US" dirty="0" smtClean="0"/>
              <a:t>-Belayer is watching lead climber</a:t>
            </a:r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https://player.vimeo.com/video/127939980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How was the force absorbed? </a:t>
            </a:r>
          </a:p>
          <a:p>
            <a:r>
              <a:rPr lang="en-US" dirty="0" smtClean="0"/>
              <a:t>See page 157—stopping distance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Which climber would you trust with your life?</a:t>
            </a:r>
            <a:endParaRPr lang="en-US" sz="3200" dirty="0"/>
          </a:p>
        </p:txBody>
      </p:sp>
      <p:pic>
        <p:nvPicPr>
          <p:cNvPr id="4" name="Content Placeholder 3" descr="Bad Belay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1219200"/>
            <a:ext cx="2738596" cy="4995932"/>
          </a:xfrm>
        </p:spPr>
      </p:pic>
      <p:pic>
        <p:nvPicPr>
          <p:cNvPr id="6" name="Picture 5" descr="Weekend Whipp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219200"/>
            <a:ext cx="3219900" cy="49251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248400"/>
            <a:ext cx="3736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https://youtu.be/XeL5NC7Mp0o?t=8s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you do differently?</a:t>
            </a:r>
            <a:endParaRPr lang="en-US" dirty="0"/>
          </a:p>
        </p:txBody>
      </p:sp>
      <p:pic>
        <p:nvPicPr>
          <p:cNvPr id="4" name="Content Placeholder 3" descr="Lead Belayer with an overhan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905000"/>
            <a:ext cx="7954486" cy="40772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sic Belay Setu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5015715" cy="6411811"/>
          </a:xfrm>
        </p:spPr>
      </p:pic>
      <p:sp>
        <p:nvSpPr>
          <p:cNvPr id="5" name="TextBox 4"/>
          <p:cNvSpPr txBox="1"/>
          <p:nvPr/>
        </p:nvSpPr>
        <p:spPr>
          <a:xfrm>
            <a:off x="3810000" y="1752600"/>
            <a:ext cx="4876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Observations</a:t>
            </a:r>
          </a:p>
          <a:p>
            <a:r>
              <a:rPr lang="en-US" dirty="0" smtClean="0"/>
              <a:t>-Anchor at comfortable belay stance*—why?</a:t>
            </a:r>
          </a:p>
          <a:p>
            <a:r>
              <a:rPr lang="en-US" dirty="0" smtClean="0"/>
              <a:t>-Helmets—why?</a:t>
            </a:r>
          </a:p>
          <a:p>
            <a:r>
              <a:rPr lang="en-US" dirty="0" smtClean="0"/>
              <a:t>-Neatly flaked dynamic rope—why?</a:t>
            </a:r>
          </a:p>
          <a:p>
            <a:r>
              <a:rPr lang="en-US" dirty="0" smtClean="0"/>
              <a:t>-Glove on brake hand—why? </a:t>
            </a:r>
          </a:p>
          <a:p>
            <a:r>
              <a:rPr lang="en-US" dirty="0" smtClean="0"/>
              <a:t>-Non-brake hand is feeding out rope—why?</a:t>
            </a:r>
          </a:p>
          <a:p>
            <a:r>
              <a:rPr lang="en-US" dirty="0" smtClean="0"/>
              <a:t>-Belayer is watching lead climber—why? </a:t>
            </a:r>
          </a:p>
          <a:p>
            <a:endParaRPr lang="en-US" dirty="0" smtClean="0"/>
          </a:p>
          <a:p>
            <a:r>
              <a:rPr lang="en-US" dirty="0" smtClean="0"/>
              <a:t>*This scene is of a multi-pitch trad climb; the    </a:t>
            </a:r>
          </a:p>
          <a:p>
            <a:r>
              <a:rPr lang="en-US" dirty="0" smtClean="0"/>
              <a:t>   climbers are on an exposed ledge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762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Review--Basic Lead Belay Setup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Numerous ways to belay…</a:t>
            </a:r>
            <a:endParaRPr lang="en-US" dirty="0"/>
          </a:p>
        </p:txBody>
      </p:sp>
      <p:pic>
        <p:nvPicPr>
          <p:cNvPr id="4" name="Content Placeholder 3" descr="Body belay foth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3733800" cy="3328931"/>
          </a:xfrm>
        </p:spPr>
      </p:pic>
      <p:pic>
        <p:nvPicPr>
          <p:cNvPr id="5" name="Picture 4" descr="Mun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3581400"/>
            <a:ext cx="2232550" cy="2895600"/>
          </a:xfrm>
          <a:prstGeom prst="rect">
            <a:avLst/>
          </a:prstGeom>
        </p:spPr>
      </p:pic>
      <p:pic>
        <p:nvPicPr>
          <p:cNvPr id="6" name="Picture 5" descr="Belay Devi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1219200"/>
            <a:ext cx="2092315" cy="2834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572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body belay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8956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Munter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41910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tubular device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Belaying a follower with a body belay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Body Be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295400"/>
            <a:ext cx="3709883" cy="441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6019800"/>
            <a:ext cx="4001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dirty="0" smtClean="0"/>
              <a:t>https://youtu.be/Tw6CHiFHXZI?t=1m11s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1371600"/>
            <a:ext cx="403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Advantages</a:t>
            </a:r>
          </a:p>
          <a:p>
            <a:r>
              <a:rPr lang="en-US" sz="2000" dirty="0" smtClean="0"/>
              <a:t>-Efficient set up</a:t>
            </a:r>
          </a:p>
          <a:p>
            <a:r>
              <a:rPr lang="en-US" sz="2000" dirty="0" smtClean="0"/>
              <a:t>-Rope can be taken in quickly</a:t>
            </a:r>
          </a:p>
          <a:p>
            <a:r>
              <a:rPr lang="en-US" sz="2000" dirty="0" smtClean="0"/>
              <a:t>-Allows for a dynamic belay— </a:t>
            </a:r>
          </a:p>
          <a:p>
            <a:r>
              <a:rPr lang="en-US" sz="2000" dirty="0" smtClean="0"/>
              <a:t>  important for some terrain and </a:t>
            </a:r>
          </a:p>
          <a:p>
            <a:r>
              <a:rPr lang="en-US" sz="2000" dirty="0" smtClean="0"/>
              <a:t>  anchor situations, e.g. snow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u="sng" dirty="0" smtClean="0"/>
              <a:t>Considerations</a:t>
            </a:r>
          </a:p>
          <a:p>
            <a:r>
              <a:rPr lang="en-US" sz="2000" dirty="0" smtClean="0"/>
              <a:t>-Not intended to hold massive forces</a:t>
            </a:r>
          </a:p>
          <a:p>
            <a:r>
              <a:rPr lang="en-US" sz="2000" dirty="0" smtClean="0"/>
              <a:t>-Exposure of terrain</a:t>
            </a:r>
          </a:p>
          <a:p>
            <a:r>
              <a:rPr lang="en-US" sz="2000" dirty="0" smtClean="0"/>
              <a:t>-Difficult to escape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Belaying a follower with a Munter off of the anchor</a:t>
            </a:r>
            <a:endParaRPr lang="en-US" sz="2800" dirty="0"/>
          </a:p>
        </p:txBody>
      </p:sp>
      <p:pic>
        <p:nvPicPr>
          <p:cNvPr id="4" name="Content Placeholder 3" descr="Munter off the anchor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38400" y="1219200"/>
            <a:ext cx="3657600" cy="5213444"/>
          </a:xfrm>
        </p:spPr>
      </p:pic>
      <p:sp>
        <p:nvSpPr>
          <p:cNvPr id="5" name="Left Arrow 4"/>
          <p:cNvSpPr/>
          <p:nvPr/>
        </p:nvSpPr>
        <p:spPr>
          <a:xfrm>
            <a:off x="6248400" y="1295400"/>
            <a:ext cx="1981200" cy="228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0800" y="1600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SERENE Anchor 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5486400" y="2971800"/>
            <a:ext cx="1981200" cy="228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0800000">
            <a:off x="1981200" y="3124200"/>
            <a:ext cx="1981200" cy="228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00000">
            <a:off x="1295400" y="6096000"/>
            <a:ext cx="1981200" cy="22860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2590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Tied in w/ clove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5638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Brake hand 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2766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Munter hitch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ubular off anchor ba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24399" y="304800"/>
            <a:ext cx="3832565" cy="4876800"/>
          </a:xfrm>
        </p:spPr>
      </p:pic>
      <p:pic>
        <p:nvPicPr>
          <p:cNvPr id="5" name="Picture 4" descr="Munter off anchor goo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304800"/>
            <a:ext cx="3505200" cy="486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4102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B050"/>
                </a:solidFill>
              </a:rPr>
              <a:t>      Good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54102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BAD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Learning Targets</a:t>
            </a:r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/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sz="20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The prepared and engaged student will begin to understand (conceptually) how to...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763000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en-US" sz="2400" dirty="0" smtClean="0"/>
              <a:t>--Prepare for Field </a:t>
            </a:r>
            <a:r>
              <a:rPr lang="en-US" sz="2400" dirty="0"/>
              <a:t>Trip </a:t>
            </a:r>
            <a:r>
              <a:rPr lang="en-US" sz="2400" dirty="0" smtClean="0"/>
              <a:t>2</a:t>
            </a:r>
            <a:endParaRPr lang="en-US" sz="2400" dirty="0"/>
          </a:p>
          <a:p>
            <a:pPr fontAlgn="base">
              <a:buNone/>
            </a:pPr>
            <a:r>
              <a:rPr lang="en-US" sz="2400" dirty="0" smtClean="0"/>
              <a:t>--Evaluate belay </a:t>
            </a:r>
            <a:r>
              <a:rPr lang="en-US" sz="2400" dirty="0"/>
              <a:t>and </a:t>
            </a:r>
            <a:r>
              <a:rPr lang="en-US" sz="2400" dirty="0" smtClean="0"/>
              <a:t>rappel </a:t>
            </a:r>
            <a:r>
              <a:rPr lang="en-US" sz="2400" dirty="0"/>
              <a:t>a</a:t>
            </a:r>
            <a:r>
              <a:rPr lang="en-US" sz="2400" dirty="0" smtClean="0"/>
              <a:t>nchors </a:t>
            </a:r>
            <a:r>
              <a:rPr lang="en-US" sz="2400" dirty="0"/>
              <a:t>for </a:t>
            </a:r>
            <a:r>
              <a:rPr lang="en-US" sz="2400" dirty="0" smtClean="0"/>
              <a:t>rock </a:t>
            </a:r>
            <a:endParaRPr lang="en-US" sz="2400" dirty="0"/>
          </a:p>
          <a:p>
            <a:pPr>
              <a:buNone/>
            </a:pPr>
            <a:r>
              <a:rPr lang="en-US" sz="2400" dirty="0" smtClean="0"/>
              <a:t>--Lead Belay</a:t>
            </a:r>
            <a:endParaRPr lang="en-US" sz="2400" dirty="0"/>
          </a:p>
          <a:p>
            <a:pPr>
              <a:buNone/>
            </a:pPr>
            <a:r>
              <a:rPr lang="en-US" sz="2400" dirty="0" smtClean="0"/>
              <a:t>--Escape the belay  </a:t>
            </a:r>
          </a:p>
          <a:p>
            <a:pPr>
              <a:buNone/>
            </a:pPr>
            <a:r>
              <a:rPr lang="en-US" sz="2400" dirty="0" smtClean="0"/>
              <a:t>--Rappel safely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Nasty Anch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352800"/>
            <a:ext cx="4206240" cy="3302154"/>
          </a:xfrm>
          <a:prstGeom prst="rect">
            <a:avLst/>
          </a:prstGeom>
        </p:spPr>
      </p:pic>
      <p:pic>
        <p:nvPicPr>
          <p:cNvPr id="6" name="Picture 5" descr="Bad Belay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2286000"/>
            <a:ext cx="3566160" cy="3801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Belaying a follower off the body with a tubular device </a:t>
            </a:r>
            <a:endParaRPr lang="en-US" sz="2800" dirty="0"/>
          </a:p>
        </p:txBody>
      </p:sp>
      <p:pic>
        <p:nvPicPr>
          <p:cNvPr id="4" name="Content Placeholder 3" descr="Tubular off body lead bela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4153362" cy="5303520"/>
          </a:xfrm>
        </p:spPr>
      </p:pic>
      <p:sp>
        <p:nvSpPr>
          <p:cNvPr id="5" name="TextBox 4"/>
          <p:cNvSpPr txBox="1"/>
          <p:nvPr/>
        </p:nvSpPr>
        <p:spPr>
          <a:xfrm>
            <a:off x="5105400" y="1447800"/>
            <a:ext cx="3733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Advantages</a:t>
            </a:r>
          </a:p>
          <a:p>
            <a:r>
              <a:rPr lang="en-US" dirty="0" smtClean="0"/>
              <a:t>-</a:t>
            </a:r>
            <a:r>
              <a:rPr lang="en-US" strike="sngStrike" dirty="0" smtClean="0"/>
              <a:t>Efficient set up</a:t>
            </a:r>
          </a:p>
          <a:p>
            <a:r>
              <a:rPr lang="en-US" dirty="0" smtClean="0"/>
              <a:t>-</a:t>
            </a:r>
            <a:r>
              <a:rPr lang="en-US" strike="sngStrike" dirty="0" smtClean="0"/>
              <a:t>Rope can be taken in quickly</a:t>
            </a:r>
          </a:p>
          <a:p>
            <a:r>
              <a:rPr lang="en-US" dirty="0" smtClean="0"/>
              <a:t>-Allows for a dynamic belay— </a:t>
            </a:r>
          </a:p>
          <a:p>
            <a:r>
              <a:rPr lang="en-US" dirty="0" smtClean="0"/>
              <a:t>  important for some terrain and </a:t>
            </a:r>
          </a:p>
          <a:p>
            <a:r>
              <a:rPr lang="en-US" dirty="0" smtClean="0"/>
              <a:t>  anchor situations, e.g. snow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u="sng" dirty="0" smtClean="0"/>
              <a:t>Considerations</a:t>
            </a:r>
          </a:p>
          <a:p>
            <a:r>
              <a:rPr lang="en-US" dirty="0" smtClean="0"/>
              <a:t>-Not intended to hold massive forces</a:t>
            </a:r>
          </a:p>
          <a:p>
            <a:r>
              <a:rPr lang="en-US" dirty="0" smtClean="0"/>
              <a:t>-Exposure of terrain</a:t>
            </a:r>
          </a:p>
          <a:p>
            <a:r>
              <a:rPr lang="en-US" dirty="0" smtClean="0"/>
              <a:t>-Difficult to escape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     Questions?</a:t>
            </a:r>
            <a:endParaRPr lang="en-US" dirty="0"/>
          </a:p>
        </p:txBody>
      </p:sp>
      <p:pic>
        <p:nvPicPr>
          <p:cNvPr id="4" name="Content Placeholder 3" descr="Body belay foth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24000"/>
            <a:ext cx="3733800" cy="3328931"/>
          </a:xfrm>
        </p:spPr>
      </p:pic>
      <p:pic>
        <p:nvPicPr>
          <p:cNvPr id="5" name="Picture 4" descr="Mun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038600" y="3581400"/>
            <a:ext cx="2232550" cy="2895600"/>
          </a:xfrm>
          <a:prstGeom prst="rect">
            <a:avLst/>
          </a:prstGeom>
        </p:spPr>
      </p:pic>
      <p:pic>
        <p:nvPicPr>
          <p:cNvPr id="6" name="Picture 5" descr="Belay Devi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1676400"/>
            <a:ext cx="2092315" cy="28344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502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body belay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362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Munter</a:t>
            </a:r>
          </a:p>
          <a:p>
            <a:r>
              <a:rPr lang="en-US" sz="2800" dirty="0" smtClean="0"/>
              <a:t>off anchor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47244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tubular device</a:t>
            </a:r>
            <a:endParaRPr lang="en-US" sz="3200" dirty="0"/>
          </a:p>
        </p:txBody>
      </p:sp>
      <p:pic>
        <p:nvPicPr>
          <p:cNvPr id="10" name="Content Placeholder 3" descr="Bivy Spo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381000"/>
            <a:ext cx="1645920" cy="1214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/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Learning Targets</a:t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sz="31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The prepared and engaged student will begin to understand (conceptually) how to...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r>
              <a:rPr lang="en-US" dirty="0" smtClean="0"/>
              <a:t>	Prepare for Field </a:t>
            </a:r>
            <a:r>
              <a:rPr lang="en-US" dirty="0"/>
              <a:t>Trip </a:t>
            </a:r>
            <a:r>
              <a:rPr lang="en-US" dirty="0" smtClean="0"/>
              <a:t>2</a:t>
            </a:r>
            <a:endParaRPr lang="en-US" dirty="0"/>
          </a:p>
          <a:p>
            <a:pPr fontAlgn="base">
              <a:buNone/>
            </a:pPr>
            <a:r>
              <a:rPr lang="en-US" dirty="0" smtClean="0"/>
              <a:t>	Evaluate belay </a:t>
            </a:r>
            <a:r>
              <a:rPr lang="en-US" dirty="0"/>
              <a:t>and </a:t>
            </a:r>
            <a:r>
              <a:rPr lang="en-US" dirty="0" smtClean="0"/>
              <a:t>rappel </a:t>
            </a:r>
            <a:r>
              <a:rPr lang="en-US" dirty="0"/>
              <a:t>a</a:t>
            </a:r>
            <a:r>
              <a:rPr lang="en-US" dirty="0" smtClean="0"/>
              <a:t>nchors </a:t>
            </a:r>
            <a:r>
              <a:rPr lang="en-US" dirty="0"/>
              <a:t>for </a:t>
            </a:r>
            <a:r>
              <a:rPr lang="en-US" dirty="0" smtClean="0"/>
              <a:t>rock </a:t>
            </a:r>
            <a:endParaRPr lang="en-US" dirty="0"/>
          </a:p>
          <a:p>
            <a:pPr>
              <a:buNone/>
            </a:pPr>
            <a:r>
              <a:rPr lang="en-US" dirty="0" smtClean="0"/>
              <a:t>	Lead Belay</a:t>
            </a:r>
            <a:endParaRPr lang="en-US" dirty="0"/>
          </a:p>
          <a:p>
            <a:pPr>
              <a:buNone/>
            </a:pPr>
            <a:r>
              <a:rPr lang="en-US" dirty="0" smtClean="0"/>
              <a:t>	Escape the belay  </a:t>
            </a:r>
          </a:p>
          <a:p>
            <a:pPr>
              <a:buNone/>
            </a:pPr>
            <a:r>
              <a:rPr lang="en-US" dirty="0" smtClean="0"/>
              <a:t>	Rappel safely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643509" cy="533400"/>
          </a:xfrm>
          <a:prstGeom prst="rect">
            <a:avLst/>
          </a:prstGeom>
          <a:noFill/>
        </p:spPr>
      </p:pic>
      <p:pic>
        <p:nvPicPr>
          <p:cNvPr id="5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643509" cy="533400"/>
          </a:xfrm>
          <a:prstGeom prst="rect">
            <a:avLst/>
          </a:prstGeom>
          <a:noFill/>
        </p:spPr>
      </p:pic>
      <p:pic>
        <p:nvPicPr>
          <p:cNvPr id="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643509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Belay Escape—DISCLAIMER!!!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There are multiple ways to escape the belay.  The Basic course will show you a fundamental way.  As you continue with your climbing, there will be additional methods to learn. </a:t>
            </a:r>
          </a:p>
          <a:p>
            <a:pPr>
              <a:buNone/>
            </a:pPr>
            <a:r>
              <a:rPr lang="en-US" dirty="0" smtClean="0"/>
              <a:t>Included here are clips from two videos.  </a:t>
            </a:r>
          </a:p>
          <a:p>
            <a:pPr>
              <a:buNone/>
            </a:pPr>
            <a:r>
              <a:rPr lang="en-US" dirty="0" smtClean="0"/>
              <a:t>This first video does a great job showing you how to go hands free. </a:t>
            </a:r>
            <a:r>
              <a:rPr lang="en-US" dirty="0" smtClean="0">
                <a:hlinkClick r:id="rId3"/>
              </a:rPr>
              <a:t>https://youtu.be/4JtcxIQGKBs?t=50s</a:t>
            </a:r>
            <a:r>
              <a:rPr lang="en-US" dirty="0" smtClean="0"/>
              <a:t>     Stop at 2:18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This second video has a few lapses and should not be studied in full.  I am showing it to you tonight so that you have a complete picture of how to tie off the load in its most simple and basic way—note this way is arguably not the *best* way. It all depends on the scenario. </a:t>
            </a:r>
            <a:r>
              <a:rPr lang="en-US" dirty="0" smtClean="0">
                <a:hlinkClick r:id="rId4"/>
              </a:rPr>
              <a:t>https://youtu.be/wetMWQEbPC0?t=1m47s</a:t>
            </a:r>
            <a:r>
              <a:rPr lang="en-US" dirty="0" smtClean="0"/>
              <a:t>  Stop at 3:56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Belay Escape—Step 1: Go Hands Free</a:t>
            </a:r>
            <a:br>
              <a:rPr lang="en-US" dirty="0" smtClean="0"/>
            </a:br>
            <a:r>
              <a:rPr lang="en-US" dirty="0" smtClean="0"/>
              <a:t>(when belaying with a device)</a:t>
            </a:r>
            <a:endParaRPr lang="en-US" dirty="0"/>
          </a:p>
        </p:txBody>
      </p:sp>
      <p:pic>
        <p:nvPicPr>
          <p:cNvPr id="5" name="Content Placeholder 4" descr="Mule knot with belay devic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642" y="1447800"/>
            <a:ext cx="9026358" cy="49377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Belay Escape—Step 1 Go Hands Free (when belaying with a Munter)</a:t>
            </a:r>
            <a:endParaRPr lang="en-US" dirty="0"/>
          </a:p>
        </p:txBody>
      </p:sp>
      <p:pic>
        <p:nvPicPr>
          <p:cNvPr id="4" name="Content Placeholder 3" descr="Mule knot with mu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463040"/>
            <a:ext cx="7618248" cy="53949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lay Escape simpl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139729"/>
            <a:ext cx="4114800" cy="67182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Belay Escape Advanc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8961120" cy="64401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4" name="Content Placeholder 3" descr="Bivy Spo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9417" y="1972205"/>
            <a:ext cx="5125166" cy="378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/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Learning Targets</a:t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sz="31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The prepared and engaged student will begin to understand (conceptually) how to...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r>
              <a:rPr lang="en-US" dirty="0" smtClean="0"/>
              <a:t>	Prepare for Field </a:t>
            </a:r>
            <a:r>
              <a:rPr lang="en-US" dirty="0"/>
              <a:t>Trip </a:t>
            </a:r>
            <a:r>
              <a:rPr lang="en-US" dirty="0" smtClean="0"/>
              <a:t>2</a:t>
            </a:r>
            <a:endParaRPr lang="en-US" dirty="0"/>
          </a:p>
          <a:p>
            <a:pPr fontAlgn="base">
              <a:buNone/>
            </a:pPr>
            <a:r>
              <a:rPr lang="en-US" dirty="0" smtClean="0"/>
              <a:t>	Evaluate belay </a:t>
            </a:r>
            <a:r>
              <a:rPr lang="en-US" dirty="0"/>
              <a:t>and </a:t>
            </a:r>
            <a:r>
              <a:rPr lang="en-US" dirty="0" smtClean="0"/>
              <a:t>rappel </a:t>
            </a:r>
            <a:r>
              <a:rPr lang="en-US" dirty="0"/>
              <a:t>a</a:t>
            </a:r>
            <a:r>
              <a:rPr lang="en-US" dirty="0" smtClean="0"/>
              <a:t>nchors </a:t>
            </a:r>
            <a:r>
              <a:rPr lang="en-US" dirty="0"/>
              <a:t>for </a:t>
            </a:r>
            <a:r>
              <a:rPr lang="en-US" dirty="0" smtClean="0"/>
              <a:t>rock </a:t>
            </a:r>
            <a:endParaRPr lang="en-US" dirty="0"/>
          </a:p>
          <a:p>
            <a:pPr>
              <a:buNone/>
            </a:pPr>
            <a:r>
              <a:rPr lang="en-US" dirty="0" smtClean="0"/>
              <a:t>	Lead Belay</a:t>
            </a:r>
            <a:endParaRPr lang="en-US" dirty="0"/>
          </a:p>
          <a:p>
            <a:pPr>
              <a:buNone/>
            </a:pPr>
            <a:r>
              <a:rPr lang="en-US" dirty="0" smtClean="0"/>
              <a:t>	Escape the belay  </a:t>
            </a:r>
          </a:p>
          <a:p>
            <a:pPr>
              <a:buNone/>
            </a:pPr>
            <a:r>
              <a:rPr lang="en-US" dirty="0" smtClean="0"/>
              <a:t>	Rappel safely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643509" cy="533400"/>
          </a:xfrm>
          <a:prstGeom prst="rect">
            <a:avLst/>
          </a:prstGeom>
          <a:noFill/>
        </p:spPr>
      </p:pic>
      <p:pic>
        <p:nvPicPr>
          <p:cNvPr id="5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643509" cy="533400"/>
          </a:xfrm>
          <a:prstGeom prst="rect">
            <a:avLst/>
          </a:prstGeom>
          <a:noFill/>
        </p:spPr>
      </p:pic>
      <p:pic>
        <p:nvPicPr>
          <p:cNvPr id="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9000"/>
            <a:ext cx="643509" cy="533400"/>
          </a:xfrm>
          <a:prstGeom prst="rect">
            <a:avLst/>
          </a:prstGeom>
          <a:noFill/>
        </p:spPr>
      </p:pic>
      <p:pic>
        <p:nvPicPr>
          <p:cNvPr id="7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38600"/>
            <a:ext cx="643509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Bivy Spot?</a:t>
            </a:r>
            <a:endParaRPr lang="en-US" dirty="0"/>
          </a:p>
        </p:txBody>
      </p:sp>
      <p:pic>
        <p:nvPicPr>
          <p:cNvPr id="4" name="Content Placeholder 3" descr="Bivy Spo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9417" y="1972205"/>
            <a:ext cx="5125166" cy="378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Rappelling </a:t>
            </a:r>
            <a:endParaRPr lang="en-US" dirty="0"/>
          </a:p>
        </p:txBody>
      </p:sp>
      <p:pic>
        <p:nvPicPr>
          <p:cNvPr id="6" name="Content Placeholder 5" descr="Rappelling photo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371600"/>
            <a:ext cx="3017520" cy="5029200"/>
          </a:xfrm>
        </p:spPr>
      </p:pic>
      <p:sp>
        <p:nvSpPr>
          <p:cNvPr id="7" name="TextBox 6"/>
          <p:cNvSpPr txBox="1"/>
          <p:nvPr/>
        </p:nvSpPr>
        <p:spPr>
          <a:xfrm>
            <a:off x="3962400" y="1447800"/>
            <a:ext cx="487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Factors to Consider</a:t>
            </a:r>
          </a:p>
          <a:p>
            <a:endParaRPr lang="en-US" sz="2800" dirty="0" smtClean="0"/>
          </a:p>
          <a:p>
            <a:r>
              <a:rPr lang="en-US" sz="2800" dirty="0" smtClean="0"/>
              <a:t>-Anchor quality</a:t>
            </a:r>
          </a:p>
          <a:p>
            <a:r>
              <a:rPr lang="en-US" sz="2800" dirty="0" smtClean="0"/>
              <a:t>-Terrain hazards</a:t>
            </a:r>
          </a:p>
          <a:p>
            <a:r>
              <a:rPr lang="en-US" sz="2800" dirty="0" smtClean="0"/>
              <a:t>-Where does the rappel end?</a:t>
            </a:r>
          </a:p>
          <a:p>
            <a:r>
              <a:rPr lang="en-US" sz="2800" dirty="0" smtClean="0"/>
              <a:t>-Gear management</a:t>
            </a:r>
          </a:p>
          <a:p>
            <a:r>
              <a:rPr lang="en-US" sz="2800" dirty="0" smtClean="0"/>
              <a:t>-Agreed upon plan </a:t>
            </a:r>
          </a:p>
          <a:p>
            <a:r>
              <a:rPr lang="en-US" sz="2800" dirty="0" smtClean="0"/>
              <a:t>-Backup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Rope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Length of Rappel?</a:t>
            </a:r>
          </a:p>
          <a:p>
            <a:pPr>
              <a:buNone/>
            </a:pPr>
            <a:r>
              <a:rPr lang="en-US" dirty="0" smtClean="0"/>
              <a:t>	-one 60m rope=30m rappel</a:t>
            </a:r>
          </a:p>
          <a:p>
            <a:pPr>
              <a:buNone/>
            </a:pPr>
            <a:r>
              <a:rPr lang="en-US" dirty="0" smtClean="0"/>
              <a:t>		-does the rope have a middle mark?</a:t>
            </a:r>
          </a:p>
          <a:p>
            <a:pPr>
              <a:buNone/>
            </a:pPr>
            <a:r>
              <a:rPr lang="en-US" dirty="0" smtClean="0"/>
              <a:t>	-two 60m ropes=60m rappel</a:t>
            </a:r>
          </a:p>
          <a:p>
            <a:pPr>
              <a:buNone/>
            </a:pPr>
            <a:r>
              <a:rPr lang="en-US" dirty="0" smtClean="0"/>
              <a:t>		tie ropes together with </a:t>
            </a:r>
          </a:p>
          <a:p>
            <a:pPr>
              <a:buNone/>
            </a:pPr>
            <a:r>
              <a:rPr lang="en-US" dirty="0" smtClean="0"/>
              <a:t>          an overhand </a:t>
            </a:r>
            <a:r>
              <a:rPr lang="en-US" sz="2000" dirty="0" smtClean="0"/>
              <a:t>(aka EDK)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dirty="0" smtClean="0"/>
              <a:t>Close the system!</a:t>
            </a:r>
          </a:p>
          <a:p>
            <a:pPr>
              <a:buNone/>
            </a:pPr>
            <a:r>
              <a:rPr lang="en-US" dirty="0" smtClean="0"/>
              <a:t>  triple barrel or tie in</a:t>
            </a:r>
            <a:endParaRPr lang="en-US" dirty="0"/>
          </a:p>
        </p:txBody>
      </p:sp>
      <p:pic>
        <p:nvPicPr>
          <p:cNvPr id="4" name="Picture 3" descr="ED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3276600"/>
            <a:ext cx="2468880" cy="3258386"/>
          </a:xfrm>
          <a:prstGeom prst="rect">
            <a:avLst/>
          </a:prstGeom>
        </p:spPr>
      </p:pic>
      <p:pic>
        <p:nvPicPr>
          <p:cNvPr id="5" name="Picture 4" descr="triple barr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5105400"/>
            <a:ext cx="2286000" cy="1189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Personal Tether </a:t>
            </a:r>
            <a:endParaRPr lang="en-US" dirty="0"/>
          </a:p>
        </p:txBody>
      </p:sp>
      <p:pic>
        <p:nvPicPr>
          <p:cNvPr id="5" name="Picture 4" descr="P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219200"/>
            <a:ext cx="3057754" cy="2011680"/>
          </a:xfrm>
          <a:prstGeom prst="rect">
            <a:avLst/>
          </a:prstGeom>
        </p:spPr>
      </p:pic>
      <p:pic>
        <p:nvPicPr>
          <p:cNvPr id="6" name="Picture 5" descr="Dynee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267201"/>
            <a:ext cx="2743200" cy="1404075"/>
          </a:xfrm>
          <a:prstGeom prst="rect">
            <a:avLst/>
          </a:prstGeom>
        </p:spPr>
      </p:pic>
      <p:pic>
        <p:nvPicPr>
          <p:cNvPr id="8" name="Content Placeholder 7" descr="nylon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43000" y="1066800"/>
            <a:ext cx="2377440" cy="2264498"/>
          </a:xfrm>
        </p:spPr>
      </p:pic>
      <p:pic>
        <p:nvPicPr>
          <p:cNvPr id="9" name="Picture 8" descr="Dais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00" y="4267201"/>
            <a:ext cx="2194560" cy="1543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3429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NYLON=GOOD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5867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DYNEEMA=BAD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34290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PAS=OKAY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58674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DAISY=BAD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and Safety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-Tidy loose ends</a:t>
            </a:r>
          </a:p>
          <a:p>
            <a:pPr>
              <a:buNone/>
            </a:pPr>
            <a:r>
              <a:rPr lang="en-US" dirty="0" smtClean="0"/>
              <a:t>-Agree upon a plan</a:t>
            </a:r>
          </a:p>
          <a:p>
            <a:pPr>
              <a:buNone/>
            </a:pPr>
            <a:r>
              <a:rPr lang="en-US" dirty="0" smtClean="0"/>
              <a:t>-Double Check everything</a:t>
            </a:r>
          </a:p>
          <a:p>
            <a:pPr>
              <a:buNone/>
            </a:pPr>
            <a:r>
              <a:rPr lang="en-US" dirty="0" smtClean="0"/>
              <a:t>-Stay anchored in unless on rap</a:t>
            </a:r>
          </a:p>
          <a:p>
            <a:pPr>
              <a:buNone/>
            </a:pPr>
            <a:r>
              <a:rPr lang="en-US" dirty="0" smtClean="0"/>
              <a:t>-Resist the childlike urge </a:t>
            </a:r>
          </a:p>
          <a:p>
            <a:pPr>
              <a:buNone/>
            </a:pPr>
            <a:r>
              <a:rPr lang="en-US" dirty="0" smtClean="0"/>
              <a:t>	to bounce </a:t>
            </a:r>
            <a:r>
              <a:rPr lang="en-US" dirty="0" smtClean="0">
                <a:sym typeface="Wingdings" pitchFamily="2" charset="2"/>
              </a:rPr>
              <a:t> 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fireman'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4979" y="1676400"/>
            <a:ext cx="3479021" cy="448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the extended rappel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300" dirty="0" smtClean="0"/>
              <a:t>https://player.vimeo.com/video/113362076</a:t>
            </a:r>
            <a:endParaRPr lang="en-US" sz="1300" dirty="0"/>
          </a:p>
        </p:txBody>
      </p:sp>
      <p:pic>
        <p:nvPicPr>
          <p:cNvPr id="4" name="Picture 3" descr="Trust your anchor use this o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752600"/>
            <a:ext cx="5669280" cy="4027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1752600"/>
            <a:ext cx="32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Key Points</a:t>
            </a:r>
          </a:p>
          <a:p>
            <a:endParaRPr lang="en-US" sz="2000" dirty="0" smtClean="0"/>
          </a:p>
          <a:p>
            <a:r>
              <a:rPr lang="en-US" sz="2000" dirty="0" smtClean="0"/>
              <a:t>-Must have good anchor</a:t>
            </a:r>
          </a:p>
          <a:p>
            <a:r>
              <a:rPr lang="en-US" sz="2000" dirty="0" smtClean="0"/>
              <a:t>-Connect yourself to anchor</a:t>
            </a:r>
          </a:p>
          <a:p>
            <a:r>
              <a:rPr lang="en-US" sz="2000" dirty="0" smtClean="0"/>
              <a:t>-Set up rappel</a:t>
            </a:r>
          </a:p>
          <a:p>
            <a:r>
              <a:rPr lang="en-US" sz="2000" dirty="0" smtClean="0"/>
              <a:t>-Back up? </a:t>
            </a:r>
          </a:p>
          <a:p>
            <a:r>
              <a:rPr lang="en-US" sz="2000" dirty="0" smtClean="0"/>
              <a:t>-Test your system</a:t>
            </a:r>
          </a:p>
          <a:p>
            <a:r>
              <a:rPr lang="en-US" sz="2000" dirty="0" smtClean="0"/>
              <a:t>-Communicate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Rappelling off the belay loop</a:t>
            </a:r>
            <a:endParaRPr lang="en-US" dirty="0"/>
          </a:p>
        </p:txBody>
      </p:sp>
      <p:pic>
        <p:nvPicPr>
          <p:cNvPr id="4" name="Content Placeholder 3" descr="rap of harnes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95400"/>
            <a:ext cx="3689329" cy="4206240"/>
          </a:xfrm>
        </p:spPr>
      </p:pic>
      <p:pic>
        <p:nvPicPr>
          <p:cNvPr id="5" name="Picture 4" descr="munter r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371600"/>
            <a:ext cx="4738358" cy="4206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943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your rappel is off of your belay loop, then where is your backup?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Backup options for rappel off of belay loop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715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Three options: Fireman’s belay, </a:t>
            </a:r>
            <a:r>
              <a:rPr lang="en-US" dirty="0" err="1" smtClean="0"/>
              <a:t>autoblock</a:t>
            </a:r>
            <a:r>
              <a:rPr lang="en-US" dirty="0" smtClean="0"/>
              <a:t>, or…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biner on leg lo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0"/>
            <a:ext cx="4297680" cy="3400059"/>
          </a:xfrm>
          <a:prstGeom prst="rect">
            <a:avLst/>
          </a:prstGeom>
        </p:spPr>
      </p:pic>
      <p:pic>
        <p:nvPicPr>
          <p:cNvPr id="5" name="Picture 4" descr="biner on leg loop goo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524000"/>
            <a:ext cx="4297680" cy="3942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51054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Good?  </a:t>
            </a:r>
          </a:p>
          <a:p>
            <a:r>
              <a:rPr lang="en-US" sz="2800" dirty="0" smtClean="0"/>
              <a:t>Any concerns? 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56388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Much safer!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Rappelling off of the belay loop with an </a:t>
            </a:r>
            <a:r>
              <a:rPr lang="en-US" sz="3200" dirty="0" err="1" smtClean="0"/>
              <a:t>autoblock</a:t>
            </a:r>
            <a:endParaRPr lang="en-US" sz="3200" dirty="0"/>
          </a:p>
        </p:txBody>
      </p:sp>
      <p:pic>
        <p:nvPicPr>
          <p:cNvPr id="4" name="Content Placeholder 3" descr="autoblock when not extend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4389654" cy="5029200"/>
          </a:xfrm>
        </p:spPr>
      </p:pic>
      <p:sp>
        <p:nvSpPr>
          <p:cNvPr id="5" name="TextBox 4"/>
          <p:cNvSpPr txBox="1"/>
          <p:nvPr/>
        </p:nvSpPr>
        <p:spPr>
          <a:xfrm>
            <a:off x="5029200" y="2362200"/>
            <a:ext cx="3962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Look closely: </a:t>
            </a:r>
          </a:p>
          <a:p>
            <a:r>
              <a:rPr lang="en-US" sz="2400" dirty="0" smtClean="0"/>
              <a:t>What advice would you give?</a:t>
            </a:r>
          </a:p>
          <a:p>
            <a:endParaRPr lang="en-US" sz="2400" dirty="0" smtClean="0"/>
          </a:p>
          <a:p>
            <a:r>
              <a:rPr lang="en-US" sz="2400" dirty="0" smtClean="0"/>
              <a:t>We learn from our mistakes--question dated practices</a:t>
            </a:r>
          </a:p>
          <a:p>
            <a:endParaRPr lang="en-US" sz="2400" dirty="0" smtClean="0"/>
          </a:p>
          <a:p>
            <a:r>
              <a:rPr lang="en-US" sz="2400" dirty="0" smtClean="0"/>
              <a:t>Gear and how we use it is constantly evolving!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 descr="Bivy Spo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9417" y="1972205"/>
            <a:ext cx="5125166" cy="378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/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Learning Targets</a:t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sz="31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The prepared and engaged student will begin to understand (conceptually) how to...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525963"/>
          </a:xfrm>
        </p:spPr>
        <p:txBody>
          <a:bodyPr>
            <a:normAutofit lnSpcReduction="10000"/>
          </a:bodyPr>
          <a:lstStyle/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r>
              <a:rPr lang="en-US" dirty="0" smtClean="0"/>
              <a:t>	Prepare for Field </a:t>
            </a:r>
            <a:r>
              <a:rPr lang="en-US" dirty="0"/>
              <a:t>Trip </a:t>
            </a:r>
            <a:r>
              <a:rPr lang="en-US" dirty="0" smtClean="0"/>
              <a:t>2</a:t>
            </a:r>
            <a:endParaRPr lang="en-US" dirty="0"/>
          </a:p>
          <a:p>
            <a:pPr fontAlgn="base">
              <a:buNone/>
            </a:pPr>
            <a:r>
              <a:rPr lang="en-US" dirty="0" smtClean="0"/>
              <a:t>	Evaluate belay </a:t>
            </a:r>
            <a:r>
              <a:rPr lang="en-US" dirty="0"/>
              <a:t>and </a:t>
            </a:r>
            <a:r>
              <a:rPr lang="en-US" dirty="0" smtClean="0"/>
              <a:t>rappel </a:t>
            </a:r>
            <a:r>
              <a:rPr lang="en-US" dirty="0"/>
              <a:t>a</a:t>
            </a:r>
            <a:r>
              <a:rPr lang="en-US" dirty="0" smtClean="0"/>
              <a:t>nchors </a:t>
            </a:r>
            <a:r>
              <a:rPr lang="en-US" dirty="0"/>
              <a:t>for </a:t>
            </a:r>
            <a:r>
              <a:rPr lang="en-US" dirty="0" smtClean="0"/>
              <a:t>rock </a:t>
            </a:r>
            <a:endParaRPr lang="en-US" dirty="0"/>
          </a:p>
          <a:p>
            <a:pPr>
              <a:buNone/>
            </a:pPr>
            <a:r>
              <a:rPr lang="en-US" dirty="0" smtClean="0"/>
              <a:t>	Lead Belay</a:t>
            </a:r>
            <a:endParaRPr lang="en-US" dirty="0"/>
          </a:p>
          <a:p>
            <a:pPr>
              <a:buNone/>
            </a:pPr>
            <a:r>
              <a:rPr lang="en-US" dirty="0" smtClean="0"/>
              <a:t>	Escape the belay  </a:t>
            </a:r>
          </a:p>
          <a:p>
            <a:pPr>
              <a:buNone/>
            </a:pPr>
            <a:r>
              <a:rPr lang="en-US" dirty="0" smtClean="0"/>
              <a:t>	Rappel safely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So now what?  Pop Quiz Part 2!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643509" cy="533400"/>
          </a:xfrm>
          <a:prstGeom prst="rect">
            <a:avLst/>
          </a:prstGeom>
          <a:noFill/>
        </p:spPr>
      </p:pic>
      <p:pic>
        <p:nvPicPr>
          <p:cNvPr id="5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643509" cy="533400"/>
          </a:xfrm>
          <a:prstGeom prst="rect">
            <a:avLst/>
          </a:prstGeom>
          <a:noFill/>
        </p:spPr>
      </p:pic>
      <p:pic>
        <p:nvPicPr>
          <p:cNvPr id="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643509" cy="533400"/>
          </a:xfrm>
          <a:prstGeom prst="rect">
            <a:avLst/>
          </a:prstGeom>
          <a:noFill/>
        </p:spPr>
      </p:pic>
      <p:pic>
        <p:nvPicPr>
          <p:cNvPr id="7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643509" cy="533400"/>
          </a:xfrm>
          <a:prstGeom prst="rect">
            <a:avLst/>
          </a:prstGeom>
          <a:noFill/>
        </p:spPr>
      </p:pic>
      <p:pic>
        <p:nvPicPr>
          <p:cNvPr id="8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267200"/>
            <a:ext cx="643509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you prepared?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HW: Freedom 8, chapters 9, 10, 11, 22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 descr="Adults Read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514600"/>
            <a:ext cx="7182853" cy="365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Climb 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N4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609600"/>
            <a:ext cx="8046720" cy="603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If you have a smart phone or a computer, please get it out now and go to </a:t>
            </a:r>
            <a:r>
              <a:rPr lang="en-US" dirty="0" smtClean="0">
                <a:hlinkClick r:id="rId2"/>
              </a:rPr>
              <a:t>www.kahoot.it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Field Trip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11200" dirty="0" smtClean="0"/>
              <a:t>Just like a climb…</a:t>
            </a:r>
          </a:p>
          <a:p>
            <a:pPr>
              <a:buNone/>
            </a:pPr>
            <a:r>
              <a:rPr lang="en-US" sz="11200" dirty="0" smtClean="0"/>
              <a:t>	Be on time and be present </a:t>
            </a:r>
          </a:p>
          <a:p>
            <a:pPr>
              <a:buNone/>
            </a:pPr>
            <a:r>
              <a:rPr lang="en-US" sz="11200" dirty="0" smtClean="0"/>
              <a:t>	Bring food, water, and clothing appropriate for the  </a:t>
            </a:r>
          </a:p>
          <a:p>
            <a:pPr>
              <a:buNone/>
            </a:pPr>
            <a:r>
              <a:rPr lang="en-US" sz="11200" dirty="0" smtClean="0"/>
              <a:t>      weather conditions</a:t>
            </a:r>
          </a:p>
          <a:p>
            <a:pPr>
              <a:buNone/>
            </a:pPr>
            <a:endParaRPr lang="en-US" sz="4800" dirty="0" smtClean="0"/>
          </a:p>
          <a:p>
            <a:pPr>
              <a:buNone/>
            </a:pPr>
            <a:r>
              <a:rPr lang="en-US" sz="11200" dirty="0" smtClean="0"/>
              <a:t>	Gear: 	Helmet</a:t>
            </a:r>
            <a:br>
              <a:rPr lang="en-US" sz="11200" dirty="0" smtClean="0"/>
            </a:br>
            <a:r>
              <a:rPr lang="en-US" sz="11200" dirty="0" smtClean="0"/>
              <a:t>		Harness</a:t>
            </a:r>
          </a:p>
          <a:p>
            <a:pPr>
              <a:buNone/>
            </a:pPr>
            <a:r>
              <a:rPr lang="en-US" sz="11200" dirty="0" smtClean="0"/>
              <a:t>			Carabiners</a:t>
            </a:r>
          </a:p>
          <a:p>
            <a:pPr>
              <a:buNone/>
            </a:pPr>
            <a:r>
              <a:rPr lang="en-US" sz="11200" dirty="0" smtClean="0"/>
              <a:t>			120cm sewn nylon sling </a:t>
            </a:r>
          </a:p>
          <a:p>
            <a:pPr>
              <a:buNone/>
            </a:pPr>
            <a:r>
              <a:rPr lang="en-US" sz="11200" dirty="0" smtClean="0"/>
              <a:t>			Belay/rappel device</a:t>
            </a:r>
          </a:p>
          <a:p>
            <a:pPr>
              <a:buNone/>
            </a:pPr>
            <a:r>
              <a:rPr lang="en-US" sz="11200" dirty="0" smtClean="0"/>
              <a:t>			Pack</a:t>
            </a:r>
          </a:p>
          <a:p>
            <a:pPr>
              <a:buNone/>
            </a:pPr>
            <a:r>
              <a:rPr lang="en-US" sz="11200" dirty="0" smtClean="0"/>
              <a:t> 			10 essentials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1200" dirty="0" smtClean="0"/>
              <a:t>Do your HW and pay attention at tonight’s lecture!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/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Lecture 2 Learning Targets</a:t>
            </a:r>
            <a:br>
              <a:rPr lang="en-US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</a:br>
            <a:r>
              <a:rPr lang="en-US" sz="3100" dirty="0" smtClean="0">
                <a:latin typeface="Batang" pitchFamily="18" charset="-127"/>
                <a:ea typeface="Batang" pitchFamily="18" charset="-127"/>
                <a:cs typeface="David" pitchFamily="34" charset="-79"/>
              </a:rPr>
              <a:t>The prepared and engaged student will begin to understand (conceptually) how to...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763000" cy="4525963"/>
          </a:xfrm>
        </p:spPr>
        <p:txBody>
          <a:bodyPr>
            <a:normAutofit/>
          </a:bodyPr>
          <a:lstStyle/>
          <a:p>
            <a:pPr fontAlgn="base">
              <a:buNone/>
            </a:pPr>
            <a:endParaRPr lang="en-US" dirty="0" smtClean="0"/>
          </a:p>
          <a:p>
            <a:pPr fontAlgn="base">
              <a:buNone/>
            </a:pPr>
            <a:r>
              <a:rPr lang="en-US" dirty="0" smtClean="0"/>
              <a:t>	Prepare for Field </a:t>
            </a:r>
            <a:r>
              <a:rPr lang="en-US" dirty="0"/>
              <a:t>Trip </a:t>
            </a:r>
            <a:r>
              <a:rPr lang="en-US" dirty="0" smtClean="0"/>
              <a:t>2</a:t>
            </a:r>
            <a:endParaRPr lang="en-US" dirty="0"/>
          </a:p>
          <a:p>
            <a:pPr fontAlgn="base">
              <a:buNone/>
            </a:pPr>
            <a:r>
              <a:rPr lang="en-US" dirty="0" smtClean="0"/>
              <a:t>	Evaluate belay </a:t>
            </a:r>
            <a:r>
              <a:rPr lang="en-US" dirty="0"/>
              <a:t>and </a:t>
            </a:r>
            <a:r>
              <a:rPr lang="en-US" dirty="0" smtClean="0"/>
              <a:t>rappel </a:t>
            </a:r>
            <a:r>
              <a:rPr lang="en-US" dirty="0"/>
              <a:t>a</a:t>
            </a:r>
            <a:r>
              <a:rPr lang="en-US" dirty="0" smtClean="0"/>
              <a:t>nchors </a:t>
            </a:r>
            <a:r>
              <a:rPr lang="en-US" dirty="0"/>
              <a:t>for </a:t>
            </a:r>
            <a:r>
              <a:rPr lang="en-US" dirty="0" smtClean="0"/>
              <a:t>rock </a:t>
            </a:r>
            <a:endParaRPr lang="en-US" dirty="0"/>
          </a:p>
          <a:p>
            <a:pPr>
              <a:buNone/>
            </a:pPr>
            <a:r>
              <a:rPr lang="en-US" dirty="0" smtClean="0"/>
              <a:t>	Lead Belay</a:t>
            </a:r>
            <a:endParaRPr lang="en-US" dirty="0"/>
          </a:p>
          <a:p>
            <a:pPr>
              <a:buNone/>
            </a:pPr>
            <a:r>
              <a:rPr lang="en-US" dirty="0" smtClean="0"/>
              <a:t>	Escape the belay  </a:t>
            </a:r>
          </a:p>
          <a:p>
            <a:pPr>
              <a:buNone/>
            </a:pPr>
            <a:r>
              <a:rPr lang="en-US" dirty="0" smtClean="0"/>
              <a:t>	Rappel safely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Owner\AppData\Local\Microsoft\Windows\Temporary Internet Files\Content.IE5\G6OCOKA6\600px-Blue_check_PD.svg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09800"/>
            <a:ext cx="643509" cy="53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1042</Words>
  <Application>Microsoft Office PowerPoint</Application>
  <PresentationFormat>On-screen Show (4:3)</PresentationFormat>
  <Paragraphs>360</Paragraphs>
  <Slides>60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Oh, hi!</vt:lpstr>
      <vt:lpstr>Perspective</vt:lpstr>
      <vt:lpstr>Lecture 2 Learning Targets The prepared and engaged student will begin to understand (conceptually) how to...</vt:lpstr>
      <vt:lpstr>Bivy Spot?</vt:lpstr>
      <vt:lpstr>Are you prepared? </vt:lpstr>
      <vt:lpstr>Pop Quiz! </vt:lpstr>
      <vt:lpstr>Field Trip 2</vt:lpstr>
      <vt:lpstr> Lecture 2 Learning Targets The prepared and engaged student will begin to understand (conceptually) how to...</vt:lpstr>
      <vt:lpstr>Belay and Rappel Anchors for Rock</vt:lpstr>
      <vt:lpstr>Belay and Rappel Anchors 101</vt:lpstr>
      <vt:lpstr>Solid and strong</vt:lpstr>
      <vt:lpstr>Equalized</vt:lpstr>
      <vt:lpstr>Redundant </vt:lpstr>
      <vt:lpstr>Efficient </vt:lpstr>
      <vt:lpstr>No Extension </vt:lpstr>
      <vt:lpstr>         Recap</vt:lpstr>
      <vt:lpstr>Anchor Activity</vt:lpstr>
      <vt:lpstr>Anchor Activity Review American Death Triangle</vt:lpstr>
      <vt:lpstr>Slide 20</vt:lpstr>
      <vt:lpstr>Slide 21</vt:lpstr>
      <vt:lpstr>Anchor Activity Review A good quad anchor</vt:lpstr>
      <vt:lpstr>Anchor Activity Review An equalized cordelette</vt:lpstr>
      <vt:lpstr>Anchor Activity Review</vt:lpstr>
      <vt:lpstr>Slide 25</vt:lpstr>
      <vt:lpstr>Know Your Knots! </vt:lpstr>
      <vt:lpstr>Questions? </vt:lpstr>
      <vt:lpstr> Lecture 2 Learning Targets The prepared and engaged student will begin to understand (conceptually) how to...</vt:lpstr>
      <vt:lpstr>How to Lead Belay</vt:lpstr>
      <vt:lpstr>Slide 30</vt:lpstr>
      <vt:lpstr>Lead Belaying feeling hand and braking hand</vt:lpstr>
      <vt:lpstr> Lead Belaying--terrain and style of climbing will dictate nature of the belay </vt:lpstr>
      <vt:lpstr>Which climber would you trust with your life?</vt:lpstr>
      <vt:lpstr>What would you do differently?</vt:lpstr>
      <vt:lpstr>Slide 35</vt:lpstr>
      <vt:lpstr>Numerous ways to belay…</vt:lpstr>
      <vt:lpstr>Belaying a follower with a body belay</vt:lpstr>
      <vt:lpstr>Belaying a follower with a Munter off of the anchor</vt:lpstr>
      <vt:lpstr>Slide 39</vt:lpstr>
      <vt:lpstr>Belaying a follower off the body with a tubular device </vt:lpstr>
      <vt:lpstr>           Questions?</vt:lpstr>
      <vt:lpstr> Lecture 2 Learning Targets The prepared and engaged student will begin to understand (conceptually) how to...</vt:lpstr>
      <vt:lpstr>Belay Escape—DISCLAIMER!!!</vt:lpstr>
      <vt:lpstr>Belay Escape—Step 1: Go Hands Free (when belaying with a device)</vt:lpstr>
      <vt:lpstr>Belay Escape—Step 1 Go Hands Free (when belaying with a Munter)</vt:lpstr>
      <vt:lpstr>Slide 46</vt:lpstr>
      <vt:lpstr>Slide 47</vt:lpstr>
      <vt:lpstr>Questions? </vt:lpstr>
      <vt:lpstr> Lecture 2 Learning Targets The prepared and engaged student will begin to understand (conceptually) how to...</vt:lpstr>
      <vt:lpstr>Rappelling </vt:lpstr>
      <vt:lpstr>Rope Management</vt:lpstr>
      <vt:lpstr>Your Personal Tether </vt:lpstr>
      <vt:lpstr>Efficiency and Safety Points</vt:lpstr>
      <vt:lpstr>Overview of the extended rappel</vt:lpstr>
      <vt:lpstr>Rappelling off the belay loop</vt:lpstr>
      <vt:lpstr>Backup options for rappel off of belay loop</vt:lpstr>
      <vt:lpstr>Rappelling off of the belay loop with an autoblock</vt:lpstr>
      <vt:lpstr>Questions?</vt:lpstr>
      <vt:lpstr> Lecture 2 Learning Targets The prepared and engaged student will begin to understand (conceptually) how to...</vt:lpstr>
      <vt:lpstr>Climb 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Lecture 2!</dc:title>
  <dc:creator>Owner</dc:creator>
  <cp:lastModifiedBy>Owner</cp:lastModifiedBy>
  <cp:revision>149</cp:revision>
  <dcterms:created xsi:type="dcterms:W3CDTF">2016-01-14T22:07:16Z</dcterms:created>
  <dcterms:modified xsi:type="dcterms:W3CDTF">2016-02-06T01:05:37Z</dcterms:modified>
</cp:coreProperties>
</file>