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0"/>
  </p:notesMasterIdLst>
  <p:sldIdLst>
    <p:sldId id="256" r:id="rId2"/>
    <p:sldId id="257" r:id="rId3"/>
    <p:sldId id="282" r:id="rId4"/>
    <p:sldId id="283" r:id="rId5"/>
    <p:sldId id="284" r:id="rId6"/>
    <p:sldId id="285" r:id="rId7"/>
    <p:sldId id="286" r:id="rId8"/>
    <p:sldId id="280"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103" d="100"/>
          <a:sy n="103" d="100"/>
        </p:scale>
        <p:origin x="138" y="22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7CD3C4-9E5A-4B16-B282-4EE6859F4DB6}" type="datetimeFigureOut">
              <a:rPr lang="en-US" smtClean="0"/>
              <a:t>4/5/2018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55D19C-59A9-4A38-9D1C-7E742CD311FC}" type="slidenum">
              <a:rPr lang="en-US" smtClean="0"/>
              <a:t>‹#›</a:t>
            </a:fld>
            <a:endParaRPr lang="en-US"/>
          </a:p>
        </p:txBody>
      </p:sp>
    </p:spTree>
    <p:extLst>
      <p:ext uri="{BB962C8B-B14F-4D97-AF65-F5344CB8AC3E}">
        <p14:creationId xmlns:p14="http://schemas.microsoft.com/office/powerpoint/2010/main" val="26911646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can be overwhelming when starting out in sea kayaking. We hope to reduce this by explaining how to organize your equipment for safe kayaking that won’t overwhelm the wallet. </a:t>
            </a:r>
          </a:p>
        </p:txBody>
      </p:sp>
      <p:sp>
        <p:nvSpPr>
          <p:cNvPr id="4" name="Slide Number Placeholder 3"/>
          <p:cNvSpPr>
            <a:spLocks noGrp="1"/>
          </p:cNvSpPr>
          <p:nvPr>
            <p:ph type="sldNum" sz="quarter" idx="10"/>
          </p:nvPr>
        </p:nvSpPr>
        <p:spPr/>
        <p:txBody>
          <a:bodyPr/>
          <a:lstStyle/>
          <a:p>
            <a:fld id="{C555D19C-59A9-4A38-9D1C-7E742CD311FC}" type="slidenum">
              <a:rPr lang="en-US" smtClean="0"/>
              <a:t>1</a:t>
            </a:fld>
            <a:endParaRPr lang="en-US"/>
          </a:p>
        </p:txBody>
      </p:sp>
    </p:spTree>
    <p:extLst>
      <p:ext uri="{BB962C8B-B14F-4D97-AF65-F5344CB8AC3E}">
        <p14:creationId xmlns:p14="http://schemas.microsoft.com/office/powerpoint/2010/main" val="3671692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of you may be familiar with these 10 essentials from other courses. These are items one would need for hiking, scrambling, climbing, etc. Highlighted are points more specific to sea kayaking. </a:t>
            </a:r>
          </a:p>
        </p:txBody>
      </p:sp>
      <p:sp>
        <p:nvSpPr>
          <p:cNvPr id="4" name="Slide Number Placeholder 3"/>
          <p:cNvSpPr>
            <a:spLocks noGrp="1"/>
          </p:cNvSpPr>
          <p:nvPr>
            <p:ph type="sldNum" sz="quarter" idx="10"/>
          </p:nvPr>
        </p:nvSpPr>
        <p:spPr/>
        <p:txBody>
          <a:bodyPr/>
          <a:lstStyle/>
          <a:p>
            <a:fld id="{C555D19C-59A9-4A38-9D1C-7E742CD311FC}" type="slidenum">
              <a:rPr lang="en-US" smtClean="0"/>
              <a:t>3</a:t>
            </a:fld>
            <a:endParaRPr lang="en-US"/>
          </a:p>
        </p:txBody>
      </p:sp>
    </p:spTree>
    <p:extLst>
      <p:ext uri="{BB962C8B-B14F-4D97-AF65-F5344CB8AC3E}">
        <p14:creationId xmlns:p14="http://schemas.microsoft.com/office/powerpoint/2010/main" val="1042677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true Sea kayak has flotation, separate storage compartments that act when sealed and dry as extra flotation. If your craft doesn’t have separate storage areas you will need to add 2 airbags. The sea kayak should have deck lines for ease of rescue. One should look for  a kayak that is 16-18 feet in length and 22-24” abeam.  If you don’t yet have a boat try renting a boat for the class and also trying out instructors boats to get a feel for what you like. </a:t>
            </a:r>
          </a:p>
        </p:txBody>
      </p:sp>
      <p:sp>
        <p:nvSpPr>
          <p:cNvPr id="4" name="Slide Number Placeholder 3"/>
          <p:cNvSpPr>
            <a:spLocks noGrp="1"/>
          </p:cNvSpPr>
          <p:nvPr>
            <p:ph type="sldNum" sz="quarter" idx="10"/>
          </p:nvPr>
        </p:nvSpPr>
        <p:spPr/>
        <p:txBody>
          <a:bodyPr/>
          <a:lstStyle/>
          <a:p>
            <a:fld id="{C555D19C-59A9-4A38-9D1C-7E742CD311FC}" type="slidenum">
              <a:rPr lang="en-US" smtClean="0"/>
              <a:t>4</a:t>
            </a:fld>
            <a:endParaRPr lang="en-US"/>
          </a:p>
        </p:txBody>
      </p:sp>
    </p:spTree>
    <p:extLst>
      <p:ext uri="{BB962C8B-B14F-4D97-AF65-F5344CB8AC3E}">
        <p14:creationId xmlns:p14="http://schemas.microsoft.com/office/powerpoint/2010/main" val="13584626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recommend everyone on the trip bring a chart. It adds to your enjoyment of exploring an area to use the chart to better know what you’re looking at. Tide and current data can be critical on certain trips (Nisqually delta).  A watch lets you know what the tide and currents should be doing at that time of day. </a:t>
            </a:r>
          </a:p>
        </p:txBody>
      </p:sp>
      <p:sp>
        <p:nvSpPr>
          <p:cNvPr id="4" name="Slide Number Placeholder 3"/>
          <p:cNvSpPr>
            <a:spLocks noGrp="1"/>
          </p:cNvSpPr>
          <p:nvPr>
            <p:ph type="sldNum" sz="quarter" idx="10"/>
          </p:nvPr>
        </p:nvSpPr>
        <p:spPr/>
        <p:txBody>
          <a:bodyPr/>
          <a:lstStyle/>
          <a:p>
            <a:fld id="{C555D19C-59A9-4A38-9D1C-7E742CD311FC}" type="slidenum">
              <a:rPr lang="en-US" smtClean="0"/>
              <a:t>5</a:t>
            </a:fld>
            <a:endParaRPr lang="en-US"/>
          </a:p>
        </p:txBody>
      </p:sp>
    </p:spTree>
    <p:extLst>
      <p:ext uri="{BB962C8B-B14F-4D97-AF65-F5344CB8AC3E}">
        <p14:creationId xmlns:p14="http://schemas.microsoft.com/office/powerpoint/2010/main" val="3703841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what items you can spot in this photo. </a:t>
            </a:r>
          </a:p>
        </p:txBody>
      </p:sp>
      <p:sp>
        <p:nvSpPr>
          <p:cNvPr id="4" name="Slide Number Placeholder 3"/>
          <p:cNvSpPr>
            <a:spLocks noGrp="1"/>
          </p:cNvSpPr>
          <p:nvPr>
            <p:ph type="sldNum" sz="quarter" idx="10"/>
          </p:nvPr>
        </p:nvSpPr>
        <p:spPr/>
        <p:txBody>
          <a:bodyPr/>
          <a:lstStyle/>
          <a:p>
            <a:fld id="{C555D19C-59A9-4A38-9D1C-7E742CD311FC}" type="slidenum">
              <a:rPr lang="en-US" smtClean="0"/>
              <a:t>7</a:t>
            </a:fld>
            <a:endParaRPr lang="en-US"/>
          </a:p>
        </p:txBody>
      </p:sp>
    </p:spTree>
    <p:extLst>
      <p:ext uri="{BB962C8B-B14F-4D97-AF65-F5344CB8AC3E}">
        <p14:creationId xmlns:p14="http://schemas.microsoft.com/office/powerpoint/2010/main" val="3570948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more specific descriptions of “immersion protection” You can expect to at least bring this with you on very </a:t>
            </a:r>
            <a:r>
              <a:rPr lang="en-US"/>
              <a:t>warm summer days. </a:t>
            </a:r>
            <a:endParaRPr lang="en-US" dirty="0"/>
          </a:p>
        </p:txBody>
      </p:sp>
      <p:sp>
        <p:nvSpPr>
          <p:cNvPr id="4" name="Slide Number Placeholder 3"/>
          <p:cNvSpPr>
            <a:spLocks noGrp="1"/>
          </p:cNvSpPr>
          <p:nvPr>
            <p:ph type="sldNum" sz="quarter" idx="10"/>
          </p:nvPr>
        </p:nvSpPr>
        <p:spPr/>
        <p:txBody>
          <a:bodyPr/>
          <a:lstStyle/>
          <a:p>
            <a:fld id="{C555D19C-59A9-4A38-9D1C-7E742CD311FC}" type="slidenum">
              <a:rPr lang="en-US" smtClean="0"/>
              <a:t>8</a:t>
            </a:fld>
            <a:endParaRPr lang="en-US"/>
          </a:p>
        </p:txBody>
      </p:sp>
    </p:spTree>
    <p:extLst>
      <p:ext uri="{BB962C8B-B14F-4D97-AF65-F5344CB8AC3E}">
        <p14:creationId xmlns:p14="http://schemas.microsoft.com/office/powerpoint/2010/main" val="165228764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48A87A34-81AB-432B-8DAE-1953F412C126}" type="datetimeFigureOut">
              <a:rPr lang="en-US" dirty="0"/>
              <a:t>4/5/2018</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4/5/2018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4/5/2018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4/5/2018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4/5/2018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4/5/2018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4/5/2018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4/5/2018</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76374" y="588725"/>
            <a:ext cx="9001462" cy="2387600"/>
          </a:xfrm>
        </p:spPr>
        <p:txBody>
          <a:bodyPr>
            <a:normAutofit/>
          </a:bodyPr>
          <a:lstStyle/>
          <a:p>
            <a:r>
              <a:rPr lang="en-US" sz="9600" dirty="0"/>
              <a:t>THE STUFF</a:t>
            </a:r>
          </a:p>
        </p:txBody>
      </p:sp>
      <p:sp>
        <p:nvSpPr>
          <p:cNvPr id="3" name="Subtitle 2"/>
          <p:cNvSpPr>
            <a:spLocks noGrp="1"/>
          </p:cNvSpPr>
          <p:nvPr>
            <p:ph type="subTitle" idx="1"/>
          </p:nvPr>
        </p:nvSpPr>
        <p:spPr>
          <a:xfrm>
            <a:off x="2786261" y="3518148"/>
            <a:ext cx="8791575" cy="1655762"/>
          </a:xfrm>
        </p:spPr>
        <p:txBody>
          <a:bodyPr/>
          <a:lstStyle/>
          <a:p>
            <a:r>
              <a:rPr lang="en-US" dirty="0"/>
              <a:t> </a:t>
            </a:r>
            <a:r>
              <a:rPr lang="en-US" sz="4000" dirty="0"/>
              <a:t>SEA KAYAKING EQUIPMENT</a:t>
            </a:r>
            <a:endParaRPr lang="en-US" dirty="0"/>
          </a:p>
          <a:p>
            <a:endParaRPr lang="en-US" dirty="0"/>
          </a:p>
        </p:txBody>
      </p:sp>
    </p:spTree>
    <p:extLst>
      <p:ext uri="{BB962C8B-B14F-4D97-AF65-F5344CB8AC3E}">
        <p14:creationId xmlns:p14="http://schemas.microsoft.com/office/powerpoint/2010/main" val="35702277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45553" y="665271"/>
            <a:ext cx="5845175" cy="582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713944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3768" y="1171436"/>
            <a:ext cx="5197642" cy="5078313"/>
          </a:xfrm>
          <a:prstGeom prst="rect">
            <a:avLst/>
          </a:prstGeom>
          <a:noFill/>
        </p:spPr>
        <p:txBody>
          <a:bodyPr wrap="square" rtlCol="0">
            <a:spAutoFit/>
          </a:bodyPr>
          <a:lstStyle/>
          <a:p>
            <a:endParaRPr lang="en-US" dirty="0"/>
          </a:p>
          <a:p>
            <a:r>
              <a:rPr lang="en-US" dirty="0"/>
              <a:t>1. Navigation (</a:t>
            </a:r>
            <a:r>
              <a:rPr lang="en-US" dirty="0">
                <a:solidFill>
                  <a:srgbClr val="FFFF00"/>
                </a:solidFill>
              </a:rPr>
              <a:t>Chart and compass </a:t>
            </a:r>
            <a:r>
              <a:rPr lang="en-US" dirty="0"/>
              <a:t>– deck or orienteering type)</a:t>
            </a:r>
          </a:p>
          <a:p>
            <a:endParaRPr lang="en-US" dirty="0"/>
          </a:p>
          <a:p>
            <a:pPr lvl="0"/>
            <a:r>
              <a:rPr lang="en-US" dirty="0"/>
              <a:t>2. Water</a:t>
            </a:r>
          </a:p>
          <a:p>
            <a:pPr lvl="0"/>
            <a:endParaRPr lang="en-US" dirty="0"/>
          </a:p>
          <a:p>
            <a:pPr lvl="0"/>
            <a:r>
              <a:rPr lang="en-US" dirty="0"/>
              <a:t>3. Food</a:t>
            </a:r>
          </a:p>
          <a:p>
            <a:pPr lvl="0"/>
            <a:endParaRPr lang="en-US" dirty="0"/>
          </a:p>
          <a:p>
            <a:pPr lvl="0"/>
            <a:r>
              <a:rPr lang="en-US" dirty="0"/>
              <a:t>4. First aid supplies</a:t>
            </a:r>
          </a:p>
          <a:p>
            <a:pPr lvl="0"/>
            <a:endParaRPr lang="en-US" dirty="0"/>
          </a:p>
          <a:p>
            <a:pPr lvl="0"/>
            <a:r>
              <a:rPr lang="en-US" dirty="0"/>
              <a:t>5. Lighter or waterproof matches</a:t>
            </a:r>
          </a:p>
          <a:p>
            <a:pPr lvl="0"/>
            <a:endParaRPr lang="en-US" dirty="0"/>
          </a:p>
          <a:p>
            <a:r>
              <a:rPr lang="en-US" dirty="0"/>
              <a:t>6. Sun protection (sun screen, hat, </a:t>
            </a:r>
            <a:r>
              <a:rPr lang="en-US" dirty="0">
                <a:solidFill>
                  <a:srgbClr val="FFFF00"/>
                </a:solidFill>
              </a:rPr>
              <a:t>sunglasses with retainer strap)</a:t>
            </a:r>
          </a:p>
          <a:p>
            <a:endParaRPr lang="en-US" dirty="0"/>
          </a:p>
          <a:p>
            <a:pPr lvl="0"/>
            <a:r>
              <a:rPr lang="en-US" dirty="0"/>
              <a:t>7. </a:t>
            </a:r>
            <a:r>
              <a:rPr lang="en-US" dirty="0">
                <a:solidFill>
                  <a:srgbClr val="FFFF00"/>
                </a:solidFill>
              </a:rPr>
              <a:t>Illumination</a:t>
            </a:r>
            <a:r>
              <a:rPr lang="en-US" dirty="0"/>
              <a:t> </a:t>
            </a:r>
            <a:r>
              <a:rPr lang="en-US" sz="1400" dirty="0"/>
              <a:t>(flashlight or headlamp , including a white light sufficient to satisfy waterway regulations at night</a:t>
            </a:r>
            <a:r>
              <a:rPr lang="en-US" dirty="0"/>
              <a:t>).</a:t>
            </a:r>
          </a:p>
          <a:p>
            <a:endParaRPr lang="en-US" dirty="0"/>
          </a:p>
        </p:txBody>
      </p:sp>
      <p:sp>
        <p:nvSpPr>
          <p:cNvPr id="3" name="TextBox 2"/>
          <p:cNvSpPr txBox="1"/>
          <p:nvPr/>
        </p:nvSpPr>
        <p:spPr>
          <a:xfrm>
            <a:off x="6641432" y="1647545"/>
            <a:ext cx="5181600" cy="2031325"/>
          </a:xfrm>
          <a:prstGeom prst="rect">
            <a:avLst/>
          </a:prstGeom>
          <a:noFill/>
        </p:spPr>
        <p:txBody>
          <a:bodyPr wrap="square" rtlCol="0">
            <a:spAutoFit/>
          </a:bodyPr>
          <a:lstStyle/>
          <a:p>
            <a:r>
              <a:rPr lang="en-US" dirty="0"/>
              <a:t>8. Spare clothing </a:t>
            </a:r>
            <a:r>
              <a:rPr lang="en-US" dirty="0">
                <a:solidFill>
                  <a:srgbClr val="FFFF00"/>
                </a:solidFill>
              </a:rPr>
              <a:t>in a dry bag</a:t>
            </a:r>
          </a:p>
          <a:p>
            <a:pPr lvl="0"/>
            <a:endParaRPr lang="en-US" dirty="0"/>
          </a:p>
          <a:p>
            <a:pPr lvl="0"/>
            <a:endParaRPr lang="en-US" dirty="0">
              <a:solidFill>
                <a:schemeClr val="accent1">
                  <a:lumMod val="60000"/>
                  <a:lumOff val="40000"/>
                </a:schemeClr>
              </a:solidFill>
            </a:endParaRPr>
          </a:p>
          <a:p>
            <a:pPr lvl="0"/>
            <a:r>
              <a:rPr lang="en-US" dirty="0"/>
              <a:t>9. Emergency shelter appropriate for the trip (space blanket, tarp, or tent)</a:t>
            </a:r>
          </a:p>
          <a:p>
            <a:pPr lvl="0"/>
            <a:endParaRPr lang="en-US" dirty="0"/>
          </a:p>
          <a:p>
            <a:r>
              <a:rPr lang="en-US" dirty="0"/>
              <a:t>10. </a:t>
            </a:r>
            <a:r>
              <a:rPr lang="en-US" dirty="0">
                <a:solidFill>
                  <a:srgbClr val="FFFF00"/>
                </a:solidFill>
              </a:rPr>
              <a:t>Repair ki</a:t>
            </a:r>
            <a:r>
              <a:rPr lang="en-US" dirty="0">
                <a:solidFill>
                  <a:schemeClr val="accent1">
                    <a:lumMod val="60000"/>
                    <a:lumOff val="40000"/>
                  </a:schemeClr>
                </a:solidFill>
              </a:rPr>
              <a:t>t </a:t>
            </a:r>
            <a:r>
              <a:rPr lang="en-US" dirty="0"/>
              <a:t>appropriate for trip and gear</a:t>
            </a:r>
          </a:p>
        </p:txBody>
      </p:sp>
      <p:sp>
        <p:nvSpPr>
          <p:cNvPr id="5" name="TextBox 4"/>
          <p:cNvSpPr txBox="1"/>
          <p:nvPr/>
        </p:nvSpPr>
        <p:spPr>
          <a:xfrm>
            <a:off x="1748589" y="481262"/>
            <a:ext cx="7283115" cy="584775"/>
          </a:xfrm>
          <a:prstGeom prst="rect">
            <a:avLst/>
          </a:prstGeom>
          <a:noFill/>
        </p:spPr>
        <p:txBody>
          <a:bodyPr wrap="square" rtlCol="0">
            <a:spAutoFit/>
          </a:bodyPr>
          <a:lstStyle/>
          <a:p>
            <a:pPr algn="ctr"/>
            <a:r>
              <a:rPr lang="en-US" sz="3200" dirty="0"/>
              <a:t>TEN ESSENTIALS</a:t>
            </a:r>
          </a:p>
        </p:txBody>
      </p:sp>
    </p:spTree>
    <p:extLst>
      <p:ext uri="{BB962C8B-B14F-4D97-AF65-F5344CB8AC3E}">
        <p14:creationId xmlns:p14="http://schemas.microsoft.com/office/powerpoint/2010/main" val="22607522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6735" y="501134"/>
            <a:ext cx="9086077" cy="707886"/>
          </a:xfrm>
          <a:prstGeom prst="rect">
            <a:avLst/>
          </a:prstGeom>
        </p:spPr>
        <p:txBody>
          <a:bodyPr wrap="none">
            <a:spAutoFit/>
          </a:bodyPr>
          <a:lstStyle/>
          <a:p>
            <a:pPr algn="ctr"/>
            <a:r>
              <a:rPr lang="en-US" sz="4000" dirty="0"/>
              <a:t>SEA KAYAK ESSENTIAL EQUIPMENT</a:t>
            </a:r>
          </a:p>
        </p:txBody>
      </p:sp>
      <p:sp>
        <p:nvSpPr>
          <p:cNvPr id="3" name="Rectangle 2"/>
          <p:cNvSpPr/>
          <p:nvPr/>
        </p:nvSpPr>
        <p:spPr>
          <a:xfrm>
            <a:off x="535620" y="1771727"/>
            <a:ext cx="6096000" cy="4801314"/>
          </a:xfrm>
          <a:prstGeom prst="rect">
            <a:avLst/>
          </a:prstGeom>
        </p:spPr>
        <p:txBody>
          <a:bodyPr>
            <a:spAutoFit/>
          </a:bodyPr>
          <a:lstStyle/>
          <a:p>
            <a:pPr lvl="0">
              <a:lnSpc>
                <a:spcPts val="1185"/>
              </a:lnSpc>
              <a:buSzPts val="1200"/>
              <a:tabLst>
                <a:tab pos="305435" algn="l"/>
              </a:tabLst>
            </a:pPr>
            <a:r>
              <a:rPr lang="en-US" sz="2000" spc="-5" dirty="0">
                <a:latin typeface="Times New Roman" panose="02020603050405020304" pitchFamily="18" charset="0"/>
                <a:ea typeface="Symbol" panose="05050102010706020507" pitchFamily="18" charset="2"/>
                <a:cs typeface="Times New Roman" panose="02020603050405020304" pitchFamily="18" charset="0"/>
              </a:rPr>
              <a:t>1. </a:t>
            </a:r>
            <a:r>
              <a:rPr lang="en-US" sz="2000" spc="-5" dirty="0">
                <a:solidFill>
                  <a:srgbClr val="FFFF00"/>
                </a:solidFill>
                <a:latin typeface="Times New Roman" panose="02020603050405020304" pitchFamily="18" charset="0"/>
                <a:ea typeface="Symbol" panose="05050102010706020507" pitchFamily="18" charset="2"/>
                <a:cs typeface="Times New Roman" panose="02020603050405020304" pitchFamily="18" charset="0"/>
              </a:rPr>
              <a:t>Sea kayak</a:t>
            </a:r>
            <a:r>
              <a:rPr lang="en-US" sz="2000" dirty="0">
                <a:solidFill>
                  <a:srgbClr val="FFFF00"/>
                </a:solidFill>
                <a:latin typeface="Times New Roman" panose="02020603050405020304" pitchFamily="18" charset="0"/>
                <a:ea typeface="Symbol" panose="05050102010706020507" pitchFamily="18" charset="2"/>
                <a:cs typeface="Times New Roman" panose="02020603050405020304" pitchFamily="18" charset="0"/>
              </a:rPr>
              <a:t> </a:t>
            </a:r>
            <a:r>
              <a:rPr lang="en-US" sz="2000" dirty="0">
                <a:latin typeface="Times New Roman" panose="02020603050405020304" pitchFamily="18" charset="0"/>
                <a:ea typeface="Symbol" panose="05050102010706020507" pitchFamily="18" charset="2"/>
                <a:cs typeface="Times New Roman" panose="02020603050405020304" pitchFamily="18" charset="0"/>
              </a:rPr>
              <a:t>with </a:t>
            </a:r>
            <a:r>
              <a:rPr lang="en-US" sz="2000" spc="-5" dirty="0">
                <a:latin typeface="Times New Roman" panose="02020603050405020304" pitchFamily="18" charset="0"/>
                <a:ea typeface="Symbol" panose="05050102010706020507" pitchFamily="18" charset="2"/>
                <a:cs typeface="Times New Roman" panose="02020603050405020304" pitchFamily="18" charset="0"/>
              </a:rPr>
              <a:t>flotation</a:t>
            </a:r>
            <a:r>
              <a:rPr lang="en-US" sz="2000" spc="10" dirty="0">
                <a:latin typeface="Times New Roman" panose="02020603050405020304" pitchFamily="18" charset="0"/>
                <a:ea typeface="Symbol" panose="05050102010706020507" pitchFamily="18" charset="2"/>
                <a:cs typeface="Times New Roman" panose="02020603050405020304" pitchFamily="18" charset="0"/>
              </a:rPr>
              <a:t> </a:t>
            </a:r>
            <a:r>
              <a:rPr lang="en-US" sz="2000" dirty="0">
                <a:latin typeface="Times New Roman" panose="02020603050405020304" pitchFamily="18" charset="0"/>
                <a:ea typeface="Symbol" panose="05050102010706020507" pitchFamily="18" charset="2"/>
                <a:cs typeface="Times New Roman" panose="02020603050405020304" pitchFamily="18" charset="0"/>
              </a:rPr>
              <a:t>in both </a:t>
            </a:r>
            <a:r>
              <a:rPr lang="en-US" sz="2000" spc="-5" dirty="0">
                <a:latin typeface="Times New Roman" panose="02020603050405020304" pitchFamily="18" charset="0"/>
                <a:ea typeface="Symbol" panose="05050102010706020507" pitchFamily="18" charset="2"/>
                <a:cs typeface="Times New Roman" panose="02020603050405020304" pitchFamily="18" charset="0"/>
              </a:rPr>
              <a:t>ends</a:t>
            </a:r>
            <a:endParaRPr lang="en-US" sz="2000" dirty="0">
              <a:latin typeface="Times New Roman" panose="02020603050405020304" pitchFamily="18" charset="0"/>
              <a:ea typeface="Symbol" panose="05050102010706020507" pitchFamily="18" charset="2"/>
              <a:cs typeface="Times New Roman" panose="02020603050405020304" pitchFamily="18" charset="0"/>
            </a:endParaRPr>
          </a:p>
          <a:p>
            <a:pPr marR="229870" lvl="0">
              <a:buSzPts val="1150"/>
              <a:tabLst>
                <a:tab pos="305435" algn="l"/>
              </a:tabLst>
            </a:pPr>
            <a:r>
              <a:rPr lang="en-US" sz="2000" spc="-5" dirty="0">
                <a:latin typeface="Times New Roman" panose="02020603050405020304" pitchFamily="18" charset="0"/>
                <a:ea typeface="Symbol" panose="05050102010706020507" pitchFamily="18" charset="2"/>
                <a:cs typeface="Times New Roman" panose="02020603050405020304" pitchFamily="18" charset="0"/>
              </a:rPr>
              <a:t>	( Flotation</a:t>
            </a:r>
            <a:r>
              <a:rPr lang="en-US" sz="2000" dirty="0">
                <a:latin typeface="Times New Roman" panose="02020603050405020304" pitchFamily="18" charset="0"/>
                <a:ea typeface="Symbol" panose="05050102010706020507" pitchFamily="18" charset="2"/>
                <a:cs typeface="Times New Roman" panose="02020603050405020304" pitchFamily="18" charset="0"/>
              </a:rPr>
              <a:t> </a:t>
            </a:r>
            <a:r>
              <a:rPr lang="en-US" sz="2000" spc="-5" dirty="0">
                <a:latin typeface="Times New Roman" panose="02020603050405020304" pitchFamily="18" charset="0"/>
                <a:ea typeface="Symbol" panose="05050102010706020507" pitchFamily="18" charset="2"/>
                <a:cs typeface="Times New Roman" panose="02020603050405020304" pitchFamily="18" charset="0"/>
              </a:rPr>
              <a:t>can</a:t>
            </a:r>
            <a:r>
              <a:rPr lang="en-US" sz="2000" dirty="0">
                <a:latin typeface="Times New Roman" panose="02020603050405020304" pitchFamily="18" charset="0"/>
                <a:ea typeface="Symbol" panose="05050102010706020507" pitchFamily="18" charset="2"/>
                <a:cs typeface="Times New Roman" panose="02020603050405020304" pitchFamily="18" charset="0"/>
              </a:rPr>
              <a:t> </a:t>
            </a:r>
            <a:r>
              <a:rPr lang="en-US" sz="2000" spc="-10" dirty="0">
                <a:latin typeface="Times New Roman" panose="02020603050405020304" pitchFamily="18" charset="0"/>
                <a:ea typeface="Symbol" panose="05050102010706020507" pitchFamily="18" charset="2"/>
                <a:cs typeface="Times New Roman" panose="02020603050405020304" pitchFamily="18" charset="0"/>
              </a:rPr>
              <a:t>be</a:t>
            </a:r>
            <a:r>
              <a:rPr lang="en-US" sz="2000" dirty="0">
                <a:latin typeface="Times New Roman" panose="02020603050405020304" pitchFamily="18" charset="0"/>
                <a:ea typeface="Symbol" panose="05050102010706020507" pitchFamily="18" charset="2"/>
                <a:cs typeface="Times New Roman" panose="02020603050405020304" pitchFamily="18" charset="0"/>
              </a:rPr>
              <a:t> </a:t>
            </a:r>
            <a:r>
              <a:rPr lang="en-US" sz="2000" spc="-5" dirty="0">
                <a:latin typeface="Times New Roman" panose="02020603050405020304" pitchFamily="18" charset="0"/>
                <a:ea typeface="Symbol" panose="05050102010706020507" pitchFamily="18" charset="2"/>
                <a:cs typeface="Times New Roman" panose="02020603050405020304" pitchFamily="18" charset="0"/>
              </a:rPr>
              <a:t>compartments separated</a:t>
            </a:r>
            <a:r>
              <a:rPr lang="en-US" sz="2000" dirty="0">
                <a:latin typeface="Times New Roman" panose="02020603050405020304" pitchFamily="18" charset="0"/>
                <a:ea typeface="Symbol" panose="05050102010706020507" pitchFamily="18" charset="2"/>
                <a:cs typeface="Times New Roman" panose="02020603050405020304" pitchFamily="18" charset="0"/>
              </a:rPr>
              <a:t> </a:t>
            </a:r>
            <a:r>
              <a:rPr lang="en-US" sz="2000" spc="-5" dirty="0">
                <a:latin typeface="Times New Roman" panose="02020603050405020304" pitchFamily="18" charset="0"/>
                <a:ea typeface="Symbol" panose="05050102010706020507" pitchFamily="18" charset="2"/>
                <a:cs typeface="Times New Roman" panose="02020603050405020304" pitchFamily="18" charset="0"/>
              </a:rPr>
              <a:t>from</a:t>
            </a:r>
            <a:r>
              <a:rPr lang="en-US" sz="2000" dirty="0">
                <a:latin typeface="Times New Roman" panose="02020603050405020304" pitchFamily="18" charset="0"/>
                <a:ea typeface="Symbol" panose="05050102010706020507" pitchFamily="18" charset="2"/>
                <a:cs typeface="Times New Roman" panose="02020603050405020304" pitchFamily="18" charset="0"/>
              </a:rPr>
              <a:t> </a:t>
            </a:r>
            <a:r>
              <a:rPr lang="en-US" sz="2000" spc="-5" dirty="0">
                <a:latin typeface="Times New Roman" panose="02020603050405020304" pitchFamily="18" charset="0"/>
                <a:ea typeface="Symbol" panose="05050102010706020507" pitchFamily="18" charset="2"/>
                <a:cs typeface="Times New Roman" panose="02020603050405020304" pitchFamily="18" charset="0"/>
              </a:rPr>
              <a:t>the</a:t>
            </a:r>
            <a:r>
              <a:rPr lang="en-US" sz="2000" spc="-10" dirty="0">
                <a:latin typeface="Times New Roman" panose="02020603050405020304" pitchFamily="18" charset="0"/>
                <a:ea typeface="Symbol" panose="05050102010706020507" pitchFamily="18" charset="2"/>
                <a:cs typeface="Times New Roman" panose="02020603050405020304" pitchFamily="18" charset="0"/>
              </a:rPr>
              <a:t> </a:t>
            </a:r>
            <a:r>
              <a:rPr lang="en-US" sz="2000" spc="-5" dirty="0">
                <a:latin typeface="Times New Roman" panose="02020603050405020304" pitchFamily="18" charset="0"/>
                <a:ea typeface="Symbol" panose="05050102010706020507" pitchFamily="18" charset="2"/>
                <a:cs typeface="Times New Roman" panose="02020603050405020304" pitchFamily="18" charset="0"/>
              </a:rPr>
              <a:t>cockpit</a:t>
            </a:r>
            <a:r>
              <a:rPr lang="en-US" sz="2000" dirty="0">
                <a:latin typeface="Times New Roman" panose="02020603050405020304" pitchFamily="18" charset="0"/>
                <a:ea typeface="Symbol" panose="05050102010706020507" pitchFamily="18" charset="2"/>
                <a:cs typeface="Times New Roman" panose="02020603050405020304" pitchFamily="18" charset="0"/>
              </a:rPr>
              <a:t> by</a:t>
            </a:r>
            <a:r>
              <a:rPr lang="en-US" sz="2000" spc="-25" dirty="0">
                <a:latin typeface="Times New Roman" panose="02020603050405020304" pitchFamily="18" charset="0"/>
                <a:ea typeface="Symbol" panose="05050102010706020507" pitchFamily="18" charset="2"/>
                <a:cs typeface="Times New Roman" panose="02020603050405020304" pitchFamily="18" charset="0"/>
              </a:rPr>
              <a:t> </a:t>
            </a:r>
            <a:r>
              <a:rPr lang="en-US" sz="2000" dirty="0">
                <a:latin typeface="Times New Roman" panose="02020603050405020304" pitchFamily="18" charset="0"/>
                <a:ea typeface="Symbol" panose="05050102010706020507" pitchFamily="18" charset="2"/>
                <a:cs typeface="Times New Roman" panose="02020603050405020304" pitchFamily="18" charset="0"/>
              </a:rPr>
              <a:t>bulkheads</a:t>
            </a:r>
            <a:r>
              <a:rPr lang="en-US" sz="2000" spc="-5" dirty="0">
                <a:latin typeface="Times New Roman" panose="02020603050405020304" pitchFamily="18" charset="0"/>
                <a:ea typeface="Symbol" panose="05050102010706020507" pitchFamily="18" charset="2"/>
                <a:cs typeface="Times New Roman" panose="02020603050405020304" pitchFamily="18" charset="0"/>
              </a:rPr>
              <a:t> </a:t>
            </a:r>
            <a:r>
              <a:rPr lang="en-US" sz="2000" dirty="0">
                <a:latin typeface="Times New Roman" panose="02020603050405020304" pitchFamily="18" charset="0"/>
                <a:ea typeface="Symbol" panose="05050102010706020507" pitchFamily="18" charset="2"/>
                <a:cs typeface="Times New Roman" panose="02020603050405020304" pitchFamily="18" charset="0"/>
              </a:rPr>
              <a:t>or </a:t>
            </a:r>
            <a:r>
              <a:rPr lang="en-US" sz="2000" spc="-10" dirty="0">
                <a:latin typeface="Times New Roman" panose="02020603050405020304" pitchFamily="18" charset="0"/>
                <a:ea typeface="Symbol" panose="05050102010706020507" pitchFamily="18" charset="2"/>
                <a:cs typeface="Times New Roman" panose="02020603050405020304" pitchFamily="18" charset="0"/>
              </a:rPr>
              <a:t>bags</a:t>
            </a:r>
            <a:r>
              <a:rPr lang="en-US" sz="2000" spc="-5" dirty="0">
                <a:latin typeface="Times New Roman" panose="02020603050405020304" pitchFamily="18" charset="0"/>
                <a:ea typeface="Symbol" panose="05050102010706020507" pitchFamily="18" charset="2"/>
                <a:cs typeface="Times New Roman" panose="02020603050405020304" pitchFamily="18" charset="0"/>
              </a:rPr>
              <a:t> specifically</a:t>
            </a:r>
            <a:r>
              <a:rPr lang="en-US" sz="2000" spc="335" dirty="0">
                <a:latin typeface="Times New Roman" panose="02020603050405020304" pitchFamily="18" charset="0"/>
                <a:ea typeface="Symbol" panose="05050102010706020507" pitchFamily="18" charset="2"/>
                <a:cs typeface="Times New Roman" panose="02020603050405020304" pitchFamily="18" charset="0"/>
              </a:rPr>
              <a:t> </a:t>
            </a:r>
            <a:r>
              <a:rPr lang="en-US" sz="2000" spc="-5" dirty="0">
                <a:latin typeface="Times New Roman" panose="02020603050405020304" pitchFamily="18" charset="0"/>
                <a:ea typeface="Symbol" panose="05050102010706020507" pitchFamily="18" charset="2"/>
                <a:cs typeface="Times New Roman" panose="02020603050405020304" pitchFamily="18" charset="0"/>
              </a:rPr>
              <a:t>designed</a:t>
            </a:r>
            <a:r>
              <a:rPr lang="en-US" sz="2000" dirty="0">
                <a:latin typeface="Times New Roman" panose="02020603050405020304" pitchFamily="18" charset="0"/>
                <a:ea typeface="Symbol" panose="05050102010706020507" pitchFamily="18" charset="2"/>
                <a:cs typeface="Times New Roman" panose="02020603050405020304" pitchFamily="18" charset="0"/>
              </a:rPr>
              <a:t> to </a:t>
            </a:r>
            <a:r>
              <a:rPr lang="en-US" sz="2000" spc="-5" dirty="0">
                <a:latin typeface="Times New Roman" panose="02020603050405020304" pitchFamily="18" charset="0"/>
                <a:ea typeface="Symbol" panose="05050102010706020507" pitchFamily="18" charset="2"/>
                <a:cs typeface="Times New Roman" panose="02020603050405020304" pitchFamily="18" charset="0"/>
              </a:rPr>
              <a:t>provide</a:t>
            </a:r>
            <a:r>
              <a:rPr lang="en-US" sz="2000" dirty="0">
                <a:latin typeface="Times New Roman" panose="02020603050405020304" pitchFamily="18" charset="0"/>
                <a:ea typeface="Symbol" panose="05050102010706020507" pitchFamily="18" charset="2"/>
                <a:cs typeface="Times New Roman" panose="02020603050405020304" pitchFamily="18" charset="0"/>
              </a:rPr>
              <a:t> </a:t>
            </a:r>
            <a:r>
              <a:rPr lang="en-US" sz="2000" spc="-5" dirty="0">
                <a:latin typeface="Times New Roman" panose="02020603050405020304" pitchFamily="18" charset="0"/>
                <a:ea typeface="Symbol" panose="05050102010706020507" pitchFamily="18" charset="2"/>
                <a:cs typeface="Times New Roman" panose="02020603050405020304" pitchFamily="18" charset="0"/>
              </a:rPr>
              <a:t>the</a:t>
            </a:r>
            <a:r>
              <a:rPr lang="en-US" sz="2000" dirty="0">
                <a:latin typeface="Times New Roman" panose="02020603050405020304" pitchFamily="18" charset="0"/>
                <a:ea typeface="Symbol" panose="05050102010706020507" pitchFamily="18" charset="2"/>
                <a:cs typeface="Times New Roman" panose="02020603050405020304" pitchFamily="18" charset="0"/>
              </a:rPr>
              <a:t> </a:t>
            </a:r>
            <a:r>
              <a:rPr lang="en-US" sz="2000" spc="-10" dirty="0">
                <a:latin typeface="Times New Roman" panose="02020603050405020304" pitchFamily="18" charset="0"/>
                <a:ea typeface="Symbol" panose="05050102010706020507" pitchFamily="18" charset="2"/>
                <a:cs typeface="Times New Roman" panose="02020603050405020304" pitchFamily="18" charset="0"/>
              </a:rPr>
              <a:t>kayak</a:t>
            </a:r>
            <a:r>
              <a:rPr lang="en-US" sz="2000" spc="10" dirty="0">
                <a:latin typeface="Times New Roman" panose="02020603050405020304" pitchFamily="18" charset="0"/>
                <a:ea typeface="Symbol" panose="05050102010706020507" pitchFamily="18" charset="2"/>
                <a:cs typeface="Times New Roman" panose="02020603050405020304" pitchFamily="18" charset="0"/>
              </a:rPr>
              <a:t> </a:t>
            </a:r>
            <a:r>
              <a:rPr lang="en-US" sz="2000" spc="-5" dirty="0">
                <a:latin typeface="Times New Roman" panose="02020603050405020304" pitchFamily="18" charset="0"/>
                <a:ea typeface="Symbol" panose="05050102010706020507" pitchFamily="18" charset="2"/>
                <a:cs typeface="Times New Roman" panose="02020603050405020304" pitchFamily="18" charset="0"/>
              </a:rPr>
              <a:t>flotation.</a:t>
            </a:r>
            <a:r>
              <a:rPr lang="en-US" sz="2000" dirty="0">
                <a:latin typeface="Times New Roman" panose="02020603050405020304" pitchFamily="18" charset="0"/>
                <a:ea typeface="Symbol" panose="05050102010706020507" pitchFamily="18" charset="2"/>
                <a:cs typeface="Times New Roman" panose="02020603050405020304" pitchFamily="18" charset="0"/>
              </a:rPr>
              <a:t> A</a:t>
            </a:r>
            <a:r>
              <a:rPr lang="en-US" sz="2000" spc="-5" dirty="0">
                <a:latin typeface="Times New Roman" panose="02020603050405020304" pitchFamily="18" charset="0"/>
                <a:ea typeface="Symbol" panose="05050102010706020507" pitchFamily="18" charset="2"/>
                <a:cs typeface="Times New Roman" panose="02020603050405020304" pitchFamily="18" charset="0"/>
              </a:rPr>
              <a:t> sea</a:t>
            </a:r>
            <a:r>
              <a:rPr lang="en-US" sz="2000" spc="-10" dirty="0">
                <a:latin typeface="Times New Roman" panose="02020603050405020304" pitchFamily="18" charset="0"/>
                <a:ea typeface="Symbol" panose="05050102010706020507" pitchFamily="18" charset="2"/>
                <a:cs typeface="Times New Roman" panose="02020603050405020304" pitchFamily="18" charset="0"/>
              </a:rPr>
              <a:t> </a:t>
            </a:r>
            <a:r>
              <a:rPr lang="en-US" sz="2000" spc="-5" dirty="0">
                <a:latin typeface="Times New Roman" panose="02020603050405020304" pitchFamily="18" charset="0"/>
                <a:ea typeface="Symbol" panose="05050102010706020507" pitchFamily="18" charset="2"/>
                <a:cs typeface="Times New Roman" panose="02020603050405020304" pitchFamily="18" charset="0"/>
              </a:rPr>
              <a:t>sock</a:t>
            </a:r>
            <a:r>
              <a:rPr lang="en-US" sz="2000" spc="20" dirty="0">
                <a:latin typeface="Times New Roman" panose="02020603050405020304" pitchFamily="18" charset="0"/>
                <a:ea typeface="Symbol" panose="05050102010706020507" pitchFamily="18" charset="2"/>
                <a:cs typeface="Times New Roman" panose="02020603050405020304" pitchFamily="18" charset="0"/>
              </a:rPr>
              <a:t> </a:t>
            </a:r>
            <a:r>
              <a:rPr lang="en-US" sz="2000" spc="-5" dirty="0">
                <a:latin typeface="Times New Roman" panose="02020603050405020304" pitchFamily="18" charset="0"/>
                <a:ea typeface="Symbol" panose="05050102010706020507" pitchFamily="18" charset="2"/>
                <a:cs typeface="Times New Roman" panose="02020603050405020304" pitchFamily="18" charset="0"/>
              </a:rPr>
              <a:t>is </a:t>
            </a:r>
            <a:r>
              <a:rPr lang="en-US" sz="2000" dirty="0">
                <a:latin typeface="Times New Roman" panose="02020603050405020304" pitchFamily="18" charset="0"/>
                <a:ea typeface="Symbol" panose="05050102010706020507" pitchFamily="18" charset="2"/>
                <a:cs typeface="Times New Roman" panose="02020603050405020304" pitchFamily="18" charset="0"/>
              </a:rPr>
              <a:t>not </a:t>
            </a:r>
            <a:r>
              <a:rPr lang="en-US" sz="2000" spc="-5" dirty="0">
                <a:latin typeface="Times New Roman" panose="02020603050405020304" pitchFamily="18" charset="0"/>
                <a:ea typeface="Symbol" panose="05050102010706020507" pitchFamily="18" charset="2"/>
                <a:cs typeface="Times New Roman" panose="02020603050405020304" pitchFamily="18" charset="0"/>
              </a:rPr>
              <a:t>adequate</a:t>
            </a:r>
            <a:r>
              <a:rPr lang="en-US" sz="2000" dirty="0">
                <a:latin typeface="Times New Roman" panose="02020603050405020304" pitchFamily="18" charset="0"/>
                <a:ea typeface="Symbol" panose="05050102010706020507" pitchFamily="18" charset="2"/>
                <a:cs typeface="Times New Roman" panose="02020603050405020304" pitchFamily="18" charset="0"/>
              </a:rPr>
              <a:t> </a:t>
            </a:r>
            <a:r>
              <a:rPr lang="en-US" sz="2000" spc="-5" dirty="0">
                <a:latin typeface="Times New Roman" panose="02020603050405020304" pitchFamily="18" charset="0"/>
                <a:ea typeface="Symbol" panose="05050102010706020507" pitchFamily="18" charset="2"/>
                <a:cs typeface="Times New Roman" panose="02020603050405020304" pitchFamily="18" charset="0"/>
              </a:rPr>
              <a:t>flotation</a:t>
            </a:r>
            <a:r>
              <a:rPr lang="en-US" sz="2000" dirty="0">
                <a:latin typeface="Times New Roman" panose="02020603050405020304" pitchFamily="18" charset="0"/>
                <a:ea typeface="Symbol" panose="05050102010706020507" pitchFamily="18" charset="2"/>
                <a:cs typeface="Times New Roman" panose="02020603050405020304" pitchFamily="18" charset="0"/>
              </a:rPr>
              <a:t> </a:t>
            </a:r>
            <a:r>
              <a:rPr lang="en-US" sz="2000" spc="-5" dirty="0">
                <a:latin typeface="Times New Roman" panose="02020603050405020304" pitchFamily="18" charset="0"/>
                <a:ea typeface="Symbol" panose="05050102010706020507" pitchFamily="18" charset="2"/>
                <a:cs typeface="Times New Roman" panose="02020603050405020304" pitchFamily="18" charset="0"/>
              </a:rPr>
              <a:t>without</a:t>
            </a:r>
            <a:r>
              <a:rPr lang="en-US" sz="2000" dirty="0">
                <a:latin typeface="Times New Roman" panose="02020603050405020304" pitchFamily="18" charset="0"/>
                <a:ea typeface="Symbol" panose="05050102010706020507" pitchFamily="18" charset="2"/>
                <a:cs typeface="Times New Roman" panose="02020603050405020304" pitchFamily="18" charset="0"/>
              </a:rPr>
              <a:t> </a:t>
            </a:r>
            <a:r>
              <a:rPr lang="en-US" sz="2000" spc="-5" dirty="0">
                <a:latin typeface="Times New Roman" panose="02020603050405020304" pitchFamily="18" charset="0"/>
                <a:ea typeface="Symbol" panose="05050102010706020507" pitchFamily="18" charset="2"/>
                <a:cs typeface="Times New Roman" panose="02020603050405020304" pitchFamily="18" charset="0"/>
              </a:rPr>
              <a:t>float</a:t>
            </a:r>
            <a:r>
              <a:rPr lang="en-US" sz="2000" spc="-10" dirty="0">
                <a:latin typeface="Times New Roman" panose="02020603050405020304" pitchFamily="18" charset="0"/>
                <a:ea typeface="Symbol" panose="05050102010706020507" pitchFamily="18" charset="2"/>
                <a:cs typeface="Times New Roman" panose="02020603050405020304" pitchFamily="18" charset="0"/>
              </a:rPr>
              <a:t> </a:t>
            </a:r>
            <a:r>
              <a:rPr lang="en-US" sz="2000" spc="-5" dirty="0">
                <a:latin typeface="Times New Roman" panose="02020603050405020304" pitchFamily="18" charset="0"/>
                <a:ea typeface="Symbol" panose="05050102010706020507" pitchFamily="18" charset="2"/>
                <a:cs typeface="Times New Roman" panose="02020603050405020304" pitchFamily="18" charset="0"/>
              </a:rPr>
              <a:t>bags ).</a:t>
            </a:r>
            <a:endParaRPr lang="en-US" sz="2000" dirty="0">
              <a:latin typeface="Calibri" panose="020F0502020204030204" pitchFamily="34" charset="0"/>
              <a:ea typeface="Symbol" panose="05050102010706020507" pitchFamily="18" charset="2"/>
              <a:cs typeface="Times New Roman" panose="02020603050405020304" pitchFamily="18" charset="0"/>
            </a:endParaRPr>
          </a:p>
          <a:p>
            <a:pPr lvl="0"/>
            <a:r>
              <a:rPr lang="en-US" sz="2000" spc="-5" dirty="0">
                <a:latin typeface="Times New Roman" panose="02020603050405020304" pitchFamily="18" charset="0"/>
                <a:ea typeface="Symbol" panose="05050102010706020507" pitchFamily="18" charset="2"/>
                <a:cs typeface="Times New Roman" panose="02020603050405020304" pitchFamily="18" charset="0"/>
              </a:rPr>
              <a:t>2. </a:t>
            </a:r>
            <a:r>
              <a:rPr lang="en-US" sz="2000" spc="-5" dirty="0">
                <a:solidFill>
                  <a:srgbClr val="FFFF00"/>
                </a:solidFill>
                <a:latin typeface="Times New Roman" panose="02020603050405020304" pitchFamily="18" charset="0"/>
                <a:ea typeface="Symbol" panose="05050102010706020507" pitchFamily="18" charset="2"/>
                <a:cs typeface="Times New Roman" panose="02020603050405020304" pitchFamily="18" charset="0"/>
              </a:rPr>
              <a:t>Paddle</a:t>
            </a:r>
            <a:endParaRPr lang="en-US" sz="2000" dirty="0">
              <a:solidFill>
                <a:srgbClr val="FFFF00"/>
              </a:solidFill>
              <a:latin typeface="Times New Roman" panose="02020603050405020304" pitchFamily="18" charset="0"/>
              <a:ea typeface="Symbol" panose="05050102010706020507" pitchFamily="18" charset="2"/>
              <a:cs typeface="Times New Roman" panose="02020603050405020304" pitchFamily="18" charset="0"/>
            </a:endParaRPr>
          </a:p>
          <a:p>
            <a:pPr lvl="0"/>
            <a:r>
              <a:rPr lang="en-US" sz="2000" spc="-5" dirty="0">
                <a:solidFill>
                  <a:srgbClr val="FFFF00"/>
                </a:solidFill>
                <a:latin typeface="Times New Roman" panose="02020603050405020304" pitchFamily="18" charset="0"/>
                <a:ea typeface="Symbol" panose="05050102010706020507" pitchFamily="18" charset="2"/>
                <a:cs typeface="Times New Roman" panose="02020603050405020304" pitchFamily="18" charset="0"/>
              </a:rPr>
              <a:t>3. Bilge </a:t>
            </a:r>
            <a:r>
              <a:rPr lang="en-US" sz="2000" dirty="0">
                <a:solidFill>
                  <a:srgbClr val="FFFF00"/>
                </a:solidFill>
                <a:latin typeface="Times New Roman" panose="02020603050405020304" pitchFamily="18" charset="0"/>
                <a:ea typeface="Symbol" panose="05050102010706020507" pitchFamily="18" charset="2"/>
                <a:cs typeface="Times New Roman" panose="02020603050405020304" pitchFamily="18" charset="0"/>
              </a:rPr>
              <a:t>pump</a:t>
            </a:r>
          </a:p>
          <a:p>
            <a:pPr lvl="0"/>
            <a:r>
              <a:rPr lang="en-US" sz="2000" spc="-5" dirty="0">
                <a:solidFill>
                  <a:srgbClr val="FFFF00"/>
                </a:solidFill>
                <a:latin typeface="Times New Roman" panose="02020603050405020304" pitchFamily="18" charset="0"/>
                <a:ea typeface="Symbol" panose="05050102010706020507" pitchFamily="18" charset="2"/>
                <a:cs typeface="Times New Roman" panose="02020603050405020304" pitchFamily="18" charset="0"/>
              </a:rPr>
              <a:t>4. Paddle</a:t>
            </a:r>
            <a:r>
              <a:rPr lang="en-US" sz="2000" dirty="0">
                <a:solidFill>
                  <a:srgbClr val="FFFF00"/>
                </a:solidFill>
                <a:latin typeface="Times New Roman" panose="02020603050405020304" pitchFamily="18" charset="0"/>
                <a:ea typeface="Symbol" panose="05050102010706020507" pitchFamily="18" charset="2"/>
                <a:cs typeface="Times New Roman" panose="02020603050405020304" pitchFamily="18" charset="0"/>
              </a:rPr>
              <a:t> </a:t>
            </a:r>
            <a:r>
              <a:rPr lang="en-US" sz="2000" spc="-5" dirty="0">
                <a:solidFill>
                  <a:srgbClr val="FFFF00"/>
                </a:solidFill>
                <a:latin typeface="Times New Roman" panose="02020603050405020304" pitchFamily="18" charset="0"/>
                <a:ea typeface="Symbol" panose="05050102010706020507" pitchFamily="18" charset="2"/>
                <a:cs typeface="Times New Roman" panose="02020603050405020304" pitchFamily="18" charset="0"/>
              </a:rPr>
              <a:t>float</a:t>
            </a:r>
            <a:endParaRPr lang="en-US" sz="2000" dirty="0">
              <a:solidFill>
                <a:srgbClr val="FFFF00"/>
              </a:solidFill>
              <a:latin typeface="Times New Roman" panose="02020603050405020304" pitchFamily="18" charset="0"/>
              <a:ea typeface="Symbol" panose="05050102010706020507" pitchFamily="18" charset="2"/>
              <a:cs typeface="Times New Roman" panose="02020603050405020304" pitchFamily="18" charset="0"/>
            </a:endParaRPr>
          </a:p>
          <a:p>
            <a:pPr lvl="0"/>
            <a:r>
              <a:rPr lang="en-US" sz="2000" dirty="0">
                <a:solidFill>
                  <a:srgbClr val="FFFF00"/>
                </a:solidFill>
                <a:latin typeface="Times New Roman" panose="02020603050405020304" pitchFamily="18" charset="0"/>
                <a:ea typeface="Symbol" panose="05050102010706020507" pitchFamily="18" charset="2"/>
                <a:cs typeface="Times New Roman" panose="02020603050405020304" pitchFamily="18" charset="0"/>
              </a:rPr>
              <a:t>5. Spray</a:t>
            </a:r>
            <a:r>
              <a:rPr lang="en-US" sz="2000" spc="-25" dirty="0">
                <a:solidFill>
                  <a:srgbClr val="FFFF00"/>
                </a:solidFill>
                <a:latin typeface="Times New Roman" panose="02020603050405020304" pitchFamily="18" charset="0"/>
                <a:ea typeface="Symbol" panose="05050102010706020507" pitchFamily="18" charset="2"/>
                <a:cs typeface="Times New Roman" panose="02020603050405020304" pitchFamily="18" charset="0"/>
              </a:rPr>
              <a:t> </a:t>
            </a:r>
            <a:r>
              <a:rPr lang="en-US" sz="2000" dirty="0">
                <a:solidFill>
                  <a:srgbClr val="FFFF00"/>
                </a:solidFill>
                <a:latin typeface="Times New Roman" panose="02020603050405020304" pitchFamily="18" charset="0"/>
                <a:ea typeface="Symbol" panose="05050102010706020507" pitchFamily="18" charset="2"/>
                <a:cs typeface="Times New Roman" panose="02020603050405020304" pitchFamily="18" charset="0"/>
              </a:rPr>
              <a:t>skirt</a:t>
            </a:r>
          </a:p>
          <a:p>
            <a:pPr lvl="0"/>
            <a:r>
              <a:rPr lang="en-US" sz="2000" dirty="0">
                <a:solidFill>
                  <a:srgbClr val="FFFF00"/>
                </a:solidFill>
                <a:latin typeface="Times New Roman" panose="02020603050405020304" pitchFamily="18" charset="0"/>
                <a:ea typeface="Symbol" panose="05050102010706020507" pitchFamily="18" charset="2"/>
                <a:cs typeface="Times New Roman" panose="02020603050405020304" pitchFamily="18" charset="0"/>
              </a:rPr>
              <a:t>6. USCG </a:t>
            </a:r>
            <a:r>
              <a:rPr lang="en-US" sz="2000" spc="-5" dirty="0">
                <a:solidFill>
                  <a:srgbClr val="FFFF00"/>
                </a:solidFill>
                <a:latin typeface="Times New Roman" panose="02020603050405020304" pitchFamily="18" charset="0"/>
                <a:ea typeface="Symbol" panose="05050102010706020507" pitchFamily="18" charset="2"/>
                <a:cs typeface="Times New Roman" panose="02020603050405020304" pitchFamily="18" charset="0"/>
              </a:rPr>
              <a:t>approved</a:t>
            </a:r>
            <a:r>
              <a:rPr lang="en-US" sz="2000" dirty="0">
                <a:solidFill>
                  <a:srgbClr val="FFFF00"/>
                </a:solidFill>
                <a:latin typeface="Times New Roman" panose="02020603050405020304" pitchFamily="18" charset="0"/>
                <a:ea typeface="Symbol" panose="05050102010706020507" pitchFamily="18" charset="2"/>
                <a:cs typeface="Times New Roman" panose="02020603050405020304" pitchFamily="18" charset="0"/>
              </a:rPr>
              <a:t> </a:t>
            </a:r>
            <a:r>
              <a:rPr lang="en-US" sz="2000" spc="-5" dirty="0">
                <a:solidFill>
                  <a:srgbClr val="FFFF00"/>
                </a:solidFill>
                <a:latin typeface="Times New Roman" panose="02020603050405020304" pitchFamily="18" charset="0"/>
                <a:ea typeface="Symbol" panose="05050102010706020507" pitchFamily="18" charset="2"/>
                <a:cs typeface="Times New Roman" panose="02020603050405020304" pitchFamily="18" charset="0"/>
              </a:rPr>
              <a:t>PFD</a:t>
            </a:r>
            <a:endParaRPr lang="en-US" sz="2000" dirty="0">
              <a:solidFill>
                <a:srgbClr val="FFFF00"/>
              </a:solidFill>
              <a:latin typeface="Times New Roman" panose="02020603050405020304" pitchFamily="18" charset="0"/>
              <a:ea typeface="Symbol" panose="05050102010706020507" pitchFamily="18" charset="2"/>
              <a:cs typeface="Times New Roman" panose="02020603050405020304" pitchFamily="18" charset="0"/>
            </a:endParaRPr>
          </a:p>
          <a:p>
            <a:pPr lvl="0"/>
            <a:r>
              <a:rPr lang="en-US" sz="2000" dirty="0">
                <a:latin typeface="Times New Roman" panose="02020603050405020304" pitchFamily="18" charset="0"/>
                <a:ea typeface="Symbol" panose="05050102010706020507" pitchFamily="18" charset="2"/>
                <a:cs typeface="Times New Roman" panose="02020603050405020304" pitchFamily="18" charset="0"/>
              </a:rPr>
              <a:t>7. </a:t>
            </a:r>
            <a:r>
              <a:rPr lang="en-US" sz="2000" dirty="0">
                <a:solidFill>
                  <a:srgbClr val="FFFF00"/>
                </a:solidFill>
                <a:latin typeface="Times New Roman" panose="02020603050405020304" pitchFamily="18" charset="0"/>
                <a:ea typeface="Symbol" panose="05050102010706020507" pitchFamily="18" charset="2"/>
                <a:cs typeface="Times New Roman" panose="02020603050405020304" pitchFamily="18" charset="0"/>
              </a:rPr>
              <a:t>Whistle</a:t>
            </a:r>
            <a:r>
              <a:rPr lang="en-US" sz="2000" dirty="0">
                <a:latin typeface="Times New Roman" panose="02020603050405020304" pitchFamily="18" charset="0"/>
                <a:ea typeface="Symbol" panose="05050102010706020507" pitchFamily="18" charset="2"/>
                <a:cs typeface="Times New Roman" panose="02020603050405020304" pitchFamily="18" charset="0"/>
              </a:rPr>
              <a:t> </a:t>
            </a:r>
          </a:p>
          <a:p>
            <a:r>
              <a:rPr lang="en-US" sz="2000" dirty="0">
                <a:latin typeface="Times New Roman" panose="02020603050405020304" pitchFamily="18" charset="0"/>
                <a:ea typeface="Symbol" panose="05050102010706020507" pitchFamily="18" charset="2"/>
                <a:cs typeface="Times New Roman" panose="02020603050405020304" pitchFamily="18" charset="0"/>
              </a:rPr>
              <a:t>	(Flares as required by the USCG – between sunset and sunrise, in locations where the path from the ocean has not yet narrowed to 2 nm)</a:t>
            </a:r>
          </a:p>
          <a:p>
            <a:endParaRPr lang="en-US" sz="2000" dirty="0">
              <a:latin typeface="Times New Roman" panose="02020603050405020304" pitchFamily="18" charset="0"/>
              <a:ea typeface="Symbol" panose="05050102010706020507" pitchFamily="18" charset="2"/>
              <a:cs typeface="Times New Roman" panose="02020603050405020304" pitchFamily="18" charset="0"/>
            </a:endParaRPr>
          </a:p>
          <a:p>
            <a:endParaRPr lang="en-US" dirty="0">
              <a:latin typeface="Times New Roman" panose="02020603050405020304" pitchFamily="18" charset="0"/>
              <a:ea typeface="Symbol" panose="05050102010706020507" pitchFamily="18" charset="2"/>
              <a:cs typeface="Times New Roman" panose="02020603050405020304" pitchFamily="18" charset="0"/>
            </a:endParaRPr>
          </a:p>
        </p:txBody>
      </p:sp>
      <p:sp>
        <p:nvSpPr>
          <p:cNvPr id="4" name="Rectangle 3"/>
          <p:cNvSpPr/>
          <p:nvPr/>
        </p:nvSpPr>
        <p:spPr>
          <a:xfrm>
            <a:off x="6439270" y="1771727"/>
            <a:ext cx="5652116" cy="1477328"/>
          </a:xfrm>
          <a:prstGeom prst="rect">
            <a:avLst/>
          </a:prstGeom>
        </p:spPr>
        <p:txBody>
          <a:bodyPr wrap="square">
            <a:spAutoFit/>
          </a:bodyPr>
          <a:lstStyle/>
          <a:p>
            <a:r>
              <a:rPr lang="en-US" dirty="0"/>
              <a:t>8.. </a:t>
            </a:r>
            <a:r>
              <a:rPr lang="en-US" dirty="0">
                <a:solidFill>
                  <a:srgbClr val="FFFF00"/>
                </a:solidFill>
              </a:rPr>
              <a:t>Appropriate attire for the conditions (Immersion Protection)</a:t>
            </a:r>
          </a:p>
          <a:p>
            <a:pPr lvl="0"/>
            <a:endParaRPr lang="en-US" dirty="0"/>
          </a:p>
          <a:p>
            <a:pPr lvl="0"/>
            <a:endParaRPr lang="en-US" dirty="0"/>
          </a:p>
          <a:p>
            <a:pPr lvl="0"/>
            <a:endParaRPr lang="en-US" dirty="0"/>
          </a:p>
        </p:txBody>
      </p:sp>
    </p:spTree>
    <p:extLst>
      <p:ext uri="{BB962C8B-B14F-4D97-AF65-F5344CB8AC3E}">
        <p14:creationId xmlns:p14="http://schemas.microsoft.com/office/powerpoint/2010/main" val="28126174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315855" y="850071"/>
            <a:ext cx="6096000" cy="3139321"/>
          </a:xfrm>
          <a:prstGeom prst="rect">
            <a:avLst/>
          </a:prstGeom>
        </p:spPr>
        <p:txBody>
          <a:bodyPr>
            <a:spAutoFit/>
          </a:bodyPr>
          <a:lstStyle/>
          <a:p>
            <a:pPr marL="76200" marR="0" indent="0">
              <a:spcBef>
                <a:spcPts val="0"/>
              </a:spcBef>
              <a:spcAft>
                <a:spcPts val="0"/>
              </a:spcAft>
            </a:pPr>
            <a:r>
              <a:rPr lang="en-US" sz="3600" u="sng" spc="-5"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Required</a:t>
            </a:r>
            <a:r>
              <a:rPr lang="en-US" sz="3600" u="sng"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u="sng" spc="-5"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Equipment</a:t>
            </a:r>
            <a:r>
              <a:rPr lang="en-US" sz="3600" u="sng"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for</a:t>
            </a:r>
            <a:r>
              <a:rPr lang="en-US" sz="3600" u="sng" spc="5"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u="sng" spc="-5" dirty="0">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Leaders</a:t>
            </a:r>
          </a:p>
          <a:p>
            <a:pPr marL="76200" marR="0" indent="0">
              <a:spcBef>
                <a:spcPts val="0"/>
              </a:spcBef>
              <a:spcAft>
                <a:spcPts val="0"/>
              </a:spcAft>
            </a:pPr>
            <a:endParaRPr lang="en-US" sz="2400" dirty="0">
              <a:latin typeface="Times New Roman" panose="02020603050405020304" pitchFamily="18" charset="0"/>
              <a:ea typeface="Times New Roman" panose="02020603050405020304" pitchFamily="18" charset="0"/>
              <a:cs typeface="Times New Roman" panose="02020603050405020304" pitchFamily="18" charset="0"/>
            </a:endParaRPr>
          </a:p>
          <a:p>
            <a:pPr marL="342900" marR="0" lvl="0" indent="-342900">
              <a:spcBef>
                <a:spcPts val="10"/>
              </a:spcBef>
              <a:spcAft>
                <a:spcPts val="0"/>
              </a:spcAft>
              <a:buSzPts val="1200"/>
              <a:buFont typeface="Symbol" panose="05050102010706020507" pitchFamily="18" charset="2"/>
              <a:buChar char=""/>
              <a:tabLst>
                <a:tab pos="305435" algn="l"/>
              </a:tabLst>
            </a:pPr>
            <a:r>
              <a:rPr lang="en-US" sz="2800" spc="-5" dirty="0">
                <a:solidFill>
                  <a:srgbClr val="FFFF00"/>
                </a:solidFill>
                <a:latin typeface="Times New Roman" panose="02020603050405020304" pitchFamily="18" charset="0"/>
                <a:ea typeface="Symbol" panose="05050102010706020507" pitchFamily="18" charset="2"/>
                <a:cs typeface="Times New Roman" panose="02020603050405020304" pitchFamily="18" charset="0"/>
              </a:rPr>
              <a:t>9. Chart</a:t>
            </a:r>
          </a:p>
          <a:p>
            <a:pPr marL="342900" marR="0" lvl="0" indent="-342900">
              <a:spcBef>
                <a:spcPts val="10"/>
              </a:spcBef>
              <a:spcAft>
                <a:spcPts val="0"/>
              </a:spcAft>
              <a:buSzPts val="1200"/>
              <a:buFont typeface="Symbol" panose="05050102010706020507" pitchFamily="18" charset="2"/>
              <a:buChar char=""/>
              <a:tabLst>
                <a:tab pos="305435" algn="l"/>
              </a:tabLst>
            </a:pPr>
            <a:endParaRPr lang="en-US" sz="2400" dirty="0">
              <a:latin typeface="Times New Roman" panose="02020603050405020304" pitchFamily="18" charset="0"/>
              <a:ea typeface="Symbol" panose="05050102010706020507" pitchFamily="18" charset="2"/>
              <a:cs typeface="Times New Roman" panose="02020603050405020304" pitchFamily="18" charset="0"/>
            </a:endParaRPr>
          </a:p>
          <a:p>
            <a:pPr marL="342900" marR="0" lvl="0" indent="-342900">
              <a:lnSpc>
                <a:spcPts val="1465"/>
              </a:lnSpc>
              <a:spcBef>
                <a:spcPts val="5"/>
              </a:spcBef>
              <a:spcAft>
                <a:spcPts val="0"/>
              </a:spcAft>
              <a:buSzPts val="1200"/>
              <a:buFont typeface="Symbol" panose="05050102010706020507" pitchFamily="18" charset="2"/>
              <a:buChar char=""/>
              <a:tabLst>
                <a:tab pos="305435" algn="l"/>
              </a:tabLst>
            </a:pPr>
            <a:r>
              <a:rPr lang="en-US" sz="3200" dirty="0">
                <a:solidFill>
                  <a:srgbClr val="FFFF00"/>
                </a:solidFill>
                <a:latin typeface="Times New Roman" panose="02020603050405020304" pitchFamily="18" charset="0"/>
                <a:ea typeface="Symbol" panose="05050102010706020507" pitchFamily="18" charset="2"/>
                <a:cs typeface="Times New Roman" panose="02020603050405020304" pitchFamily="18" charset="0"/>
              </a:rPr>
              <a:t>Tide</a:t>
            </a:r>
            <a:r>
              <a:rPr lang="en-US" sz="3200" spc="-5" dirty="0">
                <a:solidFill>
                  <a:srgbClr val="FFFF00"/>
                </a:solidFill>
                <a:latin typeface="Times New Roman" panose="02020603050405020304" pitchFamily="18" charset="0"/>
                <a:ea typeface="Symbol" panose="05050102010706020507" pitchFamily="18" charset="2"/>
                <a:cs typeface="Times New Roman" panose="02020603050405020304" pitchFamily="18" charset="0"/>
              </a:rPr>
              <a:t> and</a:t>
            </a:r>
            <a:r>
              <a:rPr lang="en-US" sz="3200" dirty="0">
                <a:solidFill>
                  <a:srgbClr val="FFFF00"/>
                </a:solidFill>
                <a:latin typeface="Times New Roman" panose="02020603050405020304" pitchFamily="18" charset="0"/>
                <a:ea typeface="Symbol" panose="05050102010706020507" pitchFamily="18" charset="2"/>
                <a:cs typeface="Times New Roman" panose="02020603050405020304" pitchFamily="18" charset="0"/>
              </a:rPr>
              <a:t> </a:t>
            </a:r>
            <a:r>
              <a:rPr lang="en-US" sz="3200" spc="-5" dirty="0">
                <a:solidFill>
                  <a:srgbClr val="FFFF00"/>
                </a:solidFill>
                <a:latin typeface="Times New Roman" panose="02020603050405020304" pitchFamily="18" charset="0"/>
                <a:ea typeface="Symbol" panose="05050102010706020507" pitchFamily="18" charset="2"/>
                <a:cs typeface="Times New Roman" panose="02020603050405020304" pitchFamily="18" charset="0"/>
              </a:rPr>
              <a:t>current</a:t>
            </a:r>
            <a:r>
              <a:rPr lang="en-US" sz="3200" dirty="0">
                <a:solidFill>
                  <a:srgbClr val="FFFF00"/>
                </a:solidFill>
                <a:latin typeface="Times New Roman" panose="02020603050405020304" pitchFamily="18" charset="0"/>
                <a:ea typeface="Symbol" panose="05050102010706020507" pitchFamily="18" charset="2"/>
                <a:cs typeface="Times New Roman" panose="02020603050405020304" pitchFamily="18" charset="0"/>
              </a:rPr>
              <a:t> data</a:t>
            </a:r>
            <a:r>
              <a:rPr lang="en-US" sz="3200" spc="5" dirty="0">
                <a:solidFill>
                  <a:srgbClr val="FFFF00"/>
                </a:solidFill>
                <a:latin typeface="Times New Roman" panose="02020603050405020304" pitchFamily="18" charset="0"/>
                <a:ea typeface="Symbol" panose="05050102010706020507" pitchFamily="18" charset="2"/>
                <a:cs typeface="Times New Roman" panose="02020603050405020304" pitchFamily="18" charset="0"/>
              </a:rPr>
              <a:t> </a:t>
            </a:r>
            <a:r>
              <a:rPr lang="en-US" sz="2400" dirty="0">
                <a:latin typeface="Times New Roman" panose="02020603050405020304" pitchFamily="18" charset="0"/>
                <a:ea typeface="Symbol" panose="05050102010706020507" pitchFamily="18" charset="2"/>
                <a:cs typeface="Times New Roman" panose="02020603050405020304" pitchFamily="18" charset="0"/>
              </a:rPr>
              <a:t>for the </a:t>
            </a:r>
            <a:r>
              <a:rPr lang="en-US" sz="2400" spc="-5" dirty="0">
                <a:latin typeface="Times New Roman" panose="02020603050405020304" pitchFamily="18" charset="0"/>
                <a:ea typeface="Symbol" panose="05050102010706020507" pitchFamily="18" charset="2"/>
                <a:cs typeface="Times New Roman" panose="02020603050405020304" pitchFamily="18" charset="0"/>
              </a:rPr>
              <a:t>trip</a:t>
            </a:r>
          </a:p>
          <a:p>
            <a:pPr marL="342900" marR="0" lvl="0" indent="-342900">
              <a:lnSpc>
                <a:spcPts val="1465"/>
              </a:lnSpc>
              <a:spcBef>
                <a:spcPts val="5"/>
              </a:spcBef>
              <a:spcAft>
                <a:spcPts val="0"/>
              </a:spcAft>
              <a:buSzPts val="1200"/>
              <a:buFont typeface="Symbol" panose="05050102010706020507" pitchFamily="18" charset="2"/>
              <a:buChar char=""/>
              <a:tabLst>
                <a:tab pos="305435" algn="l"/>
              </a:tabLst>
            </a:pPr>
            <a:endParaRPr lang="en-US" sz="2400" dirty="0">
              <a:latin typeface="Times New Roman" panose="02020603050405020304" pitchFamily="18" charset="0"/>
              <a:ea typeface="Symbol" panose="05050102010706020507" pitchFamily="18" charset="2"/>
              <a:cs typeface="Times New Roman" panose="02020603050405020304" pitchFamily="18" charset="0"/>
            </a:endParaRPr>
          </a:p>
          <a:p>
            <a:pPr marL="342900" marR="0" lvl="0" indent="-342900">
              <a:lnSpc>
                <a:spcPts val="1465"/>
              </a:lnSpc>
              <a:spcBef>
                <a:spcPts val="0"/>
              </a:spcBef>
              <a:spcAft>
                <a:spcPts val="0"/>
              </a:spcAft>
              <a:buSzPts val="1200"/>
              <a:buFont typeface="Symbol" panose="05050102010706020507" pitchFamily="18" charset="2"/>
              <a:buChar char=""/>
              <a:tabLst>
                <a:tab pos="305435" algn="l"/>
              </a:tabLst>
            </a:pPr>
            <a:endParaRPr lang="en-US" sz="2400" spc="-5" dirty="0">
              <a:latin typeface="Times New Roman" panose="02020603050405020304" pitchFamily="18" charset="0"/>
              <a:ea typeface="Symbol" panose="05050102010706020507" pitchFamily="18" charset="2"/>
              <a:cs typeface="Times New Roman" panose="02020603050405020304" pitchFamily="18" charset="0"/>
            </a:endParaRPr>
          </a:p>
          <a:p>
            <a:pPr marL="342900" marR="0" lvl="0" indent="-342900">
              <a:lnSpc>
                <a:spcPts val="1465"/>
              </a:lnSpc>
              <a:spcBef>
                <a:spcPts val="0"/>
              </a:spcBef>
              <a:spcAft>
                <a:spcPts val="0"/>
              </a:spcAft>
              <a:buSzPts val="1200"/>
              <a:buFont typeface="Symbol" panose="05050102010706020507" pitchFamily="18" charset="2"/>
              <a:buChar char=""/>
              <a:tabLst>
                <a:tab pos="305435" algn="l"/>
              </a:tabLst>
            </a:pPr>
            <a:r>
              <a:rPr lang="en-US" sz="2400" spc="-5" dirty="0">
                <a:solidFill>
                  <a:srgbClr val="FFFF00"/>
                </a:solidFill>
                <a:latin typeface="Times New Roman" panose="02020603050405020304" pitchFamily="18" charset="0"/>
                <a:ea typeface="Symbol" panose="05050102010706020507" pitchFamily="18" charset="2"/>
                <a:cs typeface="Times New Roman" panose="02020603050405020304" pitchFamily="18" charset="0"/>
              </a:rPr>
              <a:t>10. Waterproof</a:t>
            </a:r>
            <a:r>
              <a:rPr lang="en-US" sz="2400" spc="-10" dirty="0">
                <a:latin typeface="Times New Roman" panose="02020603050405020304" pitchFamily="18" charset="0"/>
                <a:ea typeface="Symbol" panose="05050102010706020507" pitchFamily="18" charset="2"/>
                <a:cs typeface="Times New Roman" panose="02020603050405020304" pitchFamily="18" charset="0"/>
              </a:rPr>
              <a:t> </a:t>
            </a:r>
            <a:r>
              <a:rPr lang="en-US" sz="2400" spc="-5" dirty="0">
                <a:latin typeface="Times New Roman" panose="02020603050405020304" pitchFamily="18" charset="0"/>
                <a:ea typeface="Symbol" panose="05050102010706020507" pitchFamily="18" charset="2"/>
                <a:cs typeface="Times New Roman" panose="02020603050405020304" pitchFamily="18" charset="0"/>
              </a:rPr>
              <a:t>watch</a:t>
            </a:r>
          </a:p>
        </p:txBody>
      </p:sp>
    </p:spTree>
    <p:extLst>
      <p:ext uri="{BB962C8B-B14F-4D97-AF65-F5344CB8AC3E}">
        <p14:creationId xmlns:p14="http://schemas.microsoft.com/office/powerpoint/2010/main" val="16937303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98618" y="344775"/>
            <a:ext cx="6096000" cy="5755422"/>
          </a:xfrm>
          <a:prstGeom prst="rect">
            <a:avLst/>
          </a:prstGeom>
        </p:spPr>
        <p:txBody>
          <a:bodyPr>
            <a:spAutoFit/>
          </a:bodyPr>
          <a:lstStyle/>
          <a:p>
            <a:pPr lvl="0"/>
            <a:r>
              <a:rPr lang="en-US" sz="3200" u="sng" dirty="0"/>
              <a:t>Required Equipment for the Party </a:t>
            </a:r>
          </a:p>
          <a:p>
            <a:pPr lvl="0"/>
            <a:r>
              <a:rPr lang="en-US" sz="2400" u="sng" dirty="0"/>
              <a:t>(carried by any person)</a:t>
            </a:r>
            <a:r>
              <a:rPr lang="en-US" sz="2400" dirty="0"/>
              <a:t> </a:t>
            </a:r>
          </a:p>
          <a:p>
            <a:pPr lvl="0"/>
            <a:endParaRPr lang="en-US" sz="2400" dirty="0"/>
          </a:p>
          <a:p>
            <a:pPr lvl="0"/>
            <a:r>
              <a:rPr lang="en-US" sz="2400" dirty="0">
                <a:solidFill>
                  <a:srgbClr val="FFFF00"/>
                </a:solidFill>
              </a:rPr>
              <a:t>Spare paddle</a:t>
            </a:r>
          </a:p>
          <a:p>
            <a:pPr lvl="0"/>
            <a:endParaRPr lang="en-US" sz="2400" dirty="0"/>
          </a:p>
          <a:p>
            <a:pPr lvl="0"/>
            <a:r>
              <a:rPr lang="en-US" sz="2400" dirty="0">
                <a:solidFill>
                  <a:srgbClr val="FFFF00"/>
                </a:solidFill>
              </a:rPr>
              <a:t>Towing system</a:t>
            </a:r>
          </a:p>
          <a:p>
            <a:pPr lvl="0"/>
            <a:endParaRPr lang="en-US" sz="2400" dirty="0"/>
          </a:p>
          <a:p>
            <a:pPr lvl="0"/>
            <a:r>
              <a:rPr lang="en-US" sz="2400" dirty="0"/>
              <a:t>Duct tape for boat repairs</a:t>
            </a:r>
          </a:p>
          <a:p>
            <a:pPr lvl="0"/>
            <a:endParaRPr lang="en-US" sz="2400" dirty="0"/>
          </a:p>
          <a:p>
            <a:pPr lvl="0"/>
            <a:r>
              <a:rPr lang="en-US" sz="2400" dirty="0"/>
              <a:t>Pliers, screwdriver (Phillips and spade) and knife or “Leatherman” type tool</a:t>
            </a:r>
          </a:p>
          <a:p>
            <a:pPr lvl="0"/>
            <a:endParaRPr lang="en-US" sz="2400" dirty="0"/>
          </a:p>
          <a:p>
            <a:pPr lvl="0"/>
            <a:r>
              <a:rPr lang="en-US" sz="2400" dirty="0"/>
              <a:t>Weather or </a:t>
            </a:r>
            <a:r>
              <a:rPr lang="en-US" sz="2400" dirty="0">
                <a:solidFill>
                  <a:srgbClr val="FFFF00"/>
                </a:solidFill>
              </a:rPr>
              <a:t>VHF radio</a:t>
            </a:r>
          </a:p>
          <a:p>
            <a:pPr lvl="0"/>
            <a:endParaRPr lang="en-US" sz="2400" dirty="0"/>
          </a:p>
          <a:p>
            <a:pPr lvl="0"/>
            <a:r>
              <a:rPr lang="en-US" sz="2400" dirty="0"/>
              <a:t>Toilet paper and plastic bag</a:t>
            </a:r>
          </a:p>
        </p:txBody>
      </p:sp>
    </p:spTree>
    <p:extLst>
      <p:ext uri="{BB962C8B-B14F-4D97-AF65-F5344CB8AC3E}">
        <p14:creationId xmlns:p14="http://schemas.microsoft.com/office/powerpoint/2010/main" val="1940760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941220" y="320221"/>
            <a:ext cx="10354639" cy="5823127"/>
          </a:xfrm>
          <a:prstGeom prst="rect">
            <a:avLst/>
          </a:prstGeom>
        </p:spPr>
      </p:pic>
    </p:spTree>
    <p:extLst>
      <p:ext uri="{BB962C8B-B14F-4D97-AF65-F5344CB8AC3E}">
        <p14:creationId xmlns:p14="http://schemas.microsoft.com/office/powerpoint/2010/main" val="29484734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8168" y="396307"/>
            <a:ext cx="8165432" cy="646331"/>
          </a:xfrm>
          <a:prstGeom prst="rect">
            <a:avLst/>
          </a:prstGeom>
          <a:noFill/>
        </p:spPr>
        <p:txBody>
          <a:bodyPr wrap="square" rtlCol="0">
            <a:spAutoFit/>
          </a:bodyPr>
          <a:lstStyle/>
          <a:p>
            <a:r>
              <a:rPr lang="en-US" sz="3600" dirty="0"/>
              <a:t>               Immersion Protection</a:t>
            </a:r>
          </a:p>
        </p:txBody>
      </p:sp>
      <p:sp>
        <p:nvSpPr>
          <p:cNvPr id="4" name="TextBox 3"/>
          <p:cNvSpPr txBox="1"/>
          <p:nvPr/>
        </p:nvSpPr>
        <p:spPr>
          <a:xfrm>
            <a:off x="1315451" y="1625448"/>
            <a:ext cx="3481137" cy="5016758"/>
          </a:xfrm>
          <a:prstGeom prst="rect">
            <a:avLst/>
          </a:prstGeom>
          <a:noFill/>
        </p:spPr>
        <p:txBody>
          <a:bodyPr wrap="square" rtlCol="0">
            <a:spAutoFit/>
          </a:bodyPr>
          <a:lstStyle/>
          <a:p>
            <a:r>
              <a:rPr lang="en-US" sz="3600" dirty="0"/>
              <a:t>Dress to Swim</a:t>
            </a:r>
          </a:p>
          <a:p>
            <a:r>
              <a:rPr lang="en-US" sz="3200" dirty="0"/>
              <a:t>Dress per water temp. </a:t>
            </a:r>
            <a:r>
              <a:rPr lang="en-US" sz="3600" dirty="0"/>
              <a:t>, </a:t>
            </a:r>
          </a:p>
          <a:p>
            <a:r>
              <a:rPr lang="en-US" sz="3600" u="sng" dirty="0"/>
              <a:t>not</a:t>
            </a:r>
            <a:r>
              <a:rPr lang="en-US" sz="3600" dirty="0"/>
              <a:t>  air temp.</a:t>
            </a:r>
          </a:p>
          <a:p>
            <a:endParaRPr lang="en-US" sz="3600" dirty="0"/>
          </a:p>
          <a:p>
            <a:r>
              <a:rPr lang="en-US" sz="3600" dirty="0"/>
              <a:t>Remember: </a:t>
            </a:r>
            <a:r>
              <a:rPr lang="en-US" sz="3600" dirty="0">
                <a:solidFill>
                  <a:srgbClr val="FFFF00"/>
                </a:solidFill>
              </a:rPr>
              <a:t>Head</a:t>
            </a:r>
            <a:r>
              <a:rPr lang="en-US" sz="3600" dirty="0"/>
              <a:t>, hands, feet warmth are important</a:t>
            </a:r>
          </a:p>
        </p:txBody>
      </p:sp>
      <p:sp>
        <p:nvSpPr>
          <p:cNvPr id="5" name="TextBox 4"/>
          <p:cNvSpPr txBox="1"/>
          <p:nvPr/>
        </p:nvSpPr>
        <p:spPr>
          <a:xfrm>
            <a:off x="6410742" y="1058227"/>
            <a:ext cx="4974182" cy="5368331"/>
          </a:xfrm>
          <a:prstGeom prst="rect">
            <a:avLst/>
          </a:prstGeom>
          <a:noFill/>
        </p:spPr>
        <p:txBody>
          <a:bodyPr wrap="square" rtlCol="0">
            <a:spAutoFit/>
          </a:bodyPr>
          <a:lstStyle/>
          <a:p>
            <a:r>
              <a:rPr lang="en-US" sz="2400" dirty="0" err="1">
                <a:solidFill>
                  <a:srgbClr val="FFFF00"/>
                </a:solidFill>
              </a:rPr>
              <a:t>Drysuit</a:t>
            </a:r>
            <a:r>
              <a:rPr lang="en-US" sz="2400" dirty="0">
                <a:solidFill>
                  <a:srgbClr val="FFFF00"/>
                </a:solidFill>
              </a:rPr>
              <a:t>:</a:t>
            </a:r>
            <a:r>
              <a:rPr lang="en-US" sz="2400" dirty="0"/>
              <a:t> seals neck, wrists allowing for “dry” clothing underneath. Most protection, most cost. </a:t>
            </a:r>
          </a:p>
          <a:p>
            <a:r>
              <a:rPr lang="en-US" sz="2400" dirty="0">
                <a:solidFill>
                  <a:srgbClr val="FFFF00"/>
                </a:solidFill>
              </a:rPr>
              <a:t>Wetsuit and paddling jacket, </a:t>
            </a:r>
            <a:r>
              <a:rPr lang="en-US" sz="2400" dirty="0" err="1">
                <a:solidFill>
                  <a:srgbClr val="FFFF00"/>
                </a:solidFill>
              </a:rPr>
              <a:t>drytop</a:t>
            </a:r>
            <a:r>
              <a:rPr lang="en-US" sz="2400" dirty="0">
                <a:solidFill>
                  <a:srgbClr val="FFFF00"/>
                </a:solidFill>
              </a:rPr>
              <a:t>: </a:t>
            </a:r>
            <a:r>
              <a:rPr lang="en-US" sz="2400" dirty="0"/>
              <a:t>sweater under. Adequate protection for some of year, less cost. </a:t>
            </a:r>
          </a:p>
          <a:p>
            <a:r>
              <a:rPr lang="en-US" sz="2400" dirty="0">
                <a:solidFill>
                  <a:srgbClr val="FFFF00"/>
                </a:solidFill>
              </a:rPr>
              <a:t>Paddling pants and paddling jacket :</a:t>
            </a:r>
            <a:r>
              <a:rPr lang="en-US" sz="2400" dirty="0"/>
              <a:t> thick  insulating clothing under. Least comfortable, least protection, least cost. For the summer only. </a:t>
            </a:r>
          </a:p>
        </p:txBody>
      </p:sp>
    </p:spTree>
    <p:extLst>
      <p:ext uri="{BB962C8B-B14F-4D97-AF65-F5344CB8AC3E}">
        <p14:creationId xmlns:p14="http://schemas.microsoft.com/office/powerpoint/2010/main" val="245070569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17</TotalTime>
  <Words>555</Words>
  <Application>Microsoft Office PowerPoint</Application>
  <PresentationFormat>Widescreen</PresentationFormat>
  <Paragraphs>78</Paragraphs>
  <Slides>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Arial</vt:lpstr>
      <vt:lpstr>Calibri</vt:lpstr>
      <vt:lpstr>Symbol</vt:lpstr>
      <vt:lpstr>Times New Roman</vt:lpstr>
      <vt:lpstr>Trebuchet MS</vt:lpstr>
      <vt:lpstr>Tw Cen MT</vt:lpstr>
      <vt:lpstr>Circuit</vt:lpstr>
      <vt:lpstr>THE STUFF</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STUFF</dc:title>
  <dc:creator>Daniel Halsey</dc:creator>
  <cp:lastModifiedBy>Daniel Halsey</cp:lastModifiedBy>
  <cp:revision>2</cp:revision>
  <dcterms:created xsi:type="dcterms:W3CDTF">2018-04-05T18:31:43Z</dcterms:created>
  <dcterms:modified xsi:type="dcterms:W3CDTF">2018-04-05T18:48:48Z</dcterms:modified>
</cp:coreProperties>
</file>