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sldIdLst>
    <p:sldId id="276" r:id="rId3"/>
    <p:sldId id="317" r:id="rId4"/>
    <p:sldId id="318" r:id="rId5"/>
    <p:sldId id="319" r:id="rId6"/>
    <p:sldId id="320" r:id="rId7"/>
    <p:sldId id="330" r:id="rId8"/>
    <p:sldId id="321" r:id="rId9"/>
    <p:sldId id="333" r:id="rId10"/>
    <p:sldId id="336" r:id="rId11"/>
    <p:sldId id="334" r:id="rId12"/>
    <p:sldId id="340" r:id="rId13"/>
    <p:sldId id="341" r:id="rId14"/>
    <p:sldId id="344" r:id="rId15"/>
    <p:sldId id="335" r:id="rId16"/>
    <p:sldId id="331" r:id="rId17"/>
    <p:sldId id="327" r:id="rId18"/>
    <p:sldId id="273" r:id="rId19"/>
    <p:sldId id="332" r:id="rId20"/>
    <p:sldId id="328" r:id="rId21"/>
    <p:sldId id="329" r:id="rId22"/>
    <p:sldId id="342" r:id="rId23"/>
    <p:sldId id="338" r:id="rId24"/>
    <p:sldId id="34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D8A3EB-F573-41AB-9600-B188D53C9330}" v="1" dt="2026-05-04T15:57:22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 Greenough" userId="00d831d89dc2591c" providerId="LiveId" clId="{1C490312-162C-4D8B-9008-241E83F1451F}"/>
    <pc:docChg chg="custSel addSld modSld">
      <pc:chgData name="Will Greenough" userId="00d831d89dc2591c" providerId="LiveId" clId="{1C490312-162C-4D8B-9008-241E83F1451F}" dt="2026-05-04T16:35:43.212" v="207" actId="20577"/>
      <pc:docMkLst>
        <pc:docMk/>
      </pc:docMkLst>
      <pc:sldChg chg="modSp mod">
        <pc:chgData name="Will Greenough" userId="00d831d89dc2591c" providerId="LiveId" clId="{1C490312-162C-4D8B-9008-241E83F1451F}" dt="2026-05-04T16:35:43.212" v="207" actId="20577"/>
        <pc:sldMkLst>
          <pc:docMk/>
          <pc:sldMk cId="913540127" sldId="335"/>
        </pc:sldMkLst>
        <pc:spChg chg="mod">
          <ac:chgData name="Will Greenough" userId="00d831d89dc2591c" providerId="LiveId" clId="{1C490312-162C-4D8B-9008-241E83F1451F}" dt="2026-05-04T16:35:43.212" v="207" actId="20577"/>
          <ac:spMkLst>
            <pc:docMk/>
            <pc:sldMk cId="913540127" sldId="335"/>
            <ac:spMk id="2" creationId="{61E572C0-45D9-33E3-081A-A92A25B771CD}"/>
          </ac:spMkLst>
        </pc:spChg>
      </pc:sldChg>
      <pc:sldChg chg="addSp delSp modSp mod">
        <pc:chgData name="Will Greenough" userId="00d831d89dc2591c" providerId="LiveId" clId="{1C490312-162C-4D8B-9008-241E83F1451F}" dt="2026-05-04T15:55:02.560" v="185" actId="1076"/>
        <pc:sldMkLst>
          <pc:docMk/>
          <pc:sldMk cId="541190140" sldId="341"/>
        </pc:sldMkLst>
        <pc:picChg chg="add mod">
          <ac:chgData name="Will Greenough" userId="00d831d89dc2591c" providerId="LiveId" clId="{1C490312-162C-4D8B-9008-241E83F1451F}" dt="2026-05-04T15:55:02.560" v="185" actId="1076"/>
          <ac:picMkLst>
            <pc:docMk/>
            <pc:sldMk cId="541190140" sldId="341"/>
            <ac:picMk id="4" creationId="{84A4F78B-9D7C-960D-7CD0-0F2E2B8D8010}"/>
          </ac:picMkLst>
        </pc:picChg>
        <pc:picChg chg="del">
          <ac:chgData name="Will Greenough" userId="00d831d89dc2591c" providerId="LiveId" clId="{1C490312-162C-4D8B-9008-241E83F1451F}" dt="2026-05-04T15:54:23.380" v="178" actId="478"/>
          <ac:picMkLst>
            <pc:docMk/>
            <pc:sldMk cId="541190140" sldId="341"/>
            <ac:picMk id="5" creationId="{85FA8A46-D7B2-5BA1-0929-6794734B5855}"/>
          </ac:picMkLst>
        </pc:picChg>
      </pc:sldChg>
      <pc:sldChg chg="modSp mod">
        <pc:chgData name="Will Greenough" userId="00d831d89dc2591c" providerId="LiveId" clId="{1C490312-162C-4D8B-9008-241E83F1451F}" dt="2026-05-04T15:50:37.193" v="177" actId="20577"/>
        <pc:sldMkLst>
          <pc:docMk/>
          <pc:sldMk cId="2861365314" sldId="342"/>
        </pc:sldMkLst>
        <pc:spChg chg="mod">
          <ac:chgData name="Will Greenough" userId="00d831d89dc2591c" providerId="LiveId" clId="{1C490312-162C-4D8B-9008-241E83F1451F}" dt="2026-05-04T15:50:37.193" v="177" actId="20577"/>
          <ac:spMkLst>
            <pc:docMk/>
            <pc:sldMk cId="2861365314" sldId="342"/>
            <ac:spMk id="5" creationId="{67759DB0-16C3-8C5C-555D-37B8942DE42D}"/>
          </ac:spMkLst>
        </pc:spChg>
      </pc:sldChg>
      <pc:sldChg chg="addSp delSp modSp add mod">
        <pc:chgData name="Will Greenough" userId="00d831d89dc2591c" providerId="LiveId" clId="{1C490312-162C-4D8B-9008-241E83F1451F}" dt="2026-05-04T15:58:05.891" v="201" actId="962"/>
        <pc:sldMkLst>
          <pc:docMk/>
          <pc:sldMk cId="805015567" sldId="344"/>
        </pc:sldMkLst>
        <pc:spChg chg="mod">
          <ac:chgData name="Will Greenough" userId="00d831d89dc2591c" providerId="LiveId" clId="{1C490312-162C-4D8B-9008-241E83F1451F}" dt="2026-05-04T15:58:05.891" v="201" actId="962"/>
          <ac:spMkLst>
            <pc:docMk/>
            <pc:sldMk cId="805015567" sldId="344"/>
            <ac:spMk id="2" creationId="{81EE04F4-3888-0594-902A-ABDE7D1690B7}"/>
          </ac:spMkLst>
        </pc:spChg>
        <pc:picChg chg="del">
          <ac:chgData name="Will Greenough" userId="00d831d89dc2591c" providerId="LiveId" clId="{1C490312-162C-4D8B-9008-241E83F1451F}" dt="2026-05-04T15:57:32.391" v="195" actId="478"/>
          <ac:picMkLst>
            <pc:docMk/>
            <pc:sldMk cId="805015567" sldId="344"/>
            <ac:picMk id="4" creationId="{04B6E833-329B-FB24-4D96-072355E46C6C}"/>
          </ac:picMkLst>
        </pc:picChg>
        <pc:picChg chg="add mod">
          <ac:chgData name="Will Greenough" userId="00d831d89dc2591c" providerId="LiveId" clId="{1C490312-162C-4D8B-9008-241E83F1451F}" dt="2026-05-04T15:58:05.891" v="200" actId="27614"/>
          <ac:picMkLst>
            <pc:docMk/>
            <pc:sldMk cId="805015567" sldId="344"/>
            <ac:picMk id="5" creationId="{2AA2278A-DCDE-3217-D3C8-76E26050B29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49A2F-2D56-4AC7-982D-90263E78E190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18123-F70A-4543-B0B1-C1AC135C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74B1DE8B-DA21-D112-D6A7-BB35D5E7C8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F04F3214-6D21-2706-8802-EF1AF02E05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EF3FAC37-69E1-BF23-0DCD-287C4FA064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06C01-1BA0-4F76-B59A-1A598C251C6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42FF545D-AC0B-EB99-3460-B6252F7293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4461121A-0C44-0863-5C14-BD67D9C78B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613B3ED9-B54A-2B16-DC2A-D8CBAFCC7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8F21B-B2EE-4A77-A392-A9459FAB5C08}" type="slidenum">
              <a:rPr kumimoji="0" lang="en-US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F6DD95B-1704-9D08-409D-76F434145C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F680EE9-9C3E-822F-64D3-6A0378A914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454A17D-6312-67BE-87C1-FE8465F14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44BBF-0969-4FC2-8D66-5803B53FD529}" type="slidenum">
              <a:rPr kumimoji="0" lang="en-US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5A21D3AF-2818-2D35-0596-78612194CF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E6465531-670C-574A-9466-84F0285586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A4AB43D0-D920-5549-66A9-03547CBF0E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9F3C3-5B19-44C4-97B6-1C939760E2CF}" type="slidenum">
              <a:rPr kumimoji="0" lang="en-US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4D428D1F-E921-24B8-CAD5-A997FB1C13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77551AD4-1339-0EE1-BAB1-E8D3ACEE9F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FD1F3641-C6D4-CACC-DF1A-6B7C9E783C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7AC67-F216-42C7-BFAA-036AA83A10E7}" type="slidenum">
              <a:rPr kumimoji="0" lang="en-US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81200"/>
            <a:ext cx="103632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46653C3-C6D3-A4A8-54FD-D2A23B84C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619A221-02FD-6D1B-E61C-81AD0B08CB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99851D-D39E-7EE9-50CD-5E971F166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1E24B-68AD-4E9B-8E02-044125CEC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96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1C8A7B-D0AC-7895-D9D2-C94370A099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187D80-AC40-1FA6-1EF4-5D125AF3CB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9FAAA9-006C-E03F-BF29-10501DB69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29041-865C-427C-B028-299D9F97F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9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378398-5180-D1B4-78F7-62995B9DF4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56C91F-5FB5-AD50-200F-B1C728940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313D35-2267-33B1-8292-515995DEAF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DA039-AD6A-4188-926B-882612B68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827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C6AC29-AC97-9C00-8E73-7CE882D8E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7B8E4E-FB8F-E6B5-C218-7C8E800A4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8A5F06-2055-BE9A-E060-B43C7518A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D194F-E8AF-4EFD-92CF-606AA4689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08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81200"/>
            <a:ext cx="103632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7E7F967-9F9A-4C48-15FE-107334ED9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29AC7A-9D2B-E614-6BB3-E988185760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30C597-9996-86F7-7513-EDB195C6C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A37A1-F1D1-467F-801F-EC6140879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174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639F76-26D7-CF53-1B39-1537757B9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B53CE1-44C3-54FC-3BB7-342C66F39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8DBB7D-FEF7-0265-0009-560E1276BE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A0A41-D35A-4FB7-A35E-1240CEC6C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056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600B87-9F34-6F83-9F12-B29B5308E4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881450-4235-27A7-E991-28D89E8F76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613FF2-4637-89C1-F334-D20486310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9966A-CA3D-4EE5-B20B-CA37D1F39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03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5998A1-6DD9-6766-F5CD-2B7177013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E1C8FE-9D00-2419-DD06-789196D4F4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1285A-F735-20CC-149B-A15AC6C785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A9471-AEEF-40AD-8370-7C5179FD2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737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58BA40-DC3D-8FEA-E1E5-8600346AF4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BC59BE-BEE1-391C-5808-CEAD3250AD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520F6A-57B5-023D-63D9-EEC7253F3F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8F63E-63C6-48AB-8045-5E7689F126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84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234930-1EBA-E14D-8E93-436DCC725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6BC77B-188E-3AF4-0C1C-8B663E59C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B35B86-7A88-446E-2476-C5972F164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9EF00-1AFD-4499-BDC2-C9B867A33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432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7919B4-5BAD-BF95-0C34-1957CA8D1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E22F01C-E892-46B1-5B3D-2374917A8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7FC591-D15E-9DED-3D38-F63FF9EC1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726A4-661E-4D48-B6D5-473932FB1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30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301440-DDF2-BDE6-3445-E534BBFBD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CEFA34-9E35-F926-05C0-49CFC15D3D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78E73A-1333-4CA6-3BA1-506DEDC87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001D9-0DB2-479D-903C-3BAD70C53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036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E11E41-2322-D5B9-8D43-89EAA46895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D6D34-F3CD-F4E9-87AF-768EA65AA6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AEB183-EA60-932C-776B-FC7D8F96F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36741-4EA9-4394-8520-76A1E009D4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799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068F7D-F2F0-AC96-4E77-8C75A7C94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C8504-FC41-076F-6E0E-0977ED80D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47C0AD-3D8D-D45F-5F14-9B1EF3949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58C5F-8993-4688-9CCD-90E860BF9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598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552ECF-0302-7A35-9553-DF324F9B5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B7EDA3-08C2-3B35-F141-28E7AD4F42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8C56E9-0487-E294-503D-BF1158C6E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96B60-10FA-42CA-A192-55D846253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195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A734A4-C1A8-B45C-157D-07922DEA6D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0B8B27-581A-8461-87B6-9D85A41BE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F3FA5E-C454-19DB-9069-3E66721A0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8E360-B929-47E3-8900-99A011705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073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CC8F7F-098B-43CE-F750-8C7C2B062B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2C93B2-2C73-C2B3-F7D1-9F6C2FE59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748FE0-B616-8CC6-7078-6380699C1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A08F2-D9A6-4AE7-A9BA-217B1E7C2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613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FA5C99-96C8-96BA-4757-AA1B94DCD8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7DCEC-EF85-154D-EBA9-83745F1BA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835732-966E-C00D-8136-160FE07CC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53E14-AC67-4AAC-9B60-2C200B4426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27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880C00-B3C6-0FB8-A0AC-630093D4A2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B281AE-1C1B-C377-3194-32F89094F4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862D04-E8CC-0E37-0939-A90804DF6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1ECB6-D9D5-4D77-BD7C-E07732F15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E2CD52-85D0-AB25-85D9-3B0F166C20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D84B1A-BD26-F959-C7D0-35EE18E21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3D90B-0172-B404-66AB-8E15E17EF6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3B92E-F3BB-43B9-B25E-C784A58B8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96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2A91C3-4ACE-BE36-E185-391AAD24E5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FED286-7E66-4C93-F942-8CF60D90A6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53C15F-CC37-94A6-78F9-C962261F6D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24B9F-5C1E-4668-A006-94A55AE44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49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0E8921-3B77-24DF-2E2C-A708097D0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F42609-2890-BD1D-2E70-79DC94242E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F7D1D0-846B-1849-013A-1B262D644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5B125-59E0-4CAE-8CD8-18F291B72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6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F3C466-3E33-3028-37BD-3D6C953FB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0A4390-5E6E-C56F-600E-22A4285FFA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D23B45-69FC-7723-6042-E5187B27D3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C0498-F682-4631-9C8B-553A22822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89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6B6A67-14B8-17B4-81EA-5E29E64F2A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7D7E83-3A59-7EFC-7F2B-559570B6B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B86E3-2661-9C55-9396-38D76FDDC6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FDED7-A08B-41D7-9F3F-A723D4324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96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77042E-A31F-C8A6-B8D8-FD9CFD123F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FE5E1B-8201-0EA4-CCB3-378303DF49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AF268-4861-6973-9409-59AA5EBA5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608B5-A512-46DE-A12D-2C60230B2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96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B3E6B2A-D278-4B2C-9698-AF25154C1BA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1"/>
            <a:ext cx="11347451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F4B3BA2-5509-4EA7-B50E-BA94E6E1B12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76401"/>
            <a:ext cx="11387667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DE55037E-8A5E-47FF-B849-2884D4B91A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5225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91BE25A4-7B8E-4C63-A717-35395ECDED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5FEB8B7D-205E-4417-BEC9-BB0FD21403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3EE7976-A95E-4BE4-A971-2DE9A43EA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4718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C9C93C4-E06C-4662-AF3D-A1542D715A6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1"/>
            <a:ext cx="11347451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7BC0507-3872-423C-B2F7-95DFE313150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76401"/>
            <a:ext cx="11387667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FCCD965B-B20F-49C9-9C35-5A1746AC00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5225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81BD2059-9535-4CC2-A1A6-FCAD5C5F8E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E28A17A6-8D85-4172-9D61-2766F75CD0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91C580A-D663-4003-B4A7-607ABA467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3467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A6FAFDEB-252B-026D-4835-BB2D76736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4" y="514350"/>
            <a:ext cx="584517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8963-8C21-EF16-121F-A47256F4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Approaches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63C11-E10D-2FC7-8068-17B26A038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Destination Priority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B79ECE-F53B-F1ED-FDA9-415259BA61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know the route you want to paddle</a:t>
            </a:r>
          </a:p>
          <a:p>
            <a:r>
              <a:rPr lang="en-US" dirty="0"/>
              <a:t>Check for the best date for acceptable tide and current conditions</a:t>
            </a:r>
          </a:p>
          <a:p>
            <a:r>
              <a:rPr lang="en-US" dirty="0"/>
              <a:t>Consider prevailing weather for date selected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EC9F1F-698E-2E00-C1FC-2C8E189CC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Date Priority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83641E-F3F2-E156-25BC-817FE9D229C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You know the date that you want to paddle</a:t>
            </a:r>
          </a:p>
          <a:p>
            <a:r>
              <a:rPr lang="en-US" dirty="0"/>
              <a:t>Check for the best route/destination that works with the tides and currents for that date</a:t>
            </a:r>
          </a:p>
          <a:p>
            <a:r>
              <a:rPr lang="en-US" dirty="0"/>
              <a:t>Consider prevailing weather for the route selected</a:t>
            </a:r>
          </a:p>
        </p:txBody>
      </p:sp>
    </p:spTree>
    <p:extLst>
      <p:ext uri="{BB962C8B-B14F-4D97-AF65-F5344CB8AC3E}">
        <p14:creationId xmlns:p14="http://schemas.microsoft.com/office/powerpoint/2010/main" val="182934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C94D7-C929-343D-C482-5E41F92D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Low Tide Paddle - Hope Island Area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6F12F-DEBA-F10C-254E-761D2525E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do it in June</a:t>
            </a:r>
          </a:p>
          <a:p>
            <a:r>
              <a:rPr lang="en-US" dirty="0"/>
              <a:t>Must be on a weekend day</a:t>
            </a:r>
          </a:p>
          <a:p>
            <a:r>
              <a:rPr lang="en-US" dirty="0"/>
              <a:t>Looking for the lowest tide</a:t>
            </a:r>
          </a:p>
          <a:p>
            <a:r>
              <a:rPr lang="en-US" dirty="0"/>
              <a:t>Looking for (mostly) favorable currents</a:t>
            </a:r>
          </a:p>
          <a:p>
            <a:r>
              <a:rPr lang="en-US" dirty="0"/>
              <a:t>Want to paddle about 7-10 nautical miles (nm)</a:t>
            </a:r>
          </a:p>
        </p:txBody>
      </p:sp>
    </p:spTree>
    <p:extLst>
      <p:ext uri="{BB962C8B-B14F-4D97-AF65-F5344CB8AC3E}">
        <p14:creationId xmlns:p14="http://schemas.microsoft.com/office/powerpoint/2010/main" val="1929934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0DE6A-0A06-C0EF-A710-8A21D281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67" y="228602"/>
            <a:ext cx="11347451" cy="621714"/>
          </a:xfrm>
        </p:spPr>
        <p:txBody>
          <a:bodyPr/>
          <a:lstStyle/>
          <a:p>
            <a:r>
              <a:rPr lang="en-US" dirty="0"/>
              <a:t>Tides</a:t>
            </a:r>
          </a:p>
        </p:txBody>
      </p:sp>
      <p:pic>
        <p:nvPicPr>
          <p:cNvPr id="4" name="Picture 3" descr="The image displays a NOAA tide prediction chart for Dofflemyer Point, Washington, showing high and low tide levels in feet and time offsets in minutes, with data spanning from May 1 to May 31, 2026.&#10;&#10;AI-generated content may be incorrect.">
            <a:extLst>
              <a:ext uri="{FF2B5EF4-FFF2-40B4-BE49-F238E27FC236}">
                <a16:creationId xmlns:a16="http://schemas.microsoft.com/office/drawing/2014/main" id="{84A4F78B-9D7C-960D-7CD0-0F2E2B8D8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3" y="991891"/>
            <a:ext cx="11822513" cy="52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9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35053-1C96-76B7-CF67-162D7D406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04F4-3888-0594-902A-ABDE7D16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67" y="228602"/>
            <a:ext cx="11347451" cy="621714"/>
          </a:xfrm>
        </p:spPr>
        <p:txBody>
          <a:bodyPr/>
          <a:lstStyle/>
          <a:p>
            <a:r>
              <a:rPr lang="en-US" dirty="0"/>
              <a:t>Currents</a:t>
            </a:r>
          </a:p>
        </p:txBody>
      </p:sp>
      <p:pic>
        <p:nvPicPr>
          <p:cNvPr id="5" name="Picture 4" descr="The image displays a tidal current prediction chart for the Dana Passage (PUG1539) at a depth of 16 feet, showing mean flood and ebb directions and speeds from May 10 to May 17, 2026.&#10;&#10;AI-generated content may be incorrect.">
            <a:extLst>
              <a:ext uri="{FF2B5EF4-FFF2-40B4-BE49-F238E27FC236}">
                <a16:creationId xmlns:a16="http://schemas.microsoft.com/office/drawing/2014/main" id="{2AA2278A-DCDE-3217-D3C8-76E26050B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8" y="1080108"/>
            <a:ext cx="12020483" cy="56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15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72C0-45D9-33E3-081A-A92A25B7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Island Area from Arcadia</a:t>
            </a:r>
            <a:br>
              <a:rPr lang="en-US" dirty="0"/>
            </a:br>
            <a:r>
              <a:rPr lang="en-US" dirty="0"/>
              <a:t>Saturday June 14,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CBF2B-79BF-75A6-8E92-DE3E85EDA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tides doing?</a:t>
            </a:r>
          </a:p>
          <a:p>
            <a:r>
              <a:rPr lang="en-US" dirty="0"/>
              <a:t>What are the currents doing?</a:t>
            </a:r>
          </a:p>
          <a:p>
            <a:r>
              <a:rPr lang="en-US" dirty="0"/>
              <a:t>What is the normal weather for the time of year?</a:t>
            </a:r>
          </a:p>
          <a:p>
            <a:r>
              <a:rPr lang="en-US" dirty="0"/>
              <a:t>What is the actual forecast?</a:t>
            </a:r>
          </a:p>
          <a:p>
            <a:r>
              <a:rPr lang="en-US" dirty="0"/>
              <a:t>Route to take?</a:t>
            </a:r>
          </a:p>
          <a:p>
            <a:r>
              <a:rPr lang="en-US" dirty="0"/>
              <a:t>Distance?</a:t>
            </a:r>
          </a:p>
          <a:p>
            <a:r>
              <a:rPr lang="en-US" dirty="0"/>
              <a:t>Breaks? </a:t>
            </a:r>
          </a:p>
          <a:p>
            <a:r>
              <a:rPr lang="en-US" dirty="0"/>
              <a:t>Timing? (when to start, expected return)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40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F63DA1-502E-250D-9CD8-EDFC7BE9F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First Aid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8A2EAF0-E1CE-7C21-4272-C43BBF99CA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to be prepared for</a:t>
            </a:r>
          </a:p>
        </p:txBody>
      </p:sp>
    </p:spTree>
    <p:extLst>
      <p:ext uri="{BB962C8B-B14F-4D97-AF65-F5344CB8AC3E}">
        <p14:creationId xmlns:p14="http://schemas.microsoft.com/office/powerpoint/2010/main" val="3501812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D5B10379-F73B-46A5-92C5-B2CA9AF3633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More Common Injuries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C5FCA395-9905-448F-8587-F786D25898A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What do you think would be the more common injuries associated with sea kayaking?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A02A6AE-6F00-453C-A21F-EAFE15598CF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More Common Injuries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D147125-CB09-4F7F-BDB0-94F76BAA26D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590801" y="1676401"/>
            <a:ext cx="7775575" cy="4422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Hypothermia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Seasickness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Sunburn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Tendonitis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Shoulder dislocation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Foot/ankle injuries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Back strain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Poison oak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Barnacle &amp; shellfish cuts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Numb feet/legs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Dehydration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0AC9B15-3ADE-DD50-C1D4-6490E20D1CB5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831490" y="5756841"/>
            <a:ext cx="9534886" cy="117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kern="0" dirty="0"/>
              <a:t>What should be in your first aid kit?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45BAF6-E5EF-E243-A32D-76BD04455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Trips and Rating System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6DDB2A7-1CE2-0473-3332-0B30018DBF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6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>
            <a:extLst>
              <a:ext uri="{FF2B5EF4-FFF2-40B4-BE49-F238E27FC236}">
                <a16:creationId xmlns:a16="http://schemas.microsoft.com/office/drawing/2014/main" id="{0DD08E9D-015F-9DED-8130-3353D35F037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5625" y="228600"/>
            <a:ext cx="8540750" cy="6172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01C987-C157-4C81-9A3D-0892E9299D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 / 20 ESSENTIALS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09EE1C-CB1E-4CE6-B4AB-DEC907FEF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3D261D6D-9E13-46E9-9F4E-6C7BE7099F0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Group Paddling – Your Team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6FE52948-0510-4BDD-9093-81E6E74E826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Arrive promptly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Come prepared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Be aware of own motivations/limitations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Listen to the weather; protect own limitations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Stay in hailing distance of others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Stay aware of position of all group members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Don’t break away from group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Don’t “string out” the group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In worsening conditions, fight the “everyone for himself” instinct – stay closer together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B5A78-C1C9-7C49-1167-4BD08A56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Paddles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759DB0-16C3-8C5C-555D-37B8942DE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Saturday, May 16 – Hope Island Area</a:t>
            </a:r>
          </a:p>
          <a:p>
            <a:r>
              <a:rPr lang="en-US" dirty="0"/>
              <a:t>Memorial weekend – TBD</a:t>
            </a:r>
          </a:p>
          <a:p>
            <a:r>
              <a:rPr lang="en-US" dirty="0"/>
              <a:t>Sunday, June 21 – Eld Inlet</a:t>
            </a:r>
          </a:p>
          <a:p>
            <a:r>
              <a:rPr lang="en-US" dirty="0"/>
              <a:t>Saturday, June 27 – Potlatch State Park</a:t>
            </a:r>
          </a:p>
          <a:p>
            <a:r>
              <a:rPr lang="en-US" dirty="0"/>
              <a:t>Sunday, July 5 – Hope Island</a:t>
            </a:r>
          </a:p>
          <a:p>
            <a:r>
              <a:rPr lang="en-US" dirty="0"/>
              <a:t>Saturday, August 1 – Hammersley Inlet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65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5417-58A7-1CA7-498A-763396E4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Wet Paddle – Boston Harbor Boat Ramp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8A25F-A36B-01AB-39C1-D08B1F14F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Arrive by 9:00am</a:t>
            </a:r>
          </a:p>
          <a:p>
            <a:r>
              <a:rPr lang="en-US" dirty="0"/>
              <a:t>Car pool if possible – parking is limited</a:t>
            </a:r>
          </a:p>
          <a:p>
            <a:r>
              <a:rPr lang="en-US" dirty="0"/>
              <a:t>Discover Pass is required for parking at ramp.</a:t>
            </a:r>
          </a:p>
          <a:p>
            <a:r>
              <a:rPr lang="en-US" dirty="0"/>
              <a:t>Bring all 10 essentials</a:t>
            </a:r>
          </a:p>
          <a:p>
            <a:r>
              <a:rPr lang="en-US" dirty="0"/>
              <a:t>Be ready to discuss weather, tides and currents</a:t>
            </a:r>
          </a:p>
        </p:txBody>
      </p:sp>
    </p:spTree>
    <p:extLst>
      <p:ext uri="{BB962C8B-B14F-4D97-AF65-F5344CB8AC3E}">
        <p14:creationId xmlns:p14="http://schemas.microsoft.com/office/powerpoint/2010/main" val="3918566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E7C4-AC66-69A6-9CF9-2F7E43B4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74" y="114302"/>
            <a:ext cx="11347451" cy="771524"/>
          </a:xfrm>
        </p:spPr>
        <p:txBody>
          <a:bodyPr/>
          <a:lstStyle/>
          <a:p>
            <a:r>
              <a:rPr lang="en-US" dirty="0"/>
              <a:t>Boston Harbor Parking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40F9A-8B46-E6DD-B6EE-D5A204A04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942" y="804869"/>
            <a:ext cx="9525000" cy="5938829"/>
          </a:xfrm>
        </p:spPr>
      </p:pic>
    </p:spTree>
    <p:extLst>
      <p:ext uri="{BB962C8B-B14F-4D97-AF65-F5344CB8AC3E}">
        <p14:creationId xmlns:p14="http://schemas.microsoft.com/office/powerpoint/2010/main" val="50556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97DB-6F1F-14E0-4227-12BB5203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Mountaineer Ten Essentials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04D0C-5A64-EDA8-949C-C95714A6BF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dirty="0"/>
              <a:t>Navigation</a:t>
            </a:r>
          </a:p>
          <a:p>
            <a:r>
              <a:rPr lang="en-US" sz="4000" dirty="0"/>
              <a:t>Sun Protection</a:t>
            </a:r>
          </a:p>
          <a:p>
            <a:r>
              <a:rPr lang="en-US" sz="4000" dirty="0"/>
              <a:t>Insulation</a:t>
            </a:r>
          </a:p>
          <a:p>
            <a:r>
              <a:rPr lang="en-US" sz="4000" dirty="0"/>
              <a:t>Illumination</a:t>
            </a:r>
          </a:p>
          <a:p>
            <a:r>
              <a:rPr lang="en-US" sz="4000" dirty="0"/>
              <a:t>First aid supplies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1FB7E-87ED-8C53-F01F-87957F343D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000" dirty="0"/>
              <a:t>Fire</a:t>
            </a:r>
          </a:p>
          <a:p>
            <a:r>
              <a:rPr lang="en-US" sz="4000" dirty="0"/>
              <a:t>Repair kit and tools</a:t>
            </a:r>
          </a:p>
          <a:p>
            <a:r>
              <a:rPr lang="en-US" sz="4000" dirty="0"/>
              <a:t>Nutrition</a:t>
            </a:r>
          </a:p>
          <a:p>
            <a:r>
              <a:rPr lang="en-US" sz="4000" dirty="0"/>
              <a:t>Hydration</a:t>
            </a:r>
          </a:p>
          <a:p>
            <a:r>
              <a:rPr lang="en-US" sz="4000" dirty="0"/>
              <a:t>Emergency shelter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336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97DB-6F1F-14E0-4227-12BB5203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 Kayaker Additional “10”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04D0C-5A64-EDA8-949C-C95714A6BF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dirty="0"/>
              <a:t>Sea kayak with floatation in both ends</a:t>
            </a:r>
          </a:p>
          <a:p>
            <a:r>
              <a:rPr lang="en-US" sz="4000" dirty="0"/>
              <a:t>USCG approved PFD</a:t>
            </a:r>
          </a:p>
          <a:p>
            <a:r>
              <a:rPr lang="en-US" sz="4000" dirty="0"/>
              <a:t>Paddle</a:t>
            </a:r>
          </a:p>
          <a:p>
            <a:r>
              <a:rPr lang="en-US" sz="4000" dirty="0"/>
              <a:t>Spray skirt</a:t>
            </a:r>
          </a:p>
          <a:p>
            <a:r>
              <a:rPr lang="en-US" sz="4000" dirty="0"/>
              <a:t>Pump with floatation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1FB7E-87ED-8C53-F01F-87957F343D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000" dirty="0"/>
              <a:t>Paddle float</a:t>
            </a:r>
          </a:p>
          <a:p>
            <a:r>
              <a:rPr lang="en-US" sz="4000" dirty="0"/>
              <a:t>Signaling device</a:t>
            </a:r>
          </a:p>
          <a:p>
            <a:r>
              <a:rPr lang="en-US" sz="4000" dirty="0"/>
              <a:t>Neck strap for glasses</a:t>
            </a:r>
          </a:p>
          <a:p>
            <a:r>
              <a:rPr lang="en-US" sz="4000" dirty="0"/>
              <a:t>Appropriate clothing</a:t>
            </a:r>
          </a:p>
          <a:p>
            <a:r>
              <a:rPr lang="en-US" sz="4000" dirty="0"/>
              <a:t>Waterproof bag for extra clothing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675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EFBF-83B6-1B83-D687-632F4D45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 Kayaker’s Highly Recommended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2D69-4486-96A0-9C37-3736CB497E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Spare paddle</a:t>
            </a:r>
          </a:p>
          <a:p>
            <a:r>
              <a:rPr lang="en-US" dirty="0"/>
              <a:t>Rescue sling</a:t>
            </a:r>
          </a:p>
          <a:p>
            <a:r>
              <a:rPr lang="en-US" dirty="0"/>
              <a:t>Emergency signaling device</a:t>
            </a:r>
          </a:p>
          <a:p>
            <a:r>
              <a:rPr lang="en-US" dirty="0"/>
              <a:t>Chemical light stick</a:t>
            </a:r>
          </a:p>
          <a:p>
            <a:r>
              <a:rPr lang="en-US" dirty="0"/>
              <a:t>Waterproof chart case</a:t>
            </a:r>
          </a:p>
          <a:p>
            <a:r>
              <a:rPr lang="en-US" dirty="0"/>
              <a:t>Waterproof watch</a:t>
            </a:r>
          </a:p>
          <a:p>
            <a:r>
              <a:rPr lang="en-US" dirty="0"/>
              <a:t>Wet suit or dry suit</a:t>
            </a:r>
          </a:p>
          <a:p>
            <a:r>
              <a:rPr lang="en-US" dirty="0"/>
              <a:t>Waterproof jacket</a:t>
            </a:r>
          </a:p>
          <a:p>
            <a:r>
              <a:rPr lang="en-US" dirty="0"/>
              <a:t>Gloves or </a:t>
            </a:r>
            <a:r>
              <a:rPr lang="en-US" dirty="0" err="1"/>
              <a:t>pogies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6651F-1492-BA54-8F2D-EF6EA3E70E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Towing system</a:t>
            </a:r>
          </a:p>
          <a:p>
            <a:r>
              <a:rPr lang="en-US" dirty="0"/>
              <a:t>VHF radio</a:t>
            </a:r>
          </a:p>
          <a:p>
            <a:r>
              <a:rPr lang="en-US" dirty="0"/>
              <a:t>Weather radio</a:t>
            </a:r>
          </a:p>
          <a:p>
            <a:r>
              <a:rPr lang="en-US" dirty="0"/>
              <a:t>Advanced repair kit</a:t>
            </a:r>
          </a:p>
          <a:p>
            <a:r>
              <a:rPr lang="en-US" dirty="0"/>
              <a:t>Deck bag</a:t>
            </a:r>
          </a:p>
          <a:p>
            <a:r>
              <a:rPr lang="en-US" dirty="0"/>
              <a:t>Paddle tether</a:t>
            </a:r>
          </a:p>
          <a:p>
            <a:r>
              <a:rPr lang="en-US" dirty="0"/>
              <a:t>Flares</a:t>
            </a:r>
          </a:p>
          <a:p>
            <a:r>
              <a:rPr lang="en-US" dirty="0"/>
              <a:t>Toilet paper and plastic bags</a:t>
            </a:r>
          </a:p>
          <a:p>
            <a:r>
              <a:rPr lang="en-US" dirty="0"/>
              <a:t>Hat with visor</a:t>
            </a:r>
          </a:p>
        </p:txBody>
      </p:sp>
    </p:spTree>
    <p:extLst>
      <p:ext uri="{BB962C8B-B14F-4D97-AF65-F5344CB8AC3E}">
        <p14:creationId xmlns:p14="http://schemas.microsoft.com/office/powerpoint/2010/main" val="47195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1CA26E-60F0-BBE7-89B3-0F40786042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Clothing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3D63549-51A0-7C92-AA0F-969129DD1E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0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CE7A7D-5910-554A-D0B0-39C171B1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Clothing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A5D60-20C4-D58F-639B-D5B048AD3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cotton</a:t>
            </a:r>
          </a:p>
          <a:p>
            <a:r>
              <a:rPr lang="en-US" dirty="0"/>
              <a:t>Layering</a:t>
            </a:r>
          </a:p>
          <a:p>
            <a:r>
              <a:rPr lang="en-US" dirty="0"/>
              <a:t>Carry plenty of extras</a:t>
            </a:r>
          </a:p>
          <a:p>
            <a:r>
              <a:rPr lang="en-US" dirty="0"/>
              <a:t>Rain gear</a:t>
            </a:r>
          </a:p>
          <a:p>
            <a:r>
              <a:rPr lang="en-US" dirty="0"/>
              <a:t>Hats</a:t>
            </a:r>
          </a:p>
          <a:p>
            <a:r>
              <a:rPr lang="en-US" dirty="0"/>
              <a:t>Footwear</a:t>
            </a:r>
          </a:p>
          <a:p>
            <a:r>
              <a:rPr lang="en-US" dirty="0"/>
              <a:t>Gloves</a:t>
            </a:r>
          </a:p>
        </p:txBody>
      </p:sp>
    </p:spTree>
    <p:extLst>
      <p:ext uri="{BB962C8B-B14F-4D97-AF65-F5344CB8AC3E}">
        <p14:creationId xmlns:p14="http://schemas.microsoft.com/office/powerpoint/2010/main" val="322047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A911EA-A37B-A78D-7EB0-681CFC5ED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Trip Planning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E9B1BE7-4A55-BB62-9DEE-061E3EA5F0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0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3D2E-7D44-4B20-5328-D323E05AA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5EC24-1A17-42A1-5FDD-FB2BD37C7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NOAA Tides &amp; Currents</a:t>
            </a:r>
          </a:p>
          <a:p>
            <a:r>
              <a:rPr lang="en-US" dirty="0"/>
              <a:t>DeepZoom.com</a:t>
            </a:r>
          </a:p>
          <a:p>
            <a:pPr lvl="1"/>
            <a:r>
              <a:rPr lang="en-US" dirty="0"/>
              <a:t>Tides, currents, route planning, some weather</a:t>
            </a:r>
          </a:p>
          <a:p>
            <a:r>
              <a:rPr lang="en-US" dirty="0"/>
              <a:t>Windy.com</a:t>
            </a:r>
          </a:p>
          <a:p>
            <a:pPr lvl="1"/>
            <a:r>
              <a:rPr lang="en-US" dirty="0"/>
              <a:t>Detailed weather</a:t>
            </a:r>
          </a:p>
          <a:p>
            <a:r>
              <a:rPr lang="en-US" dirty="0"/>
              <a:t>Coastal Atlas (apps.ecology.wa.gov/</a:t>
            </a:r>
            <a:r>
              <a:rPr lang="en-US" dirty="0" err="1"/>
              <a:t>coastalatlasmap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Boat launches, public access beaches</a:t>
            </a:r>
          </a:p>
        </p:txBody>
      </p:sp>
    </p:spTree>
    <p:extLst>
      <p:ext uri="{BB962C8B-B14F-4D97-AF65-F5344CB8AC3E}">
        <p14:creationId xmlns:p14="http://schemas.microsoft.com/office/powerpoint/2010/main" val="711676331"/>
      </p:ext>
    </p:extLst>
  </p:cSld>
  <p:clrMapOvr>
    <a:masterClrMapping/>
  </p:clrMapOvr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559</Words>
  <Application>Microsoft Office PowerPoint</Application>
  <PresentationFormat>Widescreen</PresentationFormat>
  <Paragraphs>133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Clouds</vt:lpstr>
      <vt:lpstr>1_Clouds</vt:lpstr>
      <vt:lpstr>PowerPoint Presentation</vt:lpstr>
      <vt:lpstr>10 / 20 ESSENTIALS</vt:lpstr>
      <vt:lpstr>Mountaineer Ten Essentials</vt:lpstr>
      <vt:lpstr>Sea Kayaker Additional “10”</vt:lpstr>
      <vt:lpstr>Sea Kayaker’s Highly Recommended</vt:lpstr>
      <vt:lpstr>Clothing</vt:lpstr>
      <vt:lpstr>Clothing</vt:lpstr>
      <vt:lpstr>Trip Planning</vt:lpstr>
      <vt:lpstr>A Few Tools</vt:lpstr>
      <vt:lpstr>Two Approaches</vt:lpstr>
      <vt:lpstr>Goal: Low Tide Paddle - Hope Island Area </vt:lpstr>
      <vt:lpstr>Tides</vt:lpstr>
      <vt:lpstr>Currents</vt:lpstr>
      <vt:lpstr>Hope Island Area from Arcadia Saturday June 14, 2026</vt:lpstr>
      <vt:lpstr>First Aid</vt:lpstr>
      <vt:lpstr>More Common Injuries</vt:lpstr>
      <vt:lpstr>More Common Injuries</vt:lpstr>
      <vt:lpstr>Trips and Rating System</vt:lpstr>
      <vt:lpstr>PowerPoint Presentation</vt:lpstr>
      <vt:lpstr>Group Paddling – Your Team</vt:lpstr>
      <vt:lpstr>Experience Paddles</vt:lpstr>
      <vt:lpstr>Wet Paddle – Boston Harbor Boat Ramp</vt:lpstr>
      <vt:lpstr>Boston Harbor Parking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Greenough</dc:creator>
  <cp:lastModifiedBy>Will Greenough</cp:lastModifiedBy>
  <cp:revision>16</cp:revision>
  <dcterms:created xsi:type="dcterms:W3CDTF">2023-05-16T13:31:32Z</dcterms:created>
  <dcterms:modified xsi:type="dcterms:W3CDTF">2026-05-04T16:35:47Z</dcterms:modified>
</cp:coreProperties>
</file>