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9" r:id="rId3"/>
    <p:sldId id="258" r:id="rId4"/>
    <p:sldId id="272" r:id="rId5"/>
    <p:sldId id="288" r:id="rId6"/>
    <p:sldId id="260" r:id="rId7"/>
    <p:sldId id="261" r:id="rId8"/>
    <p:sldId id="289" r:id="rId9"/>
    <p:sldId id="263" r:id="rId10"/>
    <p:sldId id="265" r:id="rId11"/>
    <p:sldId id="266" r:id="rId12"/>
    <p:sldId id="267" r:id="rId13"/>
    <p:sldId id="271" r:id="rId14"/>
    <p:sldId id="290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3" r:id="rId25"/>
    <p:sldId id="291" r:id="rId26"/>
    <p:sldId id="296" r:id="rId27"/>
    <p:sldId id="294" r:id="rId28"/>
    <p:sldId id="292" r:id="rId29"/>
    <p:sldId id="295" r:id="rId30"/>
    <p:sldId id="268" r:id="rId31"/>
    <p:sldId id="269" r:id="rId32"/>
    <p:sldId id="270" r:id="rId33"/>
    <p:sldId id="273" r:id="rId34"/>
    <p:sldId id="274" r:id="rId35"/>
    <p:sldId id="275" r:id="rId36"/>
    <p:sldId id="276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1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D4E8-E0F0-401F-8852-7309C6D1023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AFEC-5A37-40BF-9760-BA1266BD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92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2072-3145-4F09-AE18-8393B8896F6F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F5C4F-C926-4FDE-BE13-27100D35F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Webster’s New Collegiate Dictionary (1979)</a:t>
            </a:r>
          </a:p>
          <a:p>
            <a:endParaRPr lang="en-US" sz="1400" dirty="0" smtClean="0"/>
          </a:p>
          <a:p>
            <a:r>
              <a:rPr lang="en-US" sz="1400" dirty="0" smtClean="0"/>
              <a:t>Consider def. No. 2:  something that represents with a clarity suggestive of a map</a:t>
            </a:r>
          </a:p>
          <a:p>
            <a:endParaRPr lang="en-US" sz="1400" dirty="0"/>
          </a:p>
          <a:p>
            <a:r>
              <a:rPr lang="en-US" sz="1400" dirty="0" smtClean="0"/>
              <a:t>But maps themselves are not always clear!!</a:t>
            </a:r>
          </a:p>
          <a:p>
            <a:endParaRPr lang="en-US" sz="1400" dirty="0" smtClean="0"/>
          </a:p>
          <a:p>
            <a:r>
              <a:rPr lang="en-US" sz="1400" b="1" dirty="0" err="1" smtClean="0"/>
              <a:t>Planimetric</a:t>
            </a:r>
            <a:r>
              <a:rPr lang="en-US" sz="1400" b="1" dirty="0" smtClean="0"/>
              <a:t>   vs.    Topographic</a:t>
            </a:r>
          </a:p>
          <a:p>
            <a:endParaRPr lang="en-US" sz="1400" dirty="0" smtClean="0"/>
          </a:p>
          <a:p>
            <a:r>
              <a:rPr lang="en-US" sz="1400" dirty="0" smtClean="0"/>
              <a:t>Many TYPES/Variations  </a:t>
            </a:r>
            <a:r>
              <a:rPr lang="en-US" sz="1400" dirty="0"/>
              <a:t>-  </a:t>
            </a:r>
            <a:r>
              <a:rPr lang="en-US" sz="1400" dirty="0" smtClean="0"/>
              <a:t> </a:t>
            </a:r>
            <a:r>
              <a:rPr lang="en-US" sz="1400" dirty="0"/>
              <a:t>focus </a:t>
            </a:r>
            <a:r>
              <a:rPr lang="en-US" sz="1400" dirty="0" smtClean="0"/>
              <a:t>on topographic</a:t>
            </a:r>
            <a:endParaRPr lang="en-US" sz="1400" dirty="0"/>
          </a:p>
          <a:p>
            <a:endParaRPr lang="en-US" sz="1400" b="1" dirty="0"/>
          </a:p>
          <a:p>
            <a:r>
              <a:rPr lang="en-US" sz="1400" b="1" dirty="0" smtClean="0"/>
              <a:t>GOAL:</a:t>
            </a:r>
          </a:p>
          <a:p>
            <a:endParaRPr lang="en-US" sz="1400" dirty="0"/>
          </a:p>
          <a:p>
            <a:r>
              <a:rPr lang="en-US" sz="1400" dirty="0" smtClean="0"/>
              <a:t>Learn to </a:t>
            </a:r>
            <a:r>
              <a:rPr lang="en-US" sz="1400" dirty="0" smtClean="0"/>
              <a:t>read the maps that </a:t>
            </a:r>
            <a:r>
              <a:rPr lang="en-US" sz="1400" dirty="0" smtClean="0"/>
              <a:t>are most useful for wilderness travel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/>
              <a:t>TOPOGRAPHIC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9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9D9EA8-BFB4-462A-9B00-F6F6A4778B60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1DFB6-16FA-4017-A88E-05B6AAE7254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</a:tabLst>
            </a:pPr>
            <a:r>
              <a:rPr lang="en-US" sz="2000" dirty="0" smtClean="0"/>
              <a:t>INDEX  vs.  INTERMEDIATE </a:t>
            </a:r>
          </a:p>
          <a:p>
            <a:pPr>
              <a:tabLst>
                <a:tab pos="225425" algn="l"/>
              </a:tabLst>
            </a:pPr>
            <a:endParaRPr lang="en-US" sz="2000" dirty="0"/>
          </a:p>
          <a:p>
            <a:pPr>
              <a:spcAft>
                <a:spcPct val="35000"/>
              </a:spcAft>
              <a:tabLst>
                <a:tab pos="225425" algn="l"/>
              </a:tabLst>
            </a:pPr>
            <a:endParaRPr lang="en-US" sz="2000" dirty="0"/>
          </a:p>
          <a:p>
            <a:pPr>
              <a:spcAft>
                <a:spcPct val="35000"/>
              </a:spcAft>
              <a:tabLst>
                <a:tab pos="225425" algn="l"/>
              </a:tabLst>
            </a:pPr>
            <a:endParaRPr lang="en-US" sz="1000" dirty="0">
              <a:sym typeface="Wingdings" pitchFamily="48" charset="2"/>
            </a:endParaRPr>
          </a:p>
          <a:p>
            <a:pPr>
              <a:tabLst>
                <a:tab pos="225425" algn="l"/>
              </a:tabLst>
            </a:pPr>
            <a:endParaRPr lang="en-US" sz="2000" dirty="0"/>
          </a:p>
          <a:p>
            <a:pPr>
              <a:tabLst>
                <a:tab pos="225425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52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0326B2B-A76D-4377-BA67-E77D29B1FDBD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7CCFE6-0578-466D-B89E-54D84A3C3F6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</a:tabLst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happening in the circled zones?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8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8EB269-FC0B-40B0-AB0A-565958411A70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EF176-A768-4BF6-A2BA-772D23D14BF3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r>
              <a:rPr lang="en-US" sz="2400"/>
              <a:t>Symbols provide useful details</a:t>
            </a:r>
          </a:p>
          <a:p>
            <a:endParaRPr lang="en-US" sz="800"/>
          </a:p>
          <a:p>
            <a:r>
              <a:rPr lang="en-US" sz="2000"/>
              <a:t>Tell you what you may find</a:t>
            </a:r>
          </a:p>
          <a:p>
            <a:r>
              <a:rPr lang="en-US" sz="2000"/>
              <a:t>Can help check where you think you are</a:t>
            </a:r>
          </a:p>
          <a:p>
            <a:endParaRPr lang="en-US" sz="800"/>
          </a:p>
          <a:p>
            <a:r>
              <a:rPr lang="en-US" sz="2000" b="1"/>
              <a:t>&lt;click1&gt;</a:t>
            </a:r>
            <a:r>
              <a:rPr lang="en-US" sz="2000"/>
              <a:t> &lt; “springs …”&gt;</a:t>
            </a:r>
          </a:p>
          <a:p>
            <a:r>
              <a:rPr lang="en-US" sz="2000" b="1"/>
              <a:t>&lt;click2&gt;</a:t>
            </a:r>
            <a:r>
              <a:rPr lang="en-US" sz="2000"/>
              <a:t> &lt; footbridge &gt; </a:t>
            </a:r>
          </a:p>
          <a:p>
            <a:r>
              <a:rPr lang="en-US" sz="2000"/>
              <a:t>Footbridges – spring hiking &amp; high creeks</a:t>
            </a:r>
          </a:p>
          <a:p>
            <a:r>
              <a:rPr lang="en-US" sz="2000" b="1"/>
              <a:t>&lt;click3&gt;</a:t>
            </a:r>
            <a:r>
              <a:rPr lang="en-US" sz="2000"/>
              <a:t> &lt; survey point &gt;</a:t>
            </a:r>
          </a:p>
          <a:p>
            <a:r>
              <a:rPr lang="en-US" sz="2000"/>
              <a:t>May NOT be at high point</a:t>
            </a:r>
          </a:p>
          <a:p>
            <a:r>
              <a:rPr lang="en-US" sz="2000" b="1"/>
              <a:t>&lt;click4&gt;</a:t>
            </a:r>
            <a:r>
              <a:rPr lang="en-US" sz="2000"/>
              <a:t> &lt; road, trail &gt;</a:t>
            </a:r>
          </a:p>
          <a:p>
            <a:r>
              <a:rPr lang="en-US" sz="2000" b="1"/>
              <a:t>&lt;click5&gt;</a:t>
            </a:r>
            <a:r>
              <a:rPr lang="en-US" sz="2000"/>
              <a:t> &lt; trailhead &gt;</a:t>
            </a:r>
          </a:p>
          <a:p>
            <a:r>
              <a:rPr lang="en-US" sz="2000"/>
              <a:t>Some features are implied … trailhead</a:t>
            </a:r>
          </a:p>
          <a:p>
            <a:endParaRPr lang="en-US" sz="2000"/>
          </a:p>
          <a:p>
            <a:r>
              <a:rPr lang="en-US" sz="2000" b="1"/>
              <a:t>&lt;click </a:t>
            </a:r>
            <a:r>
              <a:rPr lang="en-US" sz="2000" b="1" i="1"/>
              <a:t>Next Slide</a:t>
            </a:r>
            <a:r>
              <a:rPr lang="en-US" sz="2000" b="1"/>
              <a:t>&gt;</a:t>
            </a:r>
            <a:r>
              <a:rPr lang="en-US" sz="2000"/>
              <a:t> Exercises</a:t>
            </a:r>
          </a:p>
        </p:txBody>
      </p:sp>
    </p:spTree>
    <p:extLst>
      <p:ext uri="{BB962C8B-B14F-4D97-AF65-F5344CB8AC3E}">
        <p14:creationId xmlns:p14="http://schemas.microsoft.com/office/powerpoint/2010/main" val="87036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9E7474-0A60-41EF-A9D0-4EF5D1A3D075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9001C-D595-4DEE-9963-88A47B80C325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10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Distance   and   Direction  =  2 Important Items from Maps</a:t>
            </a:r>
            <a:endParaRPr lang="en-US" sz="2000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dirty="0" smtClean="0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Scale = ratio between measurements on the map and in </a:t>
            </a:r>
            <a:r>
              <a:rPr lang="en-US" sz="2000" b="1" dirty="0" smtClean="0"/>
              <a:t>the real world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Distance measured using the SCALE</a:t>
            </a:r>
            <a:endParaRPr lang="en-US" sz="20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 dirty="0" smtClean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1000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4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841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60895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1</a:t>
            </a:r>
            <a:r>
              <a:rPr lang="en-US" sz="1800" b="1" dirty="0">
                <a:sym typeface="Symbol"/>
              </a:rPr>
              <a:t> </a:t>
            </a:r>
            <a:r>
              <a:rPr lang="en-US" sz="1800" b="1" dirty="0" smtClean="0">
                <a:sym typeface="Symbol"/>
              </a:rPr>
              <a:t>of any unit of distance on map is 24,000 units on the ground</a:t>
            </a:r>
          </a:p>
          <a:p>
            <a:endParaRPr lang="en-US" sz="1800" b="1" dirty="0" smtClean="0">
              <a:sym typeface="Symbol"/>
            </a:endParaRPr>
          </a:p>
          <a:p>
            <a:r>
              <a:rPr lang="en-US" sz="1800" b="1" dirty="0" smtClean="0">
                <a:sym typeface="Symbol"/>
              </a:rPr>
              <a:t>Keep a fraction in mind when considering scale:</a:t>
            </a:r>
          </a:p>
          <a:p>
            <a:pPr algn="ctr"/>
            <a:r>
              <a:rPr lang="en-US" sz="1800" b="1" dirty="0" smtClean="0">
                <a:sym typeface="Symbol"/>
              </a:rPr>
              <a:t>1/24000</a:t>
            </a:r>
          </a:p>
          <a:p>
            <a:pPr algn="ctr"/>
            <a:endParaRPr lang="en-US" sz="1800" b="1" dirty="0">
              <a:sym typeface="Symbol"/>
            </a:endParaRPr>
          </a:p>
          <a:p>
            <a:r>
              <a:rPr lang="en-US" sz="1800" b="1" dirty="0" smtClean="0">
                <a:sym typeface="Symbol"/>
              </a:rPr>
              <a:t>Larger scale       greater detail shown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3062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60B37E2-FD47-4328-B864-B8236F6431B7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A3A6E-E5AB-4115-9ADA-F6D907A3B44C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 dirty="0"/>
          </a:p>
          <a:p>
            <a:r>
              <a:rPr lang="en-US" sz="2000" b="1" dirty="0" smtClean="0"/>
              <a:t>Straight Line Distance</a:t>
            </a:r>
            <a:endParaRPr lang="en-US" sz="2000" b="1" dirty="0"/>
          </a:p>
          <a:p>
            <a:endParaRPr lang="en-US" sz="800" dirty="0"/>
          </a:p>
          <a:p>
            <a:r>
              <a:rPr lang="en-US" sz="2000" b="1" dirty="0" smtClean="0"/>
              <a:t>1. Measure with ruler</a:t>
            </a:r>
            <a:endParaRPr lang="en-US" sz="2000" b="1" dirty="0"/>
          </a:p>
          <a:p>
            <a:r>
              <a:rPr lang="en-US" sz="2000" b="1" dirty="0" smtClean="0"/>
              <a:t>2. Lay distance measured agains</a:t>
            </a:r>
            <a:r>
              <a:rPr lang="en-US" sz="2000" b="1" dirty="0" smtClean="0"/>
              <a:t>t map scale bar</a:t>
            </a:r>
          </a:p>
          <a:p>
            <a:pPr marL="457200" indent="-457200">
              <a:buAutoNum type="arabicPeriod" startAt="3"/>
            </a:pPr>
            <a:r>
              <a:rPr lang="en-US" sz="2000" b="1" dirty="0" smtClean="0"/>
              <a:t>Interpolate for the distance.</a:t>
            </a:r>
          </a:p>
          <a:p>
            <a:pPr lvl="1"/>
            <a:r>
              <a:rPr lang="en-US" sz="2000" dirty="0" smtClean="0"/>
              <a:t>Fractional </a:t>
            </a:r>
            <a:r>
              <a:rPr lang="en-US" sz="2000" dirty="0"/>
              <a:t>scale segments         </a:t>
            </a:r>
          </a:p>
          <a:p>
            <a:pPr lvl="1"/>
            <a:r>
              <a:rPr lang="en-US" sz="2000" dirty="0"/>
              <a:t>helps </a:t>
            </a:r>
            <a:r>
              <a:rPr lang="en-US" sz="2000" dirty="0" smtClean="0"/>
              <a:t>estimating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4568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AEA1F57-4068-4CCD-8365-5DB82E549F33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D4432-B05E-44F2-90DA-25D09F980A2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/>
          </a:p>
          <a:p>
            <a:r>
              <a:rPr lang="en-US" sz="2000"/>
              <a:t>(previous slide has notes)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37121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2C4CDB5-36D6-4F79-9D9D-EA1180200858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11CB8-FE56-48A9-874D-1FF62F299C14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String</a:t>
            </a:r>
            <a:r>
              <a:rPr lang="en-US" sz="2000" dirty="0"/>
              <a:t>? Use compass lanyard, or …</a:t>
            </a:r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039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E9A1C56-2BED-4DD6-96B4-E1468344A325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CD009-44D0-4E21-8547-64C7B35B0A4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448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7F28855-74E2-4D27-9D04-A7F9767CB773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9DBDD-6DAD-4AB5-B486-0B900723823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05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0D661E-0054-40DD-9649-CE6A789672C3}" type="datetime1">
              <a:rPr lang="en-US">
                <a:solidFill>
                  <a:prstClr val="black"/>
                </a:solidFill>
              </a:rPr>
              <a:pPr/>
              <a:t>4/17/2018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D9E57-1C1B-46DD-B1FD-938552A9985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1" dirty="0"/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Travel to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trailhead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380,000 miles in Forest Road System (2000)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47,000 miles of Interstate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1.4M  miles unpaved in US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2.6M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miles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paved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in US</a:t>
            </a:r>
          </a:p>
          <a:p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964" y="6128220"/>
            <a:ext cx="614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https://www.cia.gov/library/publications/the-world-factbook/fields/2085.html</a:t>
            </a:r>
          </a:p>
        </p:txBody>
      </p:sp>
    </p:spTree>
    <p:extLst>
      <p:ext uri="{BB962C8B-B14F-4D97-AF65-F5344CB8AC3E}">
        <p14:creationId xmlns:p14="http://schemas.microsoft.com/office/powerpoint/2010/main" val="329108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CC5B8D-B74F-48F5-87AC-2DEF32948B7D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B5D74-6ECB-484E-A69C-5B393F44859C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1"/>
          </a:p>
          <a:p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468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2A270D-2DA4-4F4C-A15D-D1A212AEA450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DB4FF-6AB6-48B6-8288-247126B921EC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0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6994FFE-6F48-477E-BDB2-7F9C092EEC7A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8138B-3FB1-4097-A5DC-5E05858DEF8D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94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D89B75-E666-440C-9A0A-D79816E90E99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D2B9B2-01DA-4C4C-BCA0-CEF20EACF7F4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38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09E7474-0A60-41EF-A9D0-4EF5D1A3D075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9001C-D595-4DEE-9963-88A47B80C325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10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err="1" smtClean="0"/>
              <a:t>Datums</a:t>
            </a:r>
            <a:r>
              <a:rPr lang="en-US" sz="2000" b="1" dirty="0" smtClean="0"/>
              <a:t>  (</a:t>
            </a:r>
            <a:r>
              <a:rPr lang="en-US" sz="2000" b="1" dirty="0" err="1" smtClean="0"/>
              <a:t>Horiz</a:t>
            </a:r>
            <a:r>
              <a:rPr lang="en-US" sz="2000" b="1" dirty="0" smtClean="0"/>
              <a:t> and Vert.)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Dates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Scale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Declination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Contour Interval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/>
              <a:t>Abbreviated Legend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8410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NAD27 CONUS  =  1927 North American Datum, Continental United States.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Declination  (outdated)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Line  tick marks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2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Okay to use UTM as N-S lines if less than 1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 from TN.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405313"/>
            <a:ext cx="42005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468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81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261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F5C4F-C926-4FDE-BE13-27100D35F7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0D661E-0054-40DD-9649-CE6A789672C3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D9E57-1C1B-46DD-B1FD-938552A9985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Convey </a:t>
            </a:r>
            <a:r>
              <a:rPr lang="en-US" sz="2000" dirty="0" smtClean="0"/>
              <a:t>TONS </a:t>
            </a:r>
            <a:r>
              <a:rPr lang="en-US" sz="2000" dirty="0" smtClean="0"/>
              <a:t>of </a:t>
            </a:r>
            <a:r>
              <a:rPr lang="en-US" sz="2000" dirty="0" smtClean="0"/>
              <a:t>useful </a:t>
            </a:r>
            <a:r>
              <a:rPr lang="en-US" sz="2000" dirty="0" smtClean="0"/>
              <a:t>info</a:t>
            </a:r>
          </a:p>
          <a:p>
            <a:endParaRPr lang="en-US" sz="2000" dirty="0"/>
          </a:p>
          <a:p>
            <a:r>
              <a:rPr lang="en-US" sz="2000" dirty="0" smtClean="0"/>
              <a:t>Mostly symbolic  -   some text</a:t>
            </a:r>
          </a:p>
          <a:p>
            <a:endParaRPr lang="en-US" sz="2000" dirty="0"/>
          </a:p>
          <a:p>
            <a:r>
              <a:rPr lang="en-US" sz="2000" dirty="0" smtClean="0"/>
              <a:t>GOALS: 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Identify individual features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Learn to anticipate character of the terrain</a:t>
            </a:r>
            <a:r>
              <a:rPr lang="en-US" sz="1000" dirty="0" smtClean="0"/>
              <a:t>  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669318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68A2861-179C-4F2F-B5B1-3674080A2CB4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25490C-ECFA-47F3-8468-DC3C4A37EB83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r>
              <a:rPr lang="en-US" sz="2400"/>
              <a:t>Using Topo’s –  Trip Planning</a:t>
            </a:r>
          </a:p>
          <a:p>
            <a:r>
              <a:rPr lang="en-US" sz="2400"/>
              <a:t>-- Familiarize self:</a:t>
            </a:r>
          </a:p>
          <a:p>
            <a:r>
              <a:rPr lang="en-US" sz="2400"/>
              <a:t>   -- start point and goal of trip</a:t>
            </a:r>
          </a:p>
          <a:p>
            <a:r>
              <a:rPr lang="en-US" sz="2400"/>
              <a:t>   -- general lay of land:</a:t>
            </a:r>
          </a:p>
          <a:p>
            <a:r>
              <a:rPr lang="en-US" sz="2400"/>
              <a:t>   ---- ridges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heights, </a:t>
            </a:r>
          </a:p>
          <a:p>
            <a:r>
              <a:rPr lang="en-US" sz="2400"/>
              <a:t>   ---- water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bottom</a:t>
            </a:r>
          </a:p>
          <a:p>
            <a:endParaRPr lang="en-US" sz="8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09492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B7057C-CDFF-49A4-9722-B7319931A070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2B900-654F-4004-9FE2-FF82A4EE96E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r>
              <a:rPr lang="en-US" sz="2400"/>
              <a:t>Using Topo’s –  Trip Planning</a:t>
            </a:r>
          </a:p>
          <a:p>
            <a:r>
              <a:rPr lang="en-US" sz="2400"/>
              <a:t>-- Familiarize self:</a:t>
            </a:r>
          </a:p>
          <a:p>
            <a:r>
              <a:rPr lang="en-US" sz="2400"/>
              <a:t>   -- start point and goal of trip</a:t>
            </a:r>
          </a:p>
          <a:p>
            <a:r>
              <a:rPr lang="en-US" sz="2400"/>
              <a:t>   -- general lay of land:</a:t>
            </a:r>
          </a:p>
          <a:p>
            <a:r>
              <a:rPr lang="en-US" sz="2400"/>
              <a:t>   ---- ridges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heights, </a:t>
            </a:r>
          </a:p>
          <a:p>
            <a:r>
              <a:rPr lang="en-US" sz="2400"/>
              <a:t>   ---- water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bottom</a:t>
            </a:r>
          </a:p>
          <a:p>
            <a:endParaRPr lang="en-US" sz="8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92266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7C927E-26A8-4A84-ACEB-9457DA6868EF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F3636-8956-4C07-B4CD-6E3CB6D3017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/>
          </a:p>
          <a:p>
            <a:r>
              <a:rPr lang="en-US" sz="2400"/>
              <a:t>Using Topo’s –  Trip Planning</a:t>
            </a:r>
          </a:p>
          <a:p>
            <a:r>
              <a:rPr lang="en-US" sz="2400"/>
              <a:t>-- Familiarize self:</a:t>
            </a:r>
          </a:p>
          <a:p>
            <a:r>
              <a:rPr lang="en-US" sz="2400"/>
              <a:t>   -- start point and goal of trip</a:t>
            </a:r>
          </a:p>
          <a:p>
            <a:r>
              <a:rPr lang="en-US" sz="2400"/>
              <a:t>   -- general lay of land:</a:t>
            </a:r>
          </a:p>
          <a:p>
            <a:r>
              <a:rPr lang="en-US" sz="2400"/>
              <a:t>   ---- ridges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heights, </a:t>
            </a:r>
          </a:p>
          <a:p>
            <a:r>
              <a:rPr lang="en-US" sz="2400"/>
              <a:t>   ---- water  </a:t>
            </a:r>
            <a:r>
              <a:rPr lang="en-US" sz="2000">
                <a:sym typeface="Wingdings" pitchFamily="48" charset="2"/>
              </a:rPr>
              <a:t>  </a:t>
            </a:r>
            <a:r>
              <a:rPr lang="en-US" sz="2400"/>
              <a:t>bottom</a:t>
            </a:r>
          </a:p>
          <a:p>
            <a:endParaRPr lang="en-US" sz="8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26606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0C3FD9D-D60E-4BD8-9DB6-9A5ADCF2CC21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4D692-F290-4DE9-949B-BDBB24BD20DB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First example was 7 ½ minute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800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Another common </a:t>
            </a:r>
            <a:r>
              <a:rPr lang="en-US" sz="2000" b="1">
                <a:sym typeface="Wingdings" pitchFamily="48" charset="2"/>
              </a:rPr>
              <a:t>SIZE</a:t>
            </a:r>
            <a:r>
              <a:rPr lang="en-US" sz="2000">
                <a:sym typeface="Wingdings" pitchFamily="48" charset="2"/>
              </a:rPr>
              <a:t> covers 15 minutes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RED LINE: Note the relationship </a:t>
            </a:r>
          </a:p>
        </p:txBody>
      </p:sp>
    </p:spTree>
    <p:extLst>
      <p:ext uri="{BB962C8B-B14F-4D97-AF65-F5344CB8AC3E}">
        <p14:creationId xmlns:p14="http://schemas.microsoft.com/office/powerpoint/2010/main" val="420778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5A8461F-D780-4CDF-B5C8-A79A3B1340F6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078645-410F-42D2-9352-0C56E953BC5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800" b="1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 &gt;</a:t>
            </a:r>
            <a:r>
              <a:rPr lang="en-US" sz="2000"/>
              <a:t> &lt; “map scale” &gt;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“Map Scale”-- map length to real distance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 &gt; &lt; Map </a:t>
            </a:r>
            <a:r>
              <a:rPr lang="en-US" sz="2000" b="1">
                <a:sym typeface="Wingdings" pitchFamily="48" charset="2"/>
              </a:rPr>
              <a:t> World &gt;</a:t>
            </a:r>
            <a:endParaRPr lang="en-US" sz="20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1” on map </a:t>
            </a:r>
            <a:r>
              <a:rPr lang="en-US" sz="2000">
                <a:sym typeface="Wingdings" pitchFamily="48" charset="2"/>
              </a:rPr>
              <a:t> 24,000”;   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 &gt; </a:t>
            </a:r>
            <a:r>
              <a:rPr lang="en-US" sz="2000">
                <a:sym typeface="Wingdings" pitchFamily="48" charset="2"/>
              </a:rPr>
              <a:t>divide by 12  2000’; 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            a bit less than half-mile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 x2 &gt;</a:t>
            </a:r>
            <a:r>
              <a:rPr lang="en-US" sz="2000"/>
              <a:t> &lt; 1 : 69,500 &gt;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Another common scale for wilderness maps</a:t>
            </a:r>
          </a:p>
        </p:txBody>
      </p:sp>
    </p:spTree>
    <p:extLst>
      <p:ext uri="{BB962C8B-B14F-4D97-AF65-F5344CB8AC3E}">
        <p14:creationId xmlns:p14="http://schemas.microsoft.com/office/powerpoint/2010/main" val="3382033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83B998F-D515-47DA-9D24-EA9BE7AE8155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8B702-A5E3-4231-8B3D-DDE3EB65D5D7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800" b="1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Just saw two scales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Another map at 1 : 69,500 …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Ask – what’s different with larger 1 : 69,500?</a:t>
            </a:r>
            <a:endParaRPr lang="en-US" sz="2000" b="1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12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 &gt;</a:t>
            </a:r>
            <a:r>
              <a:rPr lang="en-US" sz="2000"/>
              <a:t> &lt; minutes … &gt;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i="1">
                <a:sym typeface="Wingdings" pitchFamily="48" charset="2"/>
              </a:rPr>
              <a:t>Answer:</a:t>
            </a:r>
            <a:r>
              <a:rPr lang="en-US" sz="2000">
                <a:sym typeface="Wingdings" pitchFamily="48" charset="2"/>
              </a:rPr>
              <a:t> Map Size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>
              <a:sym typeface="Wingdings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2945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BCC65F3-C311-4A2C-BC59-7ED2E9B069F6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CDD5B-284D-4C01-8F46-0B7AB0F3717A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&lt;click1, 2 &gt;</a:t>
            </a:r>
            <a:r>
              <a:rPr lang="en-US" sz="2000"/>
              <a:t> &lt; “map scale” &amp; legend &gt;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“Map Scale”-- map length to real distance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/>
              <a:t>1” on map </a:t>
            </a:r>
            <a:r>
              <a:rPr lang="en-US" sz="2000">
                <a:sym typeface="Wingdings" pitchFamily="48" charset="2"/>
              </a:rPr>
              <a:t> 24,000”;   divide by 12  2000’; 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&lt; half-mile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/>
              <a:t>&lt;click3, 4 &gt;</a:t>
            </a:r>
            <a:r>
              <a:rPr lang="en-US" sz="2000"/>
              <a:t> &lt; “map size” &amp; legend &gt;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“Map Size”-- how much area maps covers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	“minute”, latitude &amp; longitude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100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3200" b="1">
                <a:sym typeface="Wingdings" pitchFamily="48" charset="2"/>
              </a:rPr>
              <a:t>DEMO </a:t>
            </a:r>
            <a:r>
              <a:rPr lang="en-US" sz="2000" b="1">
                <a:sym typeface="Wingdings" pitchFamily="48" charset="2"/>
              </a:rPr>
              <a:t>-- show Green Trails map</a:t>
            </a:r>
            <a:r>
              <a:rPr lang="en-US" sz="2000">
                <a:sym typeface="Wingdings" pitchFamily="48" charset="2"/>
              </a:rPr>
              <a:t> 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>
                <a:sym typeface="Wingdings" pitchFamily="48" charset="2"/>
              </a:rPr>
              <a:t>  – same SIZE 7.5 min;  diff SCALE, 1:69,000</a:t>
            </a:r>
          </a:p>
        </p:txBody>
      </p:sp>
    </p:spTree>
    <p:extLst>
      <p:ext uri="{BB962C8B-B14F-4D97-AF65-F5344CB8AC3E}">
        <p14:creationId xmlns:p14="http://schemas.microsoft.com/office/powerpoint/2010/main" val="37532001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87A253-1E23-4803-9B4F-9164431CA76C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31AFA-CD37-4F23-B1FE-694CB78BA54C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000"/>
          </a:p>
          <a:p>
            <a:r>
              <a:rPr lang="en-US" sz="2400"/>
              <a:t>Get familiar with map</a:t>
            </a:r>
          </a:p>
          <a:p>
            <a:endParaRPr lang="en-US" sz="2400"/>
          </a:p>
          <a:p>
            <a:r>
              <a:rPr lang="en-US" sz="2400" b="1"/>
              <a:t>&lt;click each&gt;</a:t>
            </a:r>
            <a:r>
              <a:rPr lang="en-US" sz="2400"/>
              <a:t> &lt;</a:t>
            </a:r>
          </a:p>
          <a:p>
            <a:r>
              <a:rPr lang="en-US" sz="2400"/>
              <a:t>   Lake Trail</a:t>
            </a:r>
          </a:p>
          <a:p>
            <a:r>
              <a:rPr lang="en-US" sz="2400"/>
              <a:t>   Correy Creek</a:t>
            </a:r>
          </a:p>
          <a:p>
            <a:r>
              <a:rPr lang="en-US" sz="2400"/>
              <a:t>   intersection</a:t>
            </a:r>
          </a:p>
          <a:p>
            <a:r>
              <a:rPr lang="en-US" sz="2400"/>
              <a:t>   Fellows Mtn</a:t>
            </a:r>
          </a:p>
          <a:p>
            <a:r>
              <a:rPr lang="en-US" sz="2400"/>
              <a:t>   Mountaineer Hut</a:t>
            </a:r>
          </a:p>
          <a:p>
            <a:endParaRPr lang="en-US" sz="2400"/>
          </a:p>
          <a:p>
            <a:r>
              <a:rPr lang="en-US" sz="2400" b="1"/>
              <a:t>&lt;click </a:t>
            </a:r>
            <a:r>
              <a:rPr lang="en-US" sz="2400" b="1" i="1"/>
              <a:t>Next Slide</a:t>
            </a:r>
            <a:r>
              <a:rPr lang="en-US" sz="2400" b="1"/>
              <a:t>&gt;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86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04F8B9-929C-4FA0-8BCA-3FA00A194531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9E8F9-9F44-4FDF-9084-DE137A69D3E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 dirty="0"/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>
                <a:sym typeface="Wingdings" pitchFamily="48" charset="2"/>
              </a:rPr>
              <a:t>7 </a:t>
            </a:r>
            <a:r>
              <a:rPr lang="en-US" sz="2000" b="1" dirty="0">
                <a:sym typeface="Wingdings" pitchFamily="48" charset="2"/>
              </a:rPr>
              <a:t>½ Minute </a:t>
            </a:r>
            <a:r>
              <a:rPr lang="en-US" sz="2000" b="1" dirty="0" smtClean="0">
                <a:sym typeface="Wingdings" pitchFamily="48" charset="2"/>
              </a:rPr>
              <a:t>maps:    ~6 mi. </a:t>
            </a:r>
            <a:r>
              <a:rPr lang="en-US" sz="2000" b="1" dirty="0" smtClean="0">
                <a:sym typeface="Wingdings" pitchFamily="48" charset="2"/>
              </a:rPr>
              <a:t>W-E </a:t>
            </a:r>
            <a:endParaRPr lang="en-US" sz="2000" b="1" dirty="0" smtClean="0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>
                <a:sym typeface="Wingdings" pitchFamily="48" charset="2"/>
              </a:rPr>
              <a:t> </a:t>
            </a:r>
            <a:r>
              <a:rPr lang="en-US" sz="2000" b="1" dirty="0" smtClean="0">
                <a:sym typeface="Wingdings" pitchFamily="48" charset="2"/>
              </a:rPr>
              <a:t>                                    ~9 mi. N-S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endParaRPr lang="en-US" sz="2000" b="1" dirty="0">
              <a:sym typeface="Wingdings" pitchFamily="48" charset="2"/>
            </a:endParaRP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 smtClean="0">
                <a:sym typeface="Wingdings" pitchFamily="48" charset="2"/>
              </a:rPr>
              <a:t>Mt. Rainier East:  6.25 mi  W-E</a:t>
            </a:r>
          </a:p>
          <a:p>
            <a:pPr>
              <a:tabLst>
                <a:tab pos="225425" algn="l"/>
                <a:tab pos="463550" algn="l"/>
                <a:tab pos="914400" algn="l"/>
                <a:tab pos="1377950" algn="l"/>
              </a:tabLst>
            </a:pPr>
            <a:r>
              <a:rPr lang="en-US" sz="2000" b="1" dirty="0">
                <a:sym typeface="Wingdings" pitchFamily="48" charset="2"/>
              </a:rPr>
              <a:t> </a:t>
            </a:r>
            <a:r>
              <a:rPr lang="en-US" sz="2000" b="1" dirty="0" smtClean="0">
                <a:sym typeface="Wingdings" pitchFamily="48" charset="2"/>
              </a:rPr>
              <a:t>                                8.5   mi N-S</a:t>
            </a:r>
            <a:endParaRPr lang="en-US" sz="2000" dirty="0">
              <a:sym typeface="Wingdings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605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0D661E-0054-40DD-9649-CE6A789672C3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D9E57-1C1B-46DD-B1FD-938552A9985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78541" y="4670613"/>
            <a:ext cx="2971800" cy="303903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Colors</a:t>
            </a:r>
          </a:p>
          <a:p>
            <a:r>
              <a:rPr lang="en-US" dirty="0" smtClean="0"/>
              <a:t>Contour Lines</a:t>
            </a:r>
          </a:p>
          <a:p>
            <a:r>
              <a:rPr lang="en-US" dirty="0" smtClean="0"/>
              <a:t>Symbols</a:t>
            </a:r>
          </a:p>
          <a:p>
            <a:r>
              <a:rPr lang="en-US" dirty="0" smtClean="0"/>
              <a:t>Distance</a:t>
            </a:r>
          </a:p>
          <a:p>
            <a:r>
              <a:rPr lang="en-US" dirty="0" smtClean="0"/>
              <a:t>Direction</a:t>
            </a:r>
            <a:endParaRPr 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084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1F6582A-4A6E-47E3-AC5D-790EFEE2904E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5FA2B-C40F-4559-80F6-4548595673C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endParaRPr lang="en-US" sz="2000" dirty="0"/>
          </a:p>
          <a:p>
            <a:pPr>
              <a:tabLst>
                <a:tab pos="463550" algn="l"/>
              </a:tabLst>
            </a:pPr>
            <a:r>
              <a:rPr lang="en-US" sz="2000" b="1" u="sng" dirty="0"/>
              <a:t>COLORS</a:t>
            </a:r>
          </a:p>
          <a:p>
            <a:pPr>
              <a:tabLst>
                <a:tab pos="463550" algn="l"/>
              </a:tabLst>
            </a:pPr>
            <a:r>
              <a:rPr lang="en-US" sz="2000" b="1" dirty="0"/>
              <a:t>    </a:t>
            </a:r>
            <a:r>
              <a:rPr lang="en-US" sz="2000" dirty="0" smtClean="0"/>
              <a:t>Obvious, hence color is…</a:t>
            </a:r>
            <a:endParaRPr lang="en-US" sz="2000" dirty="0"/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Most immediate indicator of terrain type and cultural features</a:t>
            </a:r>
          </a:p>
          <a:p>
            <a:pPr>
              <a:tabLst>
                <a:tab pos="463550" algn="l"/>
              </a:tabLst>
            </a:pPr>
            <a:endParaRPr lang="en-US" sz="2000" dirty="0" smtClean="0"/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Brown       = contours</a:t>
            </a:r>
            <a:endParaRPr lang="en-US" sz="2000" dirty="0"/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Red/black = major/minor roads and trails</a:t>
            </a:r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Green        = forested</a:t>
            </a:r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Blue           = water</a:t>
            </a:r>
          </a:p>
          <a:p>
            <a:pPr>
              <a:tabLst>
                <a:tab pos="463550" algn="l"/>
              </a:tabLst>
            </a:pPr>
            <a:r>
              <a:rPr lang="en-US" sz="2000" dirty="0" smtClean="0"/>
              <a:t>White        = open terrain; glaciers/snowfields</a:t>
            </a:r>
          </a:p>
          <a:p>
            <a:pPr>
              <a:tabLst>
                <a:tab pos="463550" algn="l"/>
              </a:tabLs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58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62DA15-D4F7-4A1B-B836-39C15BDC18AD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ECE67-8A16-429C-8A80-15C8C3019F2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49"/>
            <a:ext cx="5486400" cy="3811121"/>
          </a:xfrm>
        </p:spPr>
        <p:txBody>
          <a:bodyPr/>
          <a:lstStyle/>
          <a:p>
            <a:pPr>
              <a:tabLst>
                <a:tab pos="225425" algn="l"/>
              </a:tabLst>
            </a:pPr>
            <a:r>
              <a:rPr lang="en-US" sz="800" b="1" dirty="0" smtClean="0">
                <a:sym typeface="Wingdings" pitchFamily="48" charset="2"/>
              </a:rPr>
              <a:t>   </a:t>
            </a:r>
            <a:endParaRPr lang="en-US" sz="800" b="1" dirty="0">
              <a:sym typeface="Wingdings" pitchFamily="48" charset="2"/>
            </a:endParaRPr>
          </a:p>
          <a:p>
            <a:pPr>
              <a:tabLst>
                <a:tab pos="225425" algn="l"/>
              </a:tabLst>
            </a:pPr>
            <a:r>
              <a:rPr lang="en-US" sz="2000" b="1" dirty="0" smtClean="0">
                <a:sym typeface="Wingdings" pitchFamily="48" charset="2"/>
              </a:rPr>
              <a:t>Terrain SHAPE   and   ELEVATION</a:t>
            </a:r>
            <a:endParaRPr lang="en-US" sz="2000" b="1" dirty="0">
              <a:sym typeface="Wingdings" pitchFamily="48" charset="2"/>
            </a:endParaRPr>
          </a:p>
          <a:p>
            <a:pPr>
              <a:tabLst>
                <a:tab pos="225425" algn="l"/>
              </a:tabLst>
            </a:pPr>
            <a:endParaRPr lang="en-US" sz="1000" b="1" dirty="0">
              <a:sym typeface="Wingdings" pitchFamily="48" charset="2"/>
            </a:endParaRPr>
          </a:p>
          <a:p>
            <a:pPr>
              <a:tabLst>
                <a:tab pos="225425" algn="l"/>
              </a:tabLst>
            </a:pPr>
            <a:r>
              <a:rPr lang="en-US" sz="2000" dirty="0" smtClean="0">
                <a:sym typeface="Wingdings" pitchFamily="48" charset="2"/>
              </a:rPr>
              <a:t> </a:t>
            </a:r>
            <a:r>
              <a:rPr lang="en-US" sz="2000" dirty="0"/>
              <a:t>Single </a:t>
            </a:r>
            <a:r>
              <a:rPr lang="en-US" sz="2000" dirty="0" smtClean="0"/>
              <a:t>contour = </a:t>
            </a:r>
            <a:r>
              <a:rPr lang="en-US" sz="2000" dirty="0"/>
              <a:t>constant </a:t>
            </a:r>
            <a:r>
              <a:rPr lang="en-US" sz="2000" dirty="0" smtClean="0"/>
              <a:t>elevation</a:t>
            </a:r>
            <a:endParaRPr lang="en-US" sz="2000" dirty="0"/>
          </a:p>
          <a:p>
            <a:pPr>
              <a:tabLst>
                <a:tab pos="225425" algn="l"/>
              </a:tabLst>
            </a:pPr>
            <a:r>
              <a:rPr lang="en-US" sz="2000" dirty="0">
                <a:sym typeface="Wingdings" pitchFamily="48" charset="2"/>
              </a:rPr>
              <a:t> Several adjacent </a:t>
            </a:r>
            <a:r>
              <a:rPr lang="en-US" sz="2000" dirty="0"/>
              <a:t>Lines describe … </a:t>
            </a:r>
          </a:p>
          <a:p>
            <a:pPr>
              <a:tabLst>
                <a:tab pos="225425" algn="l"/>
              </a:tabLst>
            </a:pPr>
            <a:r>
              <a:rPr lang="en-US" sz="2000" dirty="0"/>
              <a:t>      </a:t>
            </a:r>
            <a:r>
              <a:rPr lang="en-US" sz="2000" u="sng" dirty="0"/>
              <a:t>terrain  shapes</a:t>
            </a:r>
            <a:r>
              <a:rPr lang="en-US" sz="2000" dirty="0"/>
              <a:t> </a:t>
            </a:r>
          </a:p>
          <a:p>
            <a:pPr>
              <a:tabLst>
                <a:tab pos="225425" algn="l"/>
              </a:tabLst>
            </a:pPr>
            <a:r>
              <a:rPr lang="en-US" sz="2000" dirty="0"/>
              <a:t>      steep  /  gentle   slopes</a:t>
            </a:r>
          </a:p>
          <a:p>
            <a:pPr>
              <a:tabLst>
                <a:tab pos="225425" algn="l"/>
              </a:tabLst>
            </a:pPr>
            <a:r>
              <a:rPr lang="en-US" sz="2000" dirty="0"/>
              <a:t>      saddle – look at adjacent line shapes</a:t>
            </a:r>
          </a:p>
          <a:p>
            <a:pPr>
              <a:tabLst>
                <a:tab pos="225425" algn="l"/>
              </a:tabLst>
            </a:pPr>
            <a:endParaRPr lang="en-US" sz="2000" dirty="0"/>
          </a:p>
          <a:p>
            <a:pPr>
              <a:tabLst>
                <a:tab pos="225425" algn="l"/>
              </a:tabLst>
            </a:pPr>
            <a:r>
              <a:rPr lang="en-US" sz="2000" dirty="0">
                <a:sym typeface="Wingdings" pitchFamily="48" charset="2"/>
              </a:rPr>
              <a:t> “</a:t>
            </a:r>
            <a:r>
              <a:rPr lang="en-US" sz="2000" b="1" u="sng" dirty="0">
                <a:sym typeface="Wingdings" pitchFamily="48" charset="2"/>
              </a:rPr>
              <a:t>Straight up</a:t>
            </a:r>
            <a:r>
              <a:rPr lang="en-US" sz="2000" b="1" dirty="0">
                <a:sym typeface="Wingdings" pitchFamily="48" charset="2"/>
              </a:rPr>
              <a:t> / </a:t>
            </a:r>
            <a:r>
              <a:rPr lang="en-US" sz="2000" b="1" u="sng" dirty="0">
                <a:sym typeface="Wingdings" pitchFamily="48" charset="2"/>
              </a:rPr>
              <a:t>straight down</a:t>
            </a:r>
            <a:r>
              <a:rPr lang="en-US" sz="2000" dirty="0">
                <a:sym typeface="Wingdings" pitchFamily="48" charset="2"/>
              </a:rPr>
              <a:t>” 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ym typeface="Wingdings" pitchFamily="48" charset="2"/>
              </a:rPr>
              <a:t>       perpendicular to contours</a:t>
            </a:r>
          </a:p>
          <a:p>
            <a:pPr>
              <a:tabLst>
                <a:tab pos="225425" algn="l"/>
              </a:tabLst>
            </a:pPr>
            <a:r>
              <a:rPr lang="en-US" sz="2000" dirty="0">
                <a:sym typeface="Wingdings" pitchFamily="48" charset="2"/>
              </a:rPr>
              <a:t> “</a:t>
            </a:r>
            <a:r>
              <a:rPr lang="en-US" sz="2000" b="1" u="sng" dirty="0">
                <a:sym typeface="Wingdings" pitchFamily="48" charset="2"/>
              </a:rPr>
              <a:t>Traverse</a:t>
            </a:r>
            <a:r>
              <a:rPr lang="en-US" sz="2000" dirty="0" smtClean="0">
                <a:sym typeface="Wingdings" pitchFamily="48" charset="2"/>
              </a:rPr>
              <a:t>”</a:t>
            </a:r>
            <a:endParaRPr lang="en-US" sz="2000" dirty="0">
              <a:sym typeface="Wingdings" pitchFamily="4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2207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ECD04F8-5409-41ED-8BA9-6E7EC3ABF56E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3527A-9716-4702-8F01-F1CB664AC1D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674688"/>
            <a:ext cx="5222875" cy="2938462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05974"/>
            <a:ext cx="5486400" cy="4652266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 smtClean="0"/>
              <a:t>“</a:t>
            </a:r>
            <a:r>
              <a:rPr lang="en-US" sz="2000" dirty="0"/>
              <a:t>Shape…”</a:t>
            </a:r>
            <a:endParaRPr lang="en-US" sz="1000" b="1" dirty="0"/>
          </a:p>
          <a:p>
            <a:r>
              <a:rPr lang="en-US" sz="2000" dirty="0">
                <a:sym typeface="Wingdings" pitchFamily="48" charset="2"/>
              </a:rPr>
              <a:t> </a:t>
            </a:r>
            <a:r>
              <a:rPr lang="en-US" sz="2000" dirty="0"/>
              <a:t>Contour lines describe </a:t>
            </a:r>
            <a:r>
              <a:rPr lang="en-US" sz="2000" u="sng" dirty="0"/>
              <a:t>Shapes of Landforms</a:t>
            </a:r>
            <a:r>
              <a:rPr lang="en-US" sz="2000" dirty="0"/>
              <a:t>  </a:t>
            </a:r>
          </a:p>
          <a:p>
            <a:r>
              <a:rPr lang="en-US" sz="2000" dirty="0"/>
              <a:t>Different attributes </a:t>
            </a:r>
            <a:r>
              <a:rPr lang="en-US" sz="2000" dirty="0" smtClean="0"/>
              <a:t>… </a:t>
            </a:r>
            <a:endParaRPr lang="en-US" sz="2000" dirty="0"/>
          </a:p>
          <a:p>
            <a:r>
              <a:rPr lang="en-US" sz="2000" dirty="0"/>
              <a:t>   curved: can be convex hill or concave basin</a:t>
            </a:r>
          </a:p>
          <a:p>
            <a:r>
              <a:rPr lang="en-US" sz="2000" dirty="0"/>
              <a:t>   </a:t>
            </a:r>
            <a:endParaRPr lang="en-US" sz="2000" dirty="0" smtClean="0"/>
          </a:p>
          <a:p>
            <a:r>
              <a:rPr lang="en-US" sz="2000" dirty="0" smtClean="0"/>
              <a:t>line </a:t>
            </a:r>
            <a:r>
              <a:rPr lang="en-US" sz="2000" dirty="0"/>
              <a:t>spacing …</a:t>
            </a:r>
          </a:p>
          <a:p>
            <a:r>
              <a:rPr lang="en-US" sz="2000" dirty="0"/>
              <a:t>   adjacent line shapes – note </a:t>
            </a:r>
            <a:r>
              <a:rPr lang="en-US" sz="2000" u="sng" dirty="0"/>
              <a:t>ridge</a:t>
            </a:r>
            <a:r>
              <a:rPr lang="en-US" sz="2000" dirty="0"/>
              <a:t> especially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38003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Navigation Workshop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F43652-67D7-487C-BBB9-72705D9D98AD}" type="datetime1">
              <a:rPr lang="en-US">
                <a:solidFill>
                  <a:prstClr val="black"/>
                </a:solidFill>
              </a:rPr>
              <a:pPr/>
              <a:t>4/16/2018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Welton       NavigationWorkshop2003.ppt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E7C13-9521-481B-B22B-68C4D02F8A0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7563" y="674688"/>
            <a:ext cx="5222875" cy="2938462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05974"/>
            <a:ext cx="5486400" cy="4652266"/>
          </a:xfrm>
        </p:spPr>
        <p:txBody>
          <a:bodyPr/>
          <a:lstStyle/>
          <a:p>
            <a:endParaRPr lang="en-US" sz="2000"/>
          </a:p>
          <a:p>
            <a:r>
              <a:rPr lang="en-US" sz="2400" b="1"/>
              <a:t>(notes are on previous slide)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66971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727F8-0E37-49FA-BAA7-E3CF5CC6D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9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A1AE-C3CE-4BFE-A067-8D45DC5FE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9F86-1142-44C0-8E4D-5C12DDD72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3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9753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371600"/>
            <a:ext cx="477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47752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Tacoma Mountaineers Navigation</a:t>
            </a:r>
          </a:p>
        </p:txBody>
      </p:sp>
    </p:spTree>
    <p:extLst>
      <p:ext uri="{BB962C8B-B14F-4D97-AF65-F5344CB8AC3E}">
        <p14:creationId xmlns:p14="http://schemas.microsoft.com/office/powerpoint/2010/main" val="126827902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4781-A80F-4246-8617-1F88CB5D2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212A-FD4C-470B-835E-2C4005AEE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6AF34-7365-4A57-8C9A-C99108420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6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9D3-C8E6-479B-A4FE-9BE54B871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8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8E0-45FC-4CE5-9607-F8BCC9024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946-0F5B-4FC0-A728-34F084060B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4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C083-062F-4A96-975A-640BECFE41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54667" y="640080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1219200" cy="274320"/>
          </a:xfrm>
          <a:prstGeom prst="rect">
            <a:avLst/>
          </a:prstGeom>
        </p:spPr>
        <p:txBody>
          <a:bodyPr vert="horz" lIns="91440" tIns="45720" rIns="91440" bIns="45720" numCol="1" spcCol="91440" rtlCol="0" anchor="ctr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0E624-7E00-4A21-8EAB-6280E5A6B8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5760720"/>
            <a:ext cx="74506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606" y="2223259"/>
            <a:ext cx="10363200" cy="1362075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representation of the whole or a part of an area.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135" name="Group 7"/>
          <p:cNvGrpSpPr>
            <a:grpSpLocks/>
          </p:cNvGrpSpPr>
          <p:nvPr/>
        </p:nvGrpSpPr>
        <p:grpSpPr bwMode="auto">
          <a:xfrm>
            <a:off x="4380412" y="1571998"/>
            <a:ext cx="3346450" cy="3711575"/>
            <a:chOff x="2880" y="1351"/>
            <a:chExt cx="2108" cy="2338"/>
          </a:xfrm>
        </p:grpSpPr>
        <p:grpSp>
          <p:nvGrpSpPr>
            <p:cNvPr id="560136" name="Group 8"/>
            <p:cNvGrpSpPr>
              <a:grpSpLocks/>
            </p:cNvGrpSpPr>
            <p:nvPr/>
          </p:nvGrpSpPr>
          <p:grpSpPr bwMode="auto">
            <a:xfrm>
              <a:off x="2880" y="1351"/>
              <a:ext cx="2108" cy="2338"/>
              <a:chOff x="2880" y="1351"/>
              <a:chExt cx="2108" cy="2338"/>
            </a:xfrm>
          </p:grpSpPr>
          <p:sp>
            <p:nvSpPr>
              <p:cNvPr id="560137" name="Rectangle 9"/>
              <p:cNvSpPr>
                <a:spLocks noChangeArrowheads="1"/>
              </p:cNvSpPr>
              <p:nvPr/>
            </p:nvSpPr>
            <p:spPr bwMode="auto">
              <a:xfrm>
                <a:off x="2880" y="1351"/>
                <a:ext cx="2108" cy="2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38" name="Rectangle 10"/>
              <p:cNvSpPr>
                <a:spLocks noChangeArrowheads="1"/>
              </p:cNvSpPr>
              <p:nvPr/>
            </p:nvSpPr>
            <p:spPr bwMode="auto">
              <a:xfrm>
                <a:off x="3024" y="1495"/>
                <a:ext cx="1820" cy="2050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39" name="Freeform 11"/>
              <p:cNvSpPr>
                <a:spLocks/>
              </p:cNvSpPr>
              <p:nvPr/>
            </p:nvSpPr>
            <p:spPr bwMode="auto">
              <a:xfrm>
                <a:off x="3399" y="1756"/>
                <a:ext cx="1439" cy="1779"/>
              </a:xfrm>
              <a:custGeom>
                <a:avLst/>
                <a:gdLst>
                  <a:gd name="T0" fmla="*/ 1058 w 1076"/>
                  <a:gd name="T1" fmla="*/ 39 h 1491"/>
                  <a:gd name="T2" fmla="*/ 1037 w 1076"/>
                  <a:gd name="T3" fmla="*/ 84 h 1491"/>
                  <a:gd name="T4" fmla="*/ 1022 w 1076"/>
                  <a:gd name="T5" fmla="*/ 111 h 1491"/>
                  <a:gd name="T6" fmla="*/ 929 w 1076"/>
                  <a:gd name="T7" fmla="*/ 195 h 1491"/>
                  <a:gd name="T8" fmla="*/ 758 w 1076"/>
                  <a:gd name="T9" fmla="*/ 207 h 1491"/>
                  <a:gd name="T10" fmla="*/ 737 w 1076"/>
                  <a:gd name="T11" fmla="*/ 120 h 1491"/>
                  <a:gd name="T12" fmla="*/ 722 w 1076"/>
                  <a:gd name="T13" fmla="*/ 33 h 1491"/>
                  <a:gd name="T14" fmla="*/ 638 w 1076"/>
                  <a:gd name="T15" fmla="*/ 45 h 1491"/>
                  <a:gd name="T16" fmla="*/ 554 w 1076"/>
                  <a:gd name="T17" fmla="*/ 105 h 1491"/>
                  <a:gd name="T18" fmla="*/ 491 w 1076"/>
                  <a:gd name="T19" fmla="*/ 135 h 1491"/>
                  <a:gd name="T20" fmla="*/ 410 w 1076"/>
                  <a:gd name="T21" fmla="*/ 189 h 1491"/>
                  <a:gd name="T22" fmla="*/ 362 w 1076"/>
                  <a:gd name="T23" fmla="*/ 246 h 1491"/>
                  <a:gd name="T24" fmla="*/ 350 w 1076"/>
                  <a:gd name="T25" fmla="*/ 333 h 1491"/>
                  <a:gd name="T26" fmla="*/ 479 w 1076"/>
                  <a:gd name="T27" fmla="*/ 342 h 1491"/>
                  <a:gd name="T28" fmla="*/ 482 w 1076"/>
                  <a:gd name="T29" fmla="*/ 414 h 1491"/>
                  <a:gd name="T30" fmla="*/ 290 w 1076"/>
                  <a:gd name="T31" fmla="*/ 489 h 1491"/>
                  <a:gd name="T32" fmla="*/ 212 w 1076"/>
                  <a:gd name="T33" fmla="*/ 525 h 1491"/>
                  <a:gd name="T34" fmla="*/ 128 w 1076"/>
                  <a:gd name="T35" fmla="*/ 639 h 1491"/>
                  <a:gd name="T36" fmla="*/ 140 w 1076"/>
                  <a:gd name="T37" fmla="*/ 693 h 1491"/>
                  <a:gd name="T38" fmla="*/ 128 w 1076"/>
                  <a:gd name="T39" fmla="*/ 843 h 1491"/>
                  <a:gd name="T40" fmla="*/ 38 w 1076"/>
                  <a:gd name="T41" fmla="*/ 900 h 1491"/>
                  <a:gd name="T42" fmla="*/ 5 w 1076"/>
                  <a:gd name="T43" fmla="*/ 1053 h 1491"/>
                  <a:gd name="T44" fmla="*/ 203 w 1076"/>
                  <a:gd name="T45" fmla="*/ 1074 h 1491"/>
                  <a:gd name="T46" fmla="*/ 401 w 1076"/>
                  <a:gd name="T47" fmla="*/ 1161 h 1491"/>
                  <a:gd name="T48" fmla="*/ 575 w 1076"/>
                  <a:gd name="T49" fmla="*/ 1272 h 1491"/>
                  <a:gd name="T50" fmla="*/ 704 w 1076"/>
                  <a:gd name="T51" fmla="*/ 1329 h 1491"/>
                  <a:gd name="T52" fmla="*/ 752 w 1076"/>
                  <a:gd name="T53" fmla="*/ 1371 h 1491"/>
                  <a:gd name="T54" fmla="*/ 800 w 1076"/>
                  <a:gd name="T55" fmla="*/ 1419 h 1491"/>
                  <a:gd name="T56" fmla="*/ 884 w 1076"/>
                  <a:gd name="T57" fmla="*/ 1479 h 1491"/>
                  <a:gd name="T58" fmla="*/ 950 w 1076"/>
                  <a:gd name="T59" fmla="*/ 1404 h 1491"/>
                  <a:gd name="T60" fmla="*/ 1001 w 1076"/>
                  <a:gd name="T61" fmla="*/ 1359 h 1491"/>
                  <a:gd name="T62" fmla="*/ 1070 w 1076"/>
                  <a:gd name="T63" fmla="*/ 1260 h 1491"/>
                  <a:gd name="T64" fmla="*/ 1076 w 1076"/>
                  <a:gd name="T6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6" h="1491">
                    <a:moveTo>
                      <a:pt x="1076" y="0"/>
                    </a:moveTo>
                    <a:cubicBezTo>
                      <a:pt x="1072" y="15"/>
                      <a:pt x="1064" y="25"/>
                      <a:pt x="1058" y="39"/>
                    </a:cubicBezTo>
                    <a:cubicBezTo>
                      <a:pt x="1054" y="48"/>
                      <a:pt x="1054" y="58"/>
                      <a:pt x="1049" y="66"/>
                    </a:cubicBezTo>
                    <a:cubicBezTo>
                      <a:pt x="1045" y="72"/>
                      <a:pt x="1039" y="77"/>
                      <a:pt x="1037" y="84"/>
                    </a:cubicBezTo>
                    <a:cubicBezTo>
                      <a:pt x="1036" y="87"/>
                      <a:pt x="1036" y="90"/>
                      <a:pt x="1034" y="93"/>
                    </a:cubicBezTo>
                    <a:cubicBezTo>
                      <a:pt x="1030" y="99"/>
                      <a:pt x="1022" y="111"/>
                      <a:pt x="1022" y="111"/>
                    </a:cubicBezTo>
                    <a:cubicBezTo>
                      <a:pt x="1021" y="116"/>
                      <a:pt x="1022" y="122"/>
                      <a:pt x="1019" y="126"/>
                    </a:cubicBezTo>
                    <a:cubicBezTo>
                      <a:pt x="1006" y="146"/>
                      <a:pt x="950" y="188"/>
                      <a:pt x="929" y="195"/>
                    </a:cubicBezTo>
                    <a:cubicBezTo>
                      <a:pt x="911" y="213"/>
                      <a:pt x="881" y="216"/>
                      <a:pt x="857" y="222"/>
                    </a:cubicBezTo>
                    <a:cubicBezTo>
                      <a:pt x="792" y="219"/>
                      <a:pt x="800" y="221"/>
                      <a:pt x="758" y="207"/>
                    </a:cubicBezTo>
                    <a:cubicBezTo>
                      <a:pt x="744" y="186"/>
                      <a:pt x="754" y="161"/>
                      <a:pt x="746" y="138"/>
                    </a:cubicBezTo>
                    <a:cubicBezTo>
                      <a:pt x="744" y="132"/>
                      <a:pt x="739" y="126"/>
                      <a:pt x="737" y="120"/>
                    </a:cubicBezTo>
                    <a:cubicBezTo>
                      <a:pt x="735" y="101"/>
                      <a:pt x="731" y="87"/>
                      <a:pt x="728" y="69"/>
                    </a:cubicBezTo>
                    <a:cubicBezTo>
                      <a:pt x="726" y="57"/>
                      <a:pt x="731" y="42"/>
                      <a:pt x="722" y="33"/>
                    </a:cubicBezTo>
                    <a:cubicBezTo>
                      <a:pt x="712" y="23"/>
                      <a:pt x="695" y="23"/>
                      <a:pt x="683" y="15"/>
                    </a:cubicBezTo>
                    <a:cubicBezTo>
                      <a:pt x="651" y="19"/>
                      <a:pt x="654" y="21"/>
                      <a:pt x="638" y="45"/>
                    </a:cubicBezTo>
                    <a:cubicBezTo>
                      <a:pt x="632" y="54"/>
                      <a:pt x="614" y="66"/>
                      <a:pt x="614" y="66"/>
                    </a:cubicBezTo>
                    <a:cubicBezTo>
                      <a:pt x="600" y="86"/>
                      <a:pt x="574" y="94"/>
                      <a:pt x="554" y="105"/>
                    </a:cubicBezTo>
                    <a:cubicBezTo>
                      <a:pt x="541" y="112"/>
                      <a:pt x="531" y="120"/>
                      <a:pt x="518" y="126"/>
                    </a:cubicBezTo>
                    <a:cubicBezTo>
                      <a:pt x="509" y="130"/>
                      <a:pt x="499" y="130"/>
                      <a:pt x="491" y="135"/>
                    </a:cubicBezTo>
                    <a:cubicBezTo>
                      <a:pt x="470" y="149"/>
                      <a:pt x="480" y="145"/>
                      <a:pt x="464" y="150"/>
                    </a:cubicBezTo>
                    <a:cubicBezTo>
                      <a:pt x="453" y="161"/>
                      <a:pt x="424" y="184"/>
                      <a:pt x="410" y="189"/>
                    </a:cubicBezTo>
                    <a:cubicBezTo>
                      <a:pt x="404" y="198"/>
                      <a:pt x="389" y="210"/>
                      <a:pt x="380" y="216"/>
                    </a:cubicBezTo>
                    <a:cubicBezTo>
                      <a:pt x="373" y="226"/>
                      <a:pt x="370" y="236"/>
                      <a:pt x="362" y="246"/>
                    </a:cubicBezTo>
                    <a:cubicBezTo>
                      <a:pt x="357" y="262"/>
                      <a:pt x="350" y="277"/>
                      <a:pt x="344" y="294"/>
                    </a:cubicBezTo>
                    <a:cubicBezTo>
                      <a:pt x="346" y="307"/>
                      <a:pt x="342" y="323"/>
                      <a:pt x="350" y="333"/>
                    </a:cubicBezTo>
                    <a:cubicBezTo>
                      <a:pt x="356" y="341"/>
                      <a:pt x="370" y="337"/>
                      <a:pt x="380" y="339"/>
                    </a:cubicBezTo>
                    <a:cubicBezTo>
                      <a:pt x="412" y="345"/>
                      <a:pt x="446" y="341"/>
                      <a:pt x="479" y="342"/>
                    </a:cubicBezTo>
                    <a:cubicBezTo>
                      <a:pt x="494" y="347"/>
                      <a:pt x="495" y="360"/>
                      <a:pt x="503" y="372"/>
                    </a:cubicBezTo>
                    <a:cubicBezTo>
                      <a:pt x="497" y="389"/>
                      <a:pt x="497" y="404"/>
                      <a:pt x="482" y="414"/>
                    </a:cubicBezTo>
                    <a:cubicBezTo>
                      <a:pt x="467" y="459"/>
                      <a:pt x="402" y="462"/>
                      <a:pt x="362" y="468"/>
                    </a:cubicBezTo>
                    <a:cubicBezTo>
                      <a:pt x="338" y="471"/>
                      <a:pt x="313" y="483"/>
                      <a:pt x="290" y="489"/>
                    </a:cubicBezTo>
                    <a:cubicBezTo>
                      <a:pt x="266" y="495"/>
                      <a:pt x="250" y="500"/>
                      <a:pt x="230" y="513"/>
                    </a:cubicBezTo>
                    <a:cubicBezTo>
                      <a:pt x="224" y="517"/>
                      <a:pt x="212" y="525"/>
                      <a:pt x="212" y="525"/>
                    </a:cubicBezTo>
                    <a:cubicBezTo>
                      <a:pt x="200" y="543"/>
                      <a:pt x="179" y="561"/>
                      <a:pt x="164" y="576"/>
                    </a:cubicBezTo>
                    <a:cubicBezTo>
                      <a:pt x="147" y="593"/>
                      <a:pt x="141" y="620"/>
                      <a:pt x="128" y="639"/>
                    </a:cubicBezTo>
                    <a:cubicBezTo>
                      <a:pt x="129" y="656"/>
                      <a:pt x="127" y="673"/>
                      <a:pt x="131" y="690"/>
                    </a:cubicBezTo>
                    <a:cubicBezTo>
                      <a:pt x="132" y="693"/>
                      <a:pt x="137" y="691"/>
                      <a:pt x="140" y="693"/>
                    </a:cubicBezTo>
                    <a:cubicBezTo>
                      <a:pt x="149" y="699"/>
                      <a:pt x="167" y="714"/>
                      <a:pt x="167" y="714"/>
                    </a:cubicBezTo>
                    <a:cubicBezTo>
                      <a:pt x="163" y="772"/>
                      <a:pt x="160" y="796"/>
                      <a:pt x="128" y="843"/>
                    </a:cubicBezTo>
                    <a:cubicBezTo>
                      <a:pt x="118" y="859"/>
                      <a:pt x="80" y="872"/>
                      <a:pt x="65" y="882"/>
                    </a:cubicBezTo>
                    <a:cubicBezTo>
                      <a:pt x="56" y="888"/>
                      <a:pt x="38" y="900"/>
                      <a:pt x="38" y="900"/>
                    </a:cubicBezTo>
                    <a:cubicBezTo>
                      <a:pt x="26" y="918"/>
                      <a:pt x="20" y="937"/>
                      <a:pt x="8" y="954"/>
                    </a:cubicBezTo>
                    <a:cubicBezTo>
                      <a:pt x="0" y="986"/>
                      <a:pt x="0" y="1021"/>
                      <a:pt x="5" y="1053"/>
                    </a:cubicBezTo>
                    <a:cubicBezTo>
                      <a:pt x="7" y="1064"/>
                      <a:pt x="29" y="1074"/>
                      <a:pt x="29" y="1074"/>
                    </a:cubicBezTo>
                    <a:cubicBezTo>
                      <a:pt x="87" y="1073"/>
                      <a:pt x="146" y="1062"/>
                      <a:pt x="203" y="1074"/>
                    </a:cubicBezTo>
                    <a:cubicBezTo>
                      <a:pt x="258" y="1086"/>
                      <a:pt x="301" y="1121"/>
                      <a:pt x="359" y="1128"/>
                    </a:cubicBezTo>
                    <a:cubicBezTo>
                      <a:pt x="380" y="1135"/>
                      <a:pt x="388" y="1146"/>
                      <a:pt x="401" y="1161"/>
                    </a:cubicBezTo>
                    <a:cubicBezTo>
                      <a:pt x="407" y="1167"/>
                      <a:pt x="419" y="1179"/>
                      <a:pt x="419" y="1179"/>
                    </a:cubicBezTo>
                    <a:cubicBezTo>
                      <a:pt x="442" y="1249"/>
                      <a:pt x="508" y="1267"/>
                      <a:pt x="575" y="1272"/>
                    </a:cubicBezTo>
                    <a:cubicBezTo>
                      <a:pt x="590" y="1276"/>
                      <a:pt x="605" y="1280"/>
                      <a:pt x="620" y="1284"/>
                    </a:cubicBezTo>
                    <a:cubicBezTo>
                      <a:pt x="645" y="1301"/>
                      <a:pt x="677" y="1315"/>
                      <a:pt x="704" y="1329"/>
                    </a:cubicBezTo>
                    <a:cubicBezTo>
                      <a:pt x="709" y="1337"/>
                      <a:pt x="726" y="1360"/>
                      <a:pt x="734" y="1365"/>
                    </a:cubicBezTo>
                    <a:cubicBezTo>
                      <a:pt x="739" y="1368"/>
                      <a:pt x="747" y="1367"/>
                      <a:pt x="752" y="1371"/>
                    </a:cubicBezTo>
                    <a:cubicBezTo>
                      <a:pt x="755" y="1373"/>
                      <a:pt x="758" y="1375"/>
                      <a:pt x="761" y="1377"/>
                    </a:cubicBezTo>
                    <a:cubicBezTo>
                      <a:pt x="771" y="1392"/>
                      <a:pt x="788" y="1404"/>
                      <a:pt x="800" y="1419"/>
                    </a:cubicBezTo>
                    <a:cubicBezTo>
                      <a:pt x="821" y="1444"/>
                      <a:pt x="818" y="1479"/>
                      <a:pt x="854" y="1491"/>
                    </a:cubicBezTo>
                    <a:cubicBezTo>
                      <a:pt x="864" y="1484"/>
                      <a:pt x="872" y="1482"/>
                      <a:pt x="884" y="1479"/>
                    </a:cubicBezTo>
                    <a:cubicBezTo>
                      <a:pt x="891" y="1459"/>
                      <a:pt x="899" y="1437"/>
                      <a:pt x="911" y="1419"/>
                    </a:cubicBezTo>
                    <a:cubicBezTo>
                      <a:pt x="918" y="1408"/>
                      <a:pt x="940" y="1411"/>
                      <a:pt x="950" y="1404"/>
                    </a:cubicBezTo>
                    <a:cubicBezTo>
                      <a:pt x="961" y="1396"/>
                      <a:pt x="966" y="1389"/>
                      <a:pt x="980" y="1386"/>
                    </a:cubicBezTo>
                    <a:cubicBezTo>
                      <a:pt x="994" y="1364"/>
                      <a:pt x="987" y="1373"/>
                      <a:pt x="1001" y="1359"/>
                    </a:cubicBezTo>
                    <a:cubicBezTo>
                      <a:pt x="1008" y="1338"/>
                      <a:pt x="1028" y="1300"/>
                      <a:pt x="1049" y="1293"/>
                    </a:cubicBezTo>
                    <a:cubicBezTo>
                      <a:pt x="1053" y="1280"/>
                      <a:pt x="1064" y="1273"/>
                      <a:pt x="1070" y="1260"/>
                    </a:cubicBezTo>
                    <a:cubicBezTo>
                      <a:pt x="1075" y="1250"/>
                      <a:pt x="1069" y="1251"/>
                      <a:pt x="1076" y="1251"/>
                    </a:cubicBezTo>
                    <a:lnTo>
                      <a:pt x="107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0" name="Freeform 12"/>
              <p:cNvSpPr>
                <a:spLocks/>
              </p:cNvSpPr>
              <p:nvPr/>
            </p:nvSpPr>
            <p:spPr bwMode="auto">
              <a:xfrm>
                <a:off x="3846" y="2678"/>
                <a:ext cx="754" cy="768"/>
              </a:xfrm>
              <a:custGeom>
                <a:avLst/>
                <a:gdLst>
                  <a:gd name="T0" fmla="*/ 525 w 632"/>
                  <a:gd name="T1" fmla="*/ 643 h 643"/>
                  <a:gd name="T2" fmla="*/ 597 w 632"/>
                  <a:gd name="T3" fmla="*/ 634 h 643"/>
                  <a:gd name="T4" fmla="*/ 609 w 632"/>
                  <a:gd name="T5" fmla="*/ 616 h 643"/>
                  <a:gd name="T6" fmla="*/ 612 w 632"/>
                  <a:gd name="T7" fmla="*/ 607 h 643"/>
                  <a:gd name="T8" fmla="*/ 624 w 632"/>
                  <a:gd name="T9" fmla="*/ 589 h 643"/>
                  <a:gd name="T10" fmla="*/ 615 w 632"/>
                  <a:gd name="T11" fmla="*/ 499 h 643"/>
                  <a:gd name="T12" fmla="*/ 597 w 632"/>
                  <a:gd name="T13" fmla="*/ 484 h 643"/>
                  <a:gd name="T14" fmla="*/ 480 w 632"/>
                  <a:gd name="T15" fmla="*/ 412 h 643"/>
                  <a:gd name="T16" fmla="*/ 417 w 632"/>
                  <a:gd name="T17" fmla="*/ 379 h 643"/>
                  <a:gd name="T18" fmla="*/ 390 w 632"/>
                  <a:gd name="T19" fmla="*/ 361 h 643"/>
                  <a:gd name="T20" fmla="*/ 357 w 632"/>
                  <a:gd name="T21" fmla="*/ 322 h 643"/>
                  <a:gd name="T22" fmla="*/ 330 w 632"/>
                  <a:gd name="T23" fmla="*/ 277 h 643"/>
                  <a:gd name="T24" fmla="*/ 375 w 632"/>
                  <a:gd name="T25" fmla="*/ 115 h 643"/>
                  <a:gd name="T26" fmla="*/ 411 w 632"/>
                  <a:gd name="T27" fmla="*/ 70 h 643"/>
                  <a:gd name="T28" fmla="*/ 417 w 632"/>
                  <a:gd name="T29" fmla="*/ 43 h 643"/>
                  <a:gd name="T30" fmla="*/ 396 w 632"/>
                  <a:gd name="T31" fmla="*/ 31 h 643"/>
                  <a:gd name="T32" fmla="*/ 315 w 632"/>
                  <a:gd name="T33" fmla="*/ 13 h 643"/>
                  <a:gd name="T34" fmla="*/ 201 w 632"/>
                  <a:gd name="T35" fmla="*/ 10 h 643"/>
                  <a:gd name="T36" fmla="*/ 102 w 632"/>
                  <a:gd name="T37" fmla="*/ 40 h 643"/>
                  <a:gd name="T38" fmla="*/ 69 w 632"/>
                  <a:gd name="T39" fmla="*/ 70 h 643"/>
                  <a:gd name="T40" fmla="*/ 24 w 632"/>
                  <a:gd name="T41" fmla="*/ 142 h 643"/>
                  <a:gd name="T42" fmla="*/ 12 w 632"/>
                  <a:gd name="T43" fmla="*/ 193 h 643"/>
                  <a:gd name="T44" fmla="*/ 3 w 632"/>
                  <a:gd name="T45" fmla="*/ 220 h 643"/>
                  <a:gd name="T46" fmla="*/ 0 w 632"/>
                  <a:gd name="T47" fmla="*/ 229 h 643"/>
                  <a:gd name="T48" fmla="*/ 3 w 632"/>
                  <a:gd name="T49" fmla="*/ 259 h 643"/>
                  <a:gd name="T50" fmla="*/ 27 w 632"/>
                  <a:gd name="T51" fmla="*/ 280 h 643"/>
                  <a:gd name="T52" fmla="*/ 114 w 632"/>
                  <a:gd name="T53" fmla="*/ 310 h 643"/>
                  <a:gd name="T54" fmla="*/ 207 w 632"/>
                  <a:gd name="T55" fmla="*/ 334 h 643"/>
                  <a:gd name="T56" fmla="*/ 285 w 632"/>
                  <a:gd name="T57" fmla="*/ 364 h 643"/>
                  <a:gd name="T58" fmla="*/ 333 w 632"/>
                  <a:gd name="T59" fmla="*/ 478 h 643"/>
                  <a:gd name="T60" fmla="*/ 363 w 632"/>
                  <a:gd name="T61" fmla="*/ 517 h 643"/>
                  <a:gd name="T62" fmla="*/ 417 w 632"/>
                  <a:gd name="T63" fmla="*/ 550 h 643"/>
                  <a:gd name="T64" fmla="*/ 492 w 632"/>
                  <a:gd name="T65" fmla="*/ 604 h 643"/>
                  <a:gd name="T66" fmla="*/ 525 w 632"/>
                  <a:gd name="T67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2" h="643">
                    <a:moveTo>
                      <a:pt x="525" y="643"/>
                    </a:moveTo>
                    <a:cubicBezTo>
                      <a:pt x="549" y="639"/>
                      <a:pt x="573" y="640"/>
                      <a:pt x="597" y="634"/>
                    </a:cubicBezTo>
                    <a:cubicBezTo>
                      <a:pt x="601" y="628"/>
                      <a:pt x="607" y="623"/>
                      <a:pt x="609" y="616"/>
                    </a:cubicBezTo>
                    <a:cubicBezTo>
                      <a:pt x="610" y="613"/>
                      <a:pt x="610" y="610"/>
                      <a:pt x="612" y="607"/>
                    </a:cubicBezTo>
                    <a:cubicBezTo>
                      <a:pt x="616" y="601"/>
                      <a:pt x="624" y="589"/>
                      <a:pt x="624" y="589"/>
                    </a:cubicBezTo>
                    <a:cubicBezTo>
                      <a:pt x="623" y="559"/>
                      <a:pt x="632" y="524"/>
                      <a:pt x="615" y="499"/>
                    </a:cubicBezTo>
                    <a:cubicBezTo>
                      <a:pt x="605" y="484"/>
                      <a:pt x="608" y="495"/>
                      <a:pt x="597" y="484"/>
                    </a:cubicBezTo>
                    <a:cubicBezTo>
                      <a:pt x="560" y="447"/>
                      <a:pt x="530" y="429"/>
                      <a:pt x="480" y="412"/>
                    </a:cubicBezTo>
                    <a:cubicBezTo>
                      <a:pt x="458" y="405"/>
                      <a:pt x="437" y="391"/>
                      <a:pt x="417" y="379"/>
                    </a:cubicBezTo>
                    <a:cubicBezTo>
                      <a:pt x="408" y="373"/>
                      <a:pt x="390" y="361"/>
                      <a:pt x="390" y="361"/>
                    </a:cubicBezTo>
                    <a:cubicBezTo>
                      <a:pt x="379" y="345"/>
                      <a:pt x="373" y="334"/>
                      <a:pt x="357" y="322"/>
                    </a:cubicBezTo>
                    <a:cubicBezTo>
                      <a:pt x="352" y="306"/>
                      <a:pt x="337" y="297"/>
                      <a:pt x="330" y="277"/>
                    </a:cubicBezTo>
                    <a:cubicBezTo>
                      <a:pt x="326" y="221"/>
                      <a:pt x="322" y="150"/>
                      <a:pt x="375" y="115"/>
                    </a:cubicBezTo>
                    <a:cubicBezTo>
                      <a:pt x="381" y="96"/>
                      <a:pt x="395" y="81"/>
                      <a:pt x="411" y="70"/>
                    </a:cubicBezTo>
                    <a:cubicBezTo>
                      <a:pt x="426" y="75"/>
                      <a:pt x="433" y="80"/>
                      <a:pt x="417" y="43"/>
                    </a:cubicBezTo>
                    <a:cubicBezTo>
                      <a:pt x="414" y="36"/>
                      <a:pt x="403" y="34"/>
                      <a:pt x="396" y="31"/>
                    </a:cubicBezTo>
                    <a:cubicBezTo>
                      <a:pt x="369" y="19"/>
                      <a:pt x="345" y="16"/>
                      <a:pt x="315" y="13"/>
                    </a:cubicBezTo>
                    <a:cubicBezTo>
                      <a:pt x="276" y="0"/>
                      <a:pt x="249" y="8"/>
                      <a:pt x="201" y="10"/>
                    </a:cubicBezTo>
                    <a:cubicBezTo>
                      <a:pt x="168" y="17"/>
                      <a:pt x="133" y="25"/>
                      <a:pt x="102" y="40"/>
                    </a:cubicBezTo>
                    <a:cubicBezTo>
                      <a:pt x="92" y="55"/>
                      <a:pt x="81" y="52"/>
                      <a:pt x="69" y="70"/>
                    </a:cubicBezTo>
                    <a:cubicBezTo>
                      <a:pt x="53" y="94"/>
                      <a:pt x="32" y="114"/>
                      <a:pt x="24" y="142"/>
                    </a:cubicBezTo>
                    <a:cubicBezTo>
                      <a:pt x="19" y="159"/>
                      <a:pt x="17" y="176"/>
                      <a:pt x="12" y="193"/>
                    </a:cubicBezTo>
                    <a:cubicBezTo>
                      <a:pt x="12" y="193"/>
                      <a:pt x="5" y="215"/>
                      <a:pt x="3" y="220"/>
                    </a:cubicBezTo>
                    <a:cubicBezTo>
                      <a:pt x="2" y="223"/>
                      <a:pt x="0" y="229"/>
                      <a:pt x="0" y="229"/>
                    </a:cubicBezTo>
                    <a:cubicBezTo>
                      <a:pt x="1" y="239"/>
                      <a:pt x="1" y="249"/>
                      <a:pt x="3" y="259"/>
                    </a:cubicBezTo>
                    <a:cubicBezTo>
                      <a:pt x="5" y="269"/>
                      <a:pt x="21" y="276"/>
                      <a:pt x="27" y="280"/>
                    </a:cubicBezTo>
                    <a:cubicBezTo>
                      <a:pt x="49" y="295"/>
                      <a:pt x="89" y="304"/>
                      <a:pt x="114" y="310"/>
                    </a:cubicBezTo>
                    <a:cubicBezTo>
                      <a:pt x="144" y="330"/>
                      <a:pt x="171" y="331"/>
                      <a:pt x="207" y="334"/>
                    </a:cubicBezTo>
                    <a:cubicBezTo>
                      <a:pt x="235" y="341"/>
                      <a:pt x="259" y="351"/>
                      <a:pt x="285" y="364"/>
                    </a:cubicBezTo>
                    <a:cubicBezTo>
                      <a:pt x="309" y="400"/>
                      <a:pt x="319" y="437"/>
                      <a:pt x="333" y="478"/>
                    </a:cubicBezTo>
                    <a:cubicBezTo>
                      <a:pt x="338" y="494"/>
                      <a:pt x="347" y="512"/>
                      <a:pt x="363" y="517"/>
                    </a:cubicBezTo>
                    <a:cubicBezTo>
                      <a:pt x="380" y="534"/>
                      <a:pt x="398" y="537"/>
                      <a:pt x="417" y="550"/>
                    </a:cubicBezTo>
                    <a:cubicBezTo>
                      <a:pt x="430" y="590"/>
                      <a:pt x="454" y="599"/>
                      <a:pt x="492" y="604"/>
                    </a:cubicBezTo>
                    <a:cubicBezTo>
                      <a:pt x="496" y="622"/>
                      <a:pt x="502" y="643"/>
                      <a:pt x="525" y="6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1" name="Freeform 13"/>
              <p:cNvSpPr>
                <a:spLocks/>
              </p:cNvSpPr>
              <p:nvPr/>
            </p:nvSpPr>
            <p:spPr bwMode="auto">
              <a:xfrm>
                <a:off x="4365" y="2533"/>
                <a:ext cx="242" cy="224"/>
              </a:xfrm>
              <a:custGeom>
                <a:avLst/>
                <a:gdLst>
                  <a:gd name="T0" fmla="*/ 39 w 203"/>
                  <a:gd name="T1" fmla="*/ 180 h 188"/>
                  <a:gd name="T2" fmla="*/ 135 w 203"/>
                  <a:gd name="T3" fmla="*/ 168 h 188"/>
                  <a:gd name="T4" fmla="*/ 153 w 203"/>
                  <a:gd name="T5" fmla="*/ 156 h 188"/>
                  <a:gd name="T6" fmla="*/ 171 w 203"/>
                  <a:gd name="T7" fmla="*/ 144 h 188"/>
                  <a:gd name="T8" fmla="*/ 186 w 203"/>
                  <a:gd name="T9" fmla="*/ 105 h 188"/>
                  <a:gd name="T10" fmla="*/ 189 w 203"/>
                  <a:gd name="T11" fmla="*/ 96 h 188"/>
                  <a:gd name="T12" fmla="*/ 168 w 203"/>
                  <a:gd name="T13" fmla="*/ 0 h 188"/>
                  <a:gd name="T14" fmla="*/ 123 w 203"/>
                  <a:gd name="T15" fmla="*/ 3 h 188"/>
                  <a:gd name="T16" fmla="*/ 96 w 203"/>
                  <a:gd name="T17" fmla="*/ 18 h 188"/>
                  <a:gd name="T18" fmla="*/ 69 w 203"/>
                  <a:gd name="T19" fmla="*/ 90 h 188"/>
                  <a:gd name="T20" fmla="*/ 45 w 203"/>
                  <a:gd name="T21" fmla="*/ 120 h 188"/>
                  <a:gd name="T22" fmla="*/ 24 w 203"/>
                  <a:gd name="T23" fmla="*/ 156 h 188"/>
                  <a:gd name="T24" fmla="*/ 39 w 203"/>
                  <a:gd name="T25" fmla="*/ 18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" h="188">
                    <a:moveTo>
                      <a:pt x="39" y="180"/>
                    </a:moveTo>
                    <a:cubicBezTo>
                      <a:pt x="140" y="176"/>
                      <a:pt x="90" y="183"/>
                      <a:pt x="135" y="168"/>
                    </a:cubicBezTo>
                    <a:cubicBezTo>
                      <a:pt x="155" y="148"/>
                      <a:pt x="133" y="167"/>
                      <a:pt x="153" y="156"/>
                    </a:cubicBezTo>
                    <a:cubicBezTo>
                      <a:pt x="159" y="152"/>
                      <a:pt x="171" y="144"/>
                      <a:pt x="171" y="144"/>
                    </a:cubicBezTo>
                    <a:cubicBezTo>
                      <a:pt x="179" y="132"/>
                      <a:pt x="181" y="119"/>
                      <a:pt x="186" y="105"/>
                    </a:cubicBezTo>
                    <a:cubicBezTo>
                      <a:pt x="187" y="102"/>
                      <a:pt x="189" y="96"/>
                      <a:pt x="189" y="96"/>
                    </a:cubicBezTo>
                    <a:cubicBezTo>
                      <a:pt x="188" y="75"/>
                      <a:pt x="203" y="9"/>
                      <a:pt x="168" y="0"/>
                    </a:cubicBezTo>
                    <a:cubicBezTo>
                      <a:pt x="153" y="1"/>
                      <a:pt x="138" y="1"/>
                      <a:pt x="123" y="3"/>
                    </a:cubicBezTo>
                    <a:cubicBezTo>
                      <a:pt x="113" y="4"/>
                      <a:pt x="96" y="18"/>
                      <a:pt x="96" y="18"/>
                    </a:cubicBezTo>
                    <a:cubicBezTo>
                      <a:pt x="89" y="40"/>
                      <a:pt x="88" y="77"/>
                      <a:pt x="69" y="90"/>
                    </a:cubicBezTo>
                    <a:cubicBezTo>
                      <a:pt x="65" y="101"/>
                      <a:pt x="55" y="114"/>
                      <a:pt x="45" y="120"/>
                    </a:cubicBezTo>
                    <a:cubicBezTo>
                      <a:pt x="37" y="132"/>
                      <a:pt x="32" y="144"/>
                      <a:pt x="24" y="156"/>
                    </a:cubicBezTo>
                    <a:cubicBezTo>
                      <a:pt x="19" y="175"/>
                      <a:pt x="0" y="188"/>
                      <a:pt x="39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2" name="Freeform 14"/>
              <p:cNvSpPr>
                <a:spLocks/>
              </p:cNvSpPr>
              <p:nvPr/>
            </p:nvSpPr>
            <p:spPr bwMode="auto">
              <a:xfrm>
                <a:off x="4331" y="2737"/>
                <a:ext cx="72" cy="32"/>
              </a:xfrm>
              <a:custGeom>
                <a:avLst/>
                <a:gdLst>
                  <a:gd name="T0" fmla="*/ 0 w 60"/>
                  <a:gd name="T1" fmla="*/ 6 h 27"/>
                  <a:gd name="T2" fmla="*/ 15 w 60"/>
                  <a:gd name="T3" fmla="*/ 23 h 27"/>
                  <a:gd name="T4" fmla="*/ 37 w 60"/>
                  <a:gd name="T5" fmla="*/ 24 h 27"/>
                  <a:gd name="T6" fmla="*/ 49 w 60"/>
                  <a:gd name="T7" fmla="*/ 5 h 27"/>
                  <a:gd name="T8" fmla="*/ 60 w 6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7">
                    <a:moveTo>
                      <a:pt x="0" y="6"/>
                    </a:moveTo>
                    <a:cubicBezTo>
                      <a:pt x="4" y="13"/>
                      <a:pt x="9" y="20"/>
                      <a:pt x="15" y="23"/>
                    </a:cubicBezTo>
                    <a:cubicBezTo>
                      <a:pt x="21" y="26"/>
                      <a:pt x="31" y="27"/>
                      <a:pt x="37" y="24"/>
                    </a:cubicBezTo>
                    <a:cubicBezTo>
                      <a:pt x="43" y="21"/>
                      <a:pt x="45" y="9"/>
                      <a:pt x="49" y="5"/>
                    </a:cubicBezTo>
                    <a:cubicBezTo>
                      <a:pt x="53" y="1"/>
                      <a:pt x="56" y="0"/>
                      <a:pt x="60" y="0"/>
                    </a:cubicBezTo>
                  </a:path>
                </a:pathLst>
              </a:custGeom>
              <a:noFill/>
              <a:ln w="127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3" name="Freeform 15"/>
              <p:cNvSpPr>
                <a:spLocks/>
              </p:cNvSpPr>
              <p:nvPr/>
            </p:nvSpPr>
            <p:spPr bwMode="auto">
              <a:xfrm>
                <a:off x="4540" y="3434"/>
                <a:ext cx="18" cy="97"/>
              </a:xfrm>
              <a:custGeom>
                <a:avLst/>
                <a:gdLst>
                  <a:gd name="T0" fmla="*/ 11 w 15"/>
                  <a:gd name="T1" fmla="*/ 0 h 82"/>
                  <a:gd name="T2" fmla="*/ 15 w 15"/>
                  <a:gd name="T3" fmla="*/ 19 h 82"/>
                  <a:gd name="T4" fmla="*/ 9 w 15"/>
                  <a:gd name="T5" fmla="*/ 37 h 82"/>
                  <a:gd name="T6" fmla="*/ 3 w 15"/>
                  <a:gd name="T7" fmla="*/ 57 h 82"/>
                  <a:gd name="T8" fmla="*/ 3 w 15"/>
                  <a:gd name="T9" fmla="*/ 69 h 82"/>
                  <a:gd name="T10" fmla="*/ 0 w 15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2">
                    <a:moveTo>
                      <a:pt x="11" y="0"/>
                    </a:moveTo>
                    <a:cubicBezTo>
                      <a:pt x="13" y="6"/>
                      <a:pt x="15" y="13"/>
                      <a:pt x="15" y="19"/>
                    </a:cubicBezTo>
                    <a:cubicBezTo>
                      <a:pt x="15" y="25"/>
                      <a:pt x="11" y="31"/>
                      <a:pt x="9" y="37"/>
                    </a:cubicBezTo>
                    <a:cubicBezTo>
                      <a:pt x="7" y="43"/>
                      <a:pt x="4" y="52"/>
                      <a:pt x="3" y="57"/>
                    </a:cubicBezTo>
                    <a:cubicBezTo>
                      <a:pt x="2" y="62"/>
                      <a:pt x="3" y="65"/>
                      <a:pt x="3" y="69"/>
                    </a:cubicBezTo>
                    <a:cubicBezTo>
                      <a:pt x="3" y="73"/>
                      <a:pt x="1" y="78"/>
                      <a:pt x="0" y="82"/>
                    </a:cubicBezTo>
                  </a:path>
                </a:pathLst>
              </a:custGeom>
              <a:noFill/>
              <a:ln w="127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4" name="Freeform 16"/>
              <p:cNvSpPr>
                <a:spLocks/>
              </p:cNvSpPr>
              <p:nvPr/>
            </p:nvSpPr>
            <p:spPr bwMode="auto">
              <a:xfrm>
                <a:off x="3027" y="1714"/>
                <a:ext cx="1809" cy="1654"/>
              </a:xfrm>
              <a:custGeom>
                <a:avLst/>
                <a:gdLst>
                  <a:gd name="T0" fmla="*/ 4 w 1516"/>
                  <a:gd name="T1" fmla="*/ 1386 h 1386"/>
                  <a:gd name="T2" fmla="*/ 10 w 1516"/>
                  <a:gd name="T3" fmla="*/ 1370 h 1386"/>
                  <a:gd name="T4" fmla="*/ 64 w 1516"/>
                  <a:gd name="T5" fmla="*/ 1300 h 1386"/>
                  <a:gd name="T6" fmla="*/ 184 w 1516"/>
                  <a:gd name="T7" fmla="*/ 1274 h 1386"/>
                  <a:gd name="T8" fmla="*/ 306 w 1516"/>
                  <a:gd name="T9" fmla="*/ 1176 h 1386"/>
                  <a:gd name="T10" fmla="*/ 346 w 1516"/>
                  <a:gd name="T11" fmla="*/ 1102 h 1386"/>
                  <a:gd name="T12" fmla="*/ 476 w 1516"/>
                  <a:gd name="T13" fmla="*/ 1042 h 1386"/>
                  <a:gd name="T14" fmla="*/ 640 w 1516"/>
                  <a:gd name="T15" fmla="*/ 1028 h 1386"/>
                  <a:gd name="T16" fmla="*/ 708 w 1516"/>
                  <a:gd name="T17" fmla="*/ 876 h 1386"/>
                  <a:gd name="T18" fmla="*/ 790 w 1516"/>
                  <a:gd name="T19" fmla="*/ 792 h 1386"/>
                  <a:gd name="T20" fmla="*/ 992 w 1516"/>
                  <a:gd name="T21" fmla="*/ 726 h 1386"/>
                  <a:gd name="T22" fmla="*/ 1088 w 1516"/>
                  <a:gd name="T23" fmla="*/ 672 h 1386"/>
                  <a:gd name="T24" fmla="*/ 1082 w 1516"/>
                  <a:gd name="T25" fmla="*/ 584 h 1386"/>
                  <a:gd name="T26" fmla="*/ 1018 w 1516"/>
                  <a:gd name="T27" fmla="*/ 350 h 1386"/>
                  <a:gd name="T28" fmla="*/ 1056 w 1516"/>
                  <a:gd name="T29" fmla="*/ 220 h 1386"/>
                  <a:gd name="T30" fmla="*/ 1124 w 1516"/>
                  <a:gd name="T31" fmla="*/ 144 h 1386"/>
                  <a:gd name="T32" fmla="*/ 1130 w 1516"/>
                  <a:gd name="T33" fmla="*/ 78 h 1386"/>
                  <a:gd name="T34" fmla="*/ 1204 w 1516"/>
                  <a:gd name="T35" fmla="*/ 28 h 1386"/>
                  <a:gd name="T36" fmla="*/ 1302 w 1516"/>
                  <a:gd name="T37" fmla="*/ 64 h 1386"/>
                  <a:gd name="T38" fmla="*/ 1396 w 1516"/>
                  <a:gd name="T39" fmla="*/ 56 h 1386"/>
                  <a:gd name="T40" fmla="*/ 1468 w 1516"/>
                  <a:gd name="T41" fmla="*/ 26 h 1386"/>
                  <a:gd name="T42" fmla="*/ 1516 w 1516"/>
                  <a:gd name="T43" fmla="*/ 0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16" h="1386">
                    <a:moveTo>
                      <a:pt x="4" y="1386"/>
                    </a:moveTo>
                    <a:cubicBezTo>
                      <a:pt x="2" y="1385"/>
                      <a:pt x="0" y="1384"/>
                      <a:pt x="10" y="1370"/>
                    </a:cubicBezTo>
                    <a:cubicBezTo>
                      <a:pt x="20" y="1356"/>
                      <a:pt x="35" y="1316"/>
                      <a:pt x="64" y="1300"/>
                    </a:cubicBezTo>
                    <a:cubicBezTo>
                      <a:pt x="93" y="1284"/>
                      <a:pt x="144" y="1295"/>
                      <a:pt x="184" y="1274"/>
                    </a:cubicBezTo>
                    <a:cubicBezTo>
                      <a:pt x="224" y="1253"/>
                      <a:pt x="279" y="1205"/>
                      <a:pt x="306" y="1176"/>
                    </a:cubicBezTo>
                    <a:cubicBezTo>
                      <a:pt x="333" y="1147"/>
                      <a:pt x="318" y="1124"/>
                      <a:pt x="346" y="1102"/>
                    </a:cubicBezTo>
                    <a:cubicBezTo>
                      <a:pt x="374" y="1080"/>
                      <a:pt x="427" y="1054"/>
                      <a:pt x="476" y="1042"/>
                    </a:cubicBezTo>
                    <a:cubicBezTo>
                      <a:pt x="525" y="1030"/>
                      <a:pt x="601" y="1056"/>
                      <a:pt x="640" y="1028"/>
                    </a:cubicBezTo>
                    <a:cubicBezTo>
                      <a:pt x="679" y="1000"/>
                      <a:pt x="683" y="915"/>
                      <a:pt x="708" y="876"/>
                    </a:cubicBezTo>
                    <a:cubicBezTo>
                      <a:pt x="733" y="837"/>
                      <a:pt x="743" y="817"/>
                      <a:pt x="790" y="792"/>
                    </a:cubicBezTo>
                    <a:cubicBezTo>
                      <a:pt x="837" y="767"/>
                      <a:pt x="942" y="746"/>
                      <a:pt x="992" y="726"/>
                    </a:cubicBezTo>
                    <a:cubicBezTo>
                      <a:pt x="1042" y="706"/>
                      <a:pt x="1073" y="696"/>
                      <a:pt x="1088" y="672"/>
                    </a:cubicBezTo>
                    <a:cubicBezTo>
                      <a:pt x="1103" y="648"/>
                      <a:pt x="1094" y="638"/>
                      <a:pt x="1082" y="584"/>
                    </a:cubicBezTo>
                    <a:cubicBezTo>
                      <a:pt x="1070" y="530"/>
                      <a:pt x="1022" y="411"/>
                      <a:pt x="1018" y="350"/>
                    </a:cubicBezTo>
                    <a:cubicBezTo>
                      <a:pt x="1014" y="289"/>
                      <a:pt x="1038" y="254"/>
                      <a:pt x="1056" y="220"/>
                    </a:cubicBezTo>
                    <a:cubicBezTo>
                      <a:pt x="1074" y="186"/>
                      <a:pt x="1112" y="168"/>
                      <a:pt x="1124" y="144"/>
                    </a:cubicBezTo>
                    <a:cubicBezTo>
                      <a:pt x="1136" y="120"/>
                      <a:pt x="1117" y="97"/>
                      <a:pt x="1130" y="78"/>
                    </a:cubicBezTo>
                    <a:cubicBezTo>
                      <a:pt x="1143" y="59"/>
                      <a:pt x="1175" y="30"/>
                      <a:pt x="1204" y="28"/>
                    </a:cubicBezTo>
                    <a:cubicBezTo>
                      <a:pt x="1233" y="26"/>
                      <a:pt x="1270" y="59"/>
                      <a:pt x="1302" y="64"/>
                    </a:cubicBezTo>
                    <a:cubicBezTo>
                      <a:pt x="1334" y="69"/>
                      <a:pt x="1368" y="62"/>
                      <a:pt x="1396" y="56"/>
                    </a:cubicBezTo>
                    <a:cubicBezTo>
                      <a:pt x="1424" y="50"/>
                      <a:pt x="1448" y="35"/>
                      <a:pt x="1468" y="26"/>
                    </a:cubicBezTo>
                    <a:cubicBezTo>
                      <a:pt x="1488" y="17"/>
                      <a:pt x="1508" y="4"/>
                      <a:pt x="1516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5" name="Freeform 17"/>
              <p:cNvSpPr>
                <a:spLocks/>
              </p:cNvSpPr>
              <p:nvPr/>
            </p:nvSpPr>
            <p:spPr bwMode="auto">
              <a:xfrm>
                <a:off x="4285" y="1499"/>
                <a:ext cx="465" cy="1060"/>
              </a:xfrm>
              <a:custGeom>
                <a:avLst/>
                <a:gdLst>
                  <a:gd name="T0" fmla="*/ 274 w 465"/>
                  <a:gd name="T1" fmla="*/ 1060 h 1060"/>
                  <a:gd name="T2" fmla="*/ 288 w 465"/>
                  <a:gd name="T3" fmla="*/ 1030 h 1060"/>
                  <a:gd name="T4" fmla="*/ 308 w 465"/>
                  <a:gd name="T5" fmla="*/ 1012 h 1060"/>
                  <a:gd name="T6" fmla="*/ 336 w 465"/>
                  <a:gd name="T7" fmla="*/ 1002 h 1060"/>
                  <a:gd name="T8" fmla="*/ 376 w 465"/>
                  <a:gd name="T9" fmla="*/ 994 h 1060"/>
                  <a:gd name="T10" fmla="*/ 434 w 465"/>
                  <a:gd name="T11" fmla="*/ 968 h 1060"/>
                  <a:gd name="T12" fmla="*/ 442 w 465"/>
                  <a:gd name="T13" fmla="*/ 934 h 1060"/>
                  <a:gd name="T14" fmla="*/ 446 w 465"/>
                  <a:gd name="T15" fmla="*/ 888 h 1060"/>
                  <a:gd name="T16" fmla="*/ 462 w 465"/>
                  <a:gd name="T17" fmla="*/ 832 h 1060"/>
                  <a:gd name="T18" fmla="*/ 460 w 465"/>
                  <a:gd name="T19" fmla="*/ 780 h 1060"/>
                  <a:gd name="T20" fmla="*/ 432 w 465"/>
                  <a:gd name="T21" fmla="*/ 750 h 1060"/>
                  <a:gd name="T22" fmla="*/ 378 w 465"/>
                  <a:gd name="T23" fmla="*/ 728 h 1060"/>
                  <a:gd name="T24" fmla="*/ 354 w 465"/>
                  <a:gd name="T25" fmla="*/ 732 h 1060"/>
                  <a:gd name="T26" fmla="*/ 326 w 465"/>
                  <a:gd name="T27" fmla="*/ 750 h 1060"/>
                  <a:gd name="T28" fmla="*/ 298 w 465"/>
                  <a:gd name="T29" fmla="*/ 766 h 1060"/>
                  <a:gd name="T30" fmla="*/ 242 w 465"/>
                  <a:gd name="T31" fmla="*/ 768 h 1060"/>
                  <a:gd name="T32" fmla="*/ 162 w 465"/>
                  <a:gd name="T33" fmla="*/ 736 h 1060"/>
                  <a:gd name="T34" fmla="*/ 132 w 465"/>
                  <a:gd name="T35" fmla="*/ 706 h 1060"/>
                  <a:gd name="T36" fmla="*/ 96 w 465"/>
                  <a:gd name="T37" fmla="*/ 670 h 1060"/>
                  <a:gd name="T38" fmla="*/ 52 w 465"/>
                  <a:gd name="T39" fmla="*/ 598 h 1060"/>
                  <a:gd name="T40" fmla="*/ 26 w 465"/>
                  <a:gd name="T41" fmla="*/ 520 h 1060"/>
                  <a:gd name="T42" fmla="*/ 2 w 465"/>
                  <a:gd name="T43" fmla="*/ 426 h 1060"/>
                  <a:gd name="T44" fmla="*/ 14 w 465"/>
                  <a:gd name="T45" fmla="*/ 318 h 1060"/>
                  <a:gd name="T46" fmla="*/ 40 w 465"/>
                  <a:gd name="T47" fmla="*/ 248 h 1060"/>
                  <a:gd name="T48" fmla="*/ 76 w 465"/>
                  <a:gd name="T49" fmla="*/ 210 h 1060"/>
                  <a:gd name="T50" fmla="*/ 84 w 465"/>
                  <a:gd name="T51" fmla="*/ 156 h 1060"/>
                  <a:gd name="T52" fmla="*/ 88 w 465"/>
                  <a:gd name="T53" fmla="*/ 92 h 1060"/>
                  <a:gd name="T54" fmla="*/ 68 w 465"/>
                  <a:gd name="T55" fmla="*/ 36 h 1060"/>
                  <a:gd name="T56" fmla="*/ 18 w 465"/>
                  <a:gd name="T57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5" h="1060">
                    <a:moveTo>
                      <a:pt x="274" y="1060"/>
                    </a:moveTo>
                    <a:cubicBezTo>
                      <a:pt x="278" y="1049"/>
                      <a:pt x="282" y="1038"/>
                      <a:pt x="288" y="1030"/>
                    </a:cubicBezTo>
                    <a:cubicBezTo>
                      <a:pt x="294" y="1022"/>
                      <a:pt x="300" y="1017"/>
                      <a:pt x="308" y="1012"/>
                    </a:cubicBezTo>
                    <a:cubicBezTo>
                      <a:pt x="316" y="1007"/>
                      <a:pt x="325" y="1005"/>
                      <a:pt x="336" y="1002"/>
                    </a:cubicBezTo>
                    <a:cubicBezTo>
                      <a:pt x="347" y="999"/>
                      <a:pt x="360" y="1000"/>
                      <a:pt x="376" y="994"/>
                    </a:cubicBezTo>
                    <a:cubicBezTo>
                      <a:pt x="392" y="988"/>
                      <a:pt x="423" y="978"/>
                      <a:pt x="434" y="968"/>
                    </a:cubicBezTo>
                    <a:cubicBezTo>
                      <a:pt x="445" y="958"/>
                      <a:pt x="440" y="947"/>
                      <a:pt x="442" y="934"/>
                    </a:cubicBezTo>
                    <a:cubicBezTo>
                      <a:pt x="444" y="921"/>
                      <a:pt x="443" y="905"/>
                      <a:pt x="446" y="888"/>
                    </a:cubicBezTo>
                    <a:cubicBezTo>
                      <a:pt x="449" y="871"/>
                      <a:pt x="460" y="850"/>
                      <a:pt x="462" y="832"/>
                    </a:cubicBezTo>
                    <a:cubicBezTo>
                      <a:pt x="464" y="814"/>
                      <a:pt x="465" y="794"/>
                      <a:pt x="460" y="780"/>
                    </a:cubicBezTo>
                    <a:cubicBezTo>
                      <a:pt x="455" y="766"/>
                      <a:pt x="446" y="759"/>
                      <a:pt x="432" y="750"/>
                    </a:cubicBezTo>
                    <a:cubicBezTo>
                      <a:pt x="418" y="741"/>
                      <a:pt x="391" y="731"/>
                      <a:pt x="378" y="728"/>
                    </a:cubicBezTo>
                    <a:cubicBezTo>
                      <a:pt x="365" y="725"/>
                      <a:pt x="363" y="728"/>
                      <a:pt x="354" y="732"/>
                    </a:cubicBezTo>
                    <a:cubicBezTo>
                      <a:pt x="345" y="736"/>
                      <a:pt x="335" y="744"/>
                      <a:pt x="326" y="750"/>
                    </a:cubicBezTo>
                    <a:cubicBezTo>
                      <a:pt x="317" y="756"/>
                      <a:pt x="312" y="763"/>
                      <a:pt x="298" y="766"/>
                    </a:cubicBezTo>
                    <a:cubicBezTo>
                      <a:pt x="284" y="769"/>
                      <a:pt x="265" y="773"/>
                      <a:pt x="242" y="768"/>
                    </a:cubicBezTo>
                    <a:cubicBezTo>
                      <a:pt x="219" y="763"/>
                      <a:pt x="180" y="746"/>
                      <a:pt x="162" y="736"/>
                    </a:cubicBezTo>
                    <a:cubicBezTo>
                      <a:pt x="144" y="726"/>
                      <a:pt x="143" y="717"/>
                      <a:pt x="132" y="706"/>
                    </a:cubicBezTo>
                    <a:cubicBezTo>
                      <a:pt x="121" y="695"/>
                      <a:pt x="109" y="688"/>
                      <a:pt x="96" y="670"/>
                    </a:cubicBezTo>
                    <a:cubicBezTo>
                      <a:pt x="83" y="652"/>
                      <a:pt x="64" y="623"/>
                      <a:pt x="52" y="598"/>
                    </a:cubicBezTo>
                    <a:cubicBezTo>
                      <a:pt x="40" y="573"/>
                      <a:pt x="34" y="549"/>
                      <a:pt x="26" y="520"/>
                    </a:cubicBezTo>
                    <a:cubicBezTo>
                      <a:pt x="18" y="491"/>
                      <a:pt x="4" y="460"/>
                      <a:pt x="2" y="426"/>
                    </a:cubicBezTo>
                    <a:cubicBezTo>
                      <a:pt x="0" y="392"/>
                      <a:pt x="8" y="348"/>
                      <a:pt x="14" y="318"/>
                    </a:cubicBezTo>
                    <a:cubicBezTo>
                      <a:pt x="20" y="288"/>
                      <a:pt x="30" y="266"/>
                      <a:pt x="40" y="248"/>
                    </a:cubicBezTo>
                    <a:cubicBezTo>
                      <a:pt x="50" y="230"/>
                      <a:pt x="69" y="225"/>
                      <a:pt x="76" y="210"/>
                    </a:cubicBezTo>
                    <a:cubicBezTo>
                      <a:pt x="83" y="195"/>
                      <a:pt x="82" y="176"/>
                      <a:pt x="84" y="156"/>
                    </a:cubicBezTo>
                    <a:cubicBezTo>
                      <a:pt x="86" y="136"/>
                      <a:pt x="91" y="112"/>
                      <a:pt x="88" y="92"/>
                    </a:cubicBezTo>
                    <a:cubicBezTo>
                      <a:pt x="85" y="72"/>
                      <a:pt x="80" y="51"/>
                      <a:pt x="68" y="36"/>
                    </a:cubicBezTo>
                    <a:cubicBezTo>
                      <a:pt x="56" y="21"/>
                      <a:pt x="37" y="10"/>
                      <a:pt x="18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60146" name="Group 18"/>
            <p:cNvGrpSpPr>
              <a:grpSpLocks/>
            </p:cNvGrpSpPr>
            <p:nvPr/>
          </p:nvGrpSpPr>
          <p:grpSpPr bwMode="auto">
            <a:xfrm>
              <a:off x="3024" y="1494"/>
              <a:ext cx="1218" cy="2046"/>
              <a:chOff x="3024" y="1494"/>
              <a:chExt cx="1218" cy="2046"/>
            </a:xfrm>
          </p:grpSpPr>
          <p:sp>
            <p:nvSpPr>
              <p:cNvPr id="560147" name="Freeform 19"/>
              <p:cNvSpPr>
                <a:spLocks/>
              </p:cNvSpPr>
              <p:nvPr/>
            </p:nvSpPr>
            <p:spPr bwMode="auto">
              <a:xfrm>
                <a:off x="3096" y="1500"/>
                <a:ext cx="1037" cy="2040"/>
              </a:xfrm>
              <a:custGeom>
                <a:avLst/>
                <a:gdLst>
                  <a:gd name="T0" fmla="*/ 894 w 1037"/>
                  <a:gd name="T1" fmla="*/ 0 h 2040"/>
                  <a:gd name="T2" fmla="*/ 960 w 1037"/>
                  <a:gd name="T3" fmla="*/ 312 h 2040"/>
                  <a:gd name="T4" fmla="*/ 810 w 1037"/>
                  <a:gd name="T5" fmla="*/ 450 h 2040"/>
                  <a:gd name="T6" fmla="*/ 984 w 1037"/>
                  <a:gd name="T7" fmla="*/ 876 h 2040"/>
                  <a:gd name="T8" fmla="*/ 492 w 1037"/>
                  <a:gd name="T9" fmla="*/ 1086 h 2040"/>
                  <a:gd name="T10" fmla="*/ 120 w 1037"/>
                  <a:gd name="T11" fmla="*/ 1338 h 2040"/>
                  <a:gd name="T12" fmla="*/ 24 w 1037"/>
                  <a:gd name="T13" fmla="*/ 1872 h 2040"/>
                  <a:gd name="T14" fmla="*/ 0 w 1037"/>
                  <a:gd name="T15" fmla="*/ 2040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2040">
                    <a:moveTo>
                      <a:pt x="894" y="0"/>
                    </a:moveTo>
                    <a:cubicBezTo>
                      <a:pt x="934" y="118"/>
                      <a:pt x="974" y="237"/>
                      <a:pt x="960" y="312"/>
                    </a:cubicBezTo>
                    <a:cubicBezTo>
                      <a:pt x="946" y="387"/>
                      <a:pt x="806" y="356"/>
                      <a:pt x="810" y="450"/>
                    </a:cubicBezTo>
                    <a:cubicBezTo>
                      <a:pt x="814" y="544"/>
                      <a:pt x="1037" y="770"/>
                      <a:pt x="984" y="876"/>
                    </a:cubicBezTo>
                    <a:cubicBezTo>
                      <a:pt x="931" y="982"/>
                      <a:pt x="636" y="1009"/>
                      <a:pt x="492" y="1086"/>
                    </a:cubicBezTo>
                    <a:cubicBezTo>
                      <a:pt x="348" y="1163"/>
                      <a:pt x="198" y="1207"/>
                      <a:pt x="120" y="1338"/>
                    </a:cubicBezTo>
                    <a:cubicBezTo>
                      <a:pt x="42" y="1469"/>
                      <a:pt x="44" y="1755"/>
                      <a:pt x="24" y="1872"/>
                    </a:cubicBezTo>
                    <a:cubicBezTo>
                      <a:pt x="4" y="1989"/>
                      <a:pt x="4" y="2012"/>
                      <a:pt x="0" y="2040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8" name="Freeform 20"/>
              <p:cNvSpPr>
                <a:spLocks/>
              </p:cNvSpPr>
              <p:nvPr/>
            </p:nvSpPr>
            <p:spPr bwMode="auto">
              <a:xfrm>
                <a:off x="3030" y="1500"/>
                <a:ext cx="863" cy="1170"/>
              </a:xfrm>
              <a:custGeom>
                <a:avLst/>
                <a:gdLst>
                  <a:gd name="T0" fmla="*/ 630 w 863"/>
                  <a:gd name="T1" fmla="*/ 0 h 1170"/>
                  <a:gd name="T2" fmla="*/ 786 w 863"/>
                  <a:gd name="T3" fmla="*/ 246 h 1170"/>
                  <a:gd name="T4" fmla="*/ 606 w 863"/>
                  <a:gd name="T5" fmla="*/ 336 h 1170"/>
                  <a:gd name="T6" fmla="*/ 834 w 863"/>
                  <a:gd name="T7" fmla="*/ 780 h 1170"/>
                  <a:gd name="T8" fmla="*/ 432 w 863"/>
                  <a:gd name="T9" fmla="*/ 900 h 1170"/>
                  <a:gd name="T10" fmla="*/ 0 w 863"/>
                  <a:gd name="T11" fmla="*/ 1170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3" h="1170">
                    <a:moveTo>
                      <a:pt x="630" y="0"/>
                    </a:moveTo>
                    <a:cubicBezTo>
                      <a:pt x="710" y="95"/>
                      <a:pt x="790" y="190"/>
                      <a:pt x="786" y="246"/>
                    </a:cubicBezTo>
                    <a:cubicBezTo>
                      <a:pt x="782" y="302"/>
                      <a:pt x="598" y="247"/>
                      <a:pt x="606" y="336"/>
                    </a:cubicBezTo>
                    <a:cubicBezTo>
                      <a:pt x="614" y="425"/>
                      <a:pt x="863" y="686"/>
                      <a:pt x="834" y="780"/>
                    </a:cubicBezTo>
                    <a:cubicBezTo>
                      <a:pt x="805" y="874"/>
                      <a:pt x="571" y="835"/>
                      <a:pt x="432" y="900"/>
                    </a:cubicBezTo>
                    <a:cubicBezTo>
                      <a:pt x="293" y="965"/>
                      <a:pt x="72" y="1124"/>
                      <a:pt x="0" y="1170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49" name="Freeform 21"/>
              <p:cNvSpPr>
                <a:spLocks/>
              </p:cNvSpPr>
              <p:nvPr/>
            </p:nvSpPr>
            <p:spPr bwMode="auto">
              <a:xfrm>
                <a:off x="3030" y="1500"/>
                <a:ext cx="738" cy="1026"/>
              </a:xfrm>
              <a:custGeom>
                <a:avLst/>
                <a:gdLst>
                  <a:gd name="T0" fmla="*/ 444 w 738"/>
                  <a:gd name="T1" fmla="*/ 0 h 1026"/>
                  <a:gd name="T2" fmla="*/ 672 w 738"/>
                  <a:gd name="T3" fmla="*/ 180 h 1026"/>
                  <a:gd name="T4" fmla="*/ 498 w 738"/>
                  <a:gd name="T5" fmla="*/ 258 h 1026"/>
                  <a:gd name="T6" fmla="*/ 726 w 738"/>
                  <a:gd name="T7" fmla="*/ 720 h 1026"/>
                  <a:gd name="T8" fmla="*/ 426 w 738"/>
                  <a:gd name="T9" fmla="*/ 804 h 1026"/>
                  <a:gd name="T10" fmla="*/ 0 w 738"/>
                  <a:gd name="T11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1026">
                    <a:moveTo>
                      <a:pt x="444" y="0"/>
                    </a:moveTo>
                    <a:cubicBezTo>
                      <a:pt x="553" y="68"/>
                      <a:pt x="663" y="137"/>
                      <a:pt x="672" y="180"/>
                    </a:cubicBezTo>
                    <a:cubicBezTo>
                      <a:pt x="681" y="223"/>
                      <a:pt x="489" y="168"/>
                      <a:pt x="498" y="258"/>
                    </a:cubicBezTo>
                    <a:cubicBezTo>
                      <a:pt x="507" y="348"/>
                      <a:pt x="738" y="629"/>
                      <a:pt x="726" y="720"/>
                    </a:cubicBezTo>
                    <a:cubicBezTo>
                      <a:pt x="714" y="811"/>
                      <a:pt x="547" y="753"/>
                      <a:pt x="426" y="804"/>
                    </a:cubicBezTo>
                    <a:cubicBezTo>
                      <a:pt x="305" y="855"/>
                      <a:pt x="71" y="989"/>
                      <a:pt x="0" y="1026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0" name="Freeform 22"/>
              <p:cNvSpPr>
                <a:spLocks/>
              </p:cNvSpPr>
              <p:nvPr/>
            </p:nvSpPr>
            <p:spPr bwMode="auto">
              <a:xfrm>
                <a:off x="3030" y="1500"/>
                <a:ext cx="377" cy="750"/>
              </a:xfrm>
              <a:custGeom>
                <a:avLst/>
                <a:gdLst>
                  <a:gd name="T0" fmla="*/ 198 w 377"/>
                  <a:gd name="T1" fmla="*/ 0 h 750"/>
                  <a:gd name="T2" fmla="*/ 348 w 377"/>
                  <a:gd name="T3" fmla="*/ 90 h 750"/>
                  <a:gd name="T4" fmla="*/ 240 w 377"/>
                  <a:gd name="T5" fmla="*/ 150 h 750"/>
                  <a:gd name="T6" fmla="*/ 270 w 377"/>
                  <a:gd name="T7" fmla="*/ 264 h 750"/>
                  <a:gd name="T8" fmla="*/ 354 w 377"/>
                  <a:gd name="T9" fmla="*/ 498 h 750"/>
                  <a:gd name="T10" fmla="*/ 318 w 377"/>
                  <a:gd name="T11" fmla="*/ 600 h 750"/>
                  <a:gd name="T12" fmla="*/ 0 w 377"/>
                  <a:gd name="T13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750">
                    <a:moveTo>
                      <a:pt x="198" y="0"/>
                    </a:moveTo>
                    <a:cubicBezTo>
                      <a:pt x="269" y="32"/>
                      <a:pt x="341" y="65"/>
                      <a:pt x="348" y="90"/>
                    </a:cubicBezTo>
                    <a:cubicBezTo>
                      <a:pt x="355" y="115"/>
                      <a:pt x="253" y="121"/>
                      <a:pt x="240" y="150"/>
                    </a:cubicBezTo>
                    <a:cubicBezTo>
                      <a:pt x="227" y="179"/>
                      <a:pt x="251" y="206"/>
                      <a:pt x="270" y="264"/>
                    </a:cubicBezTo>
                    <a:cubicBezTo>
                      <a:pt x="289" y="322"/>
                      <a:pt x="346" y="442"/>
                      <a:pt x="354" y="498"/>
                    </a:cubicBezTo>
                    <a:cubicBezTo>
                      <a:pt x="362" y="554"/>
                      <a:pt x="377" y="558"/>
                      <a:pt x="318" y="600"/>
                    </a:cubicBezTo>
                    <a:cubicBezTo>
                      <a:pt x="259" y="642"/>
                      <a:pt x="53" y="725"/>
                      <a:pt x="0" y="750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1" name="Freeform 23"/>
              <p:cNvSpPr>
                <a:spLocks/>
              </p:cNvSpPr>
              <p:nvPr/>
            </p:nvSpPr>
            <p:spPr bwMode="auto">
              <a:xfrm>
                <a:off x="3024" y="1500"/>
                <a:ext cx="232" cy="588"/>
              </a:xfrm>
              <a:custGeom>
                <a:avLst/>
                <a:gdLst>
                  <a:gd name="T0" fmla="*/ 54 w 232"/>
                  <a:gd name="T1" fmla="*/ 0 h 588"/>
                  <a:gd name="T2" fmla="*/ 168 w 232"/>
                  <a:gd name="T3" fmla="*/ 54 h 588"/>
                  <a:gd name="T4" fmla="*/ 132 w 232"/>
                  <a:gd name="T5" fmla="*/ 162 h 588"/>
                  <a:gd name="T6" fmla="*/ 210 w 232"/>
                  <a:gd name="T7" fmla="*/ 396 h 588"/>
                  <a:gd name="T8" fmla="*/ 0 w 232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8">
                    <a:moveTo>
                      <a:pt x="54" y="0"/>
                    </a:moveTo>
                    <a:cubicBezTo>
                      <a:pt x="104" y="13"/>
                      <a:pt x="155" y="27"/>
                      <a:pt x="168" y="54"/>
                    </a:cubicBezTo>
                    <a:cubicBezTo>
                      <a:pt x="181" y="81"/>
                      <a:pt x="125" y="105"/>
                      <a:pt x="132" y="162"/>
                    </a:cubicBezTo>
                    <a:cubicBezTo>
                      <a:pt x="139" y="219"/>
                      <a:pt x="232" y="325"/>
                      <a:pt x="210" y="396"/>
                    </a:cubicBezTo>
                    <a:cubicBezTo>
                      <a:pt x="188" y="467"/>
                      <a:pt x="94" y="527"/>
                      <a:pt x="0" y="588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2" name="Freeform 24"/>
              <p:cNvSpPr>
                <a:spLocks/>
              </p:cNvSpPr>
              <p:nvPr/>
            </p:nvSpPr>
            <p:spPr bwMode="auto">
              <a:xfrm>
                <a:off x="3030" y="1566"/>
                <a:ext cx="90" cy="342"/>
              </a:xfrm>
              <a:custGeom>
                <a:avLst/>
                <a:gdLst>
                  <a:gd name="T0" fmla="*/ 0 w 90"/>
                  <a:gd name="T1" fmla="*/ 0 h 342"/>
                  <a:gd name="T2" fmla="*/ 42 w 90"/>
                  <a:gd name="T3" fmla="*/ 18 h 342"/>
                  <a:gd name="T4" fmla="*/ 36 w 90"/>
                  <a:gd name="T5" fmla="*/ 60 h 342"/>
                  <a:gd name="T6" fmla="*/ 36 w 90"/>
                  <a:gd name="T7" fmla="*/ 114 h 342"/>
                  <a:gd name="T8" fmla="*/ 84 w 90"/>
                  <a:gd name="T9" fmla="*/ 240 h 342"/>
                  <a:gd name="T10" fmla="*/ 0 w 90"/>
                  <a:gd name="T11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42">
                    <a:moveTo>
                      <a:pt x="0" y="0"/>
                    </a:moveTo>
                    <a:cubicBezTo>
                      <a:pt x="18" y="4"/>
                      <a:pt x="36" y="8"/>
                      <a:pt x="42" y="18"/>
                    </a:cubicBezTo>
                    <a:cubicBezTo>
                      <a:pt x="48" y="28"/>
                      <a:pt x="37" y="44"/>
                      <a:pt x="36" y="60"/>
                    </a:cubicBezTo>
                    <a:cubicBezTo>
                      <a:pt x="35" y="76"/>
                      <a:pt x="28" y="84"/>
                      <a:pt x="36" y="114"/>
                    </a:cubicBezTo>
                    <a:cubicBezTo>
                      <a:pt x="44" y="144"/>
                      <a:pt x="90" y="202"/>
                      <a:pt x="84" y="240"/>
                    </a:cubicBezTo>
                    <a:cubicBezTo>
                      <a:pt x="78" y="278"/>
                      <a:pt x="39" y="310"/>
                      <a:pt x="0" y="34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3" name="Freeform 25"/>
              <p:cNvSpPr>
                <a:spLocks/>
              </p:cNvSpPr>
              <p:nvPr/>
            </p:nvSpPr>
            <p:spPr bwMode="auto">
              <a:xfrm>
                <a:off x="3024" y="1500"/>
                <a:ext cx="974" cy="1590"/>
              </a:xfrm>
              <a:custGeom>
                <a:avLst/>
                <a:gdLst>
                  <a:gd name="T0" fmla="*/ 786 w 974"/>
                  <a:gd name="T1" fmla="*/ 0 h 1590"/>
                  <a:gd name="T2" fmla="*/ 912 w 974"/>
                  <a:gd name="T3" fmla="*/ 288 h 1590"/>
                  <a:gd name="T4" fmla="*/ 726 w 974"/>
                  <a:gd name="T5" fmla="*/ 396 h 1590"/>
                  <a:gd name="T6" fmla="*/ 936 w 974"/>
                  <a:gd name="T7" fmla="*/ 858 h 1590"/>
                  <a:gd name="T8" fmla="*/ 498 w 974"/>
                  <a:gd name="T9" fmla="*/ 996 h 1590"/>
                  <a:gd name="T10" fmla="*/ 120 w 974"/>
                  <a:gd name="T11" fmla="*/ 1242 h 1590"/>
                  <a:gd name="T12" fmla="*/ 0 w 974"/>
                  <a:gd name="T13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4" h="1590">
                    <a:moveTo>
                      <a:pt x="786" y="0"/>
                    </a:moveTo>
                    <a:cubicBezTo>
                      <a:pt x="854" y="111"/>
                      <a:pt x="922" y="222"/>
                      <a:pt x="912" y="288"/>
                    </a:cubicBezTo>
                    <a:cubicBezTo>
                      <a:pt x="902" y="354"/>
                      <a:pt x="722" y="301"/>
                      <a:pt x="726" y="396"/>
                    </a:cubicBezTo>
                    <a:cubicBezTo>
                      <a:pt x="730" y="491"/>
                      <a:pt x="974" y="758"/>
                      <a:pt x="936" y="858"/>
                    </a:cubicBezTo>
                    <a:cubicBezTo>
                      <a:pt x="898" y="958"/>
                      <a:pt x="634" y="932"/>
                      <a:pt x="498" y="996"/>
                    </a:cubicBezTo>
                    <a:cubicBezTo>
                      <a:pt x="362" y="1060"/>
                      <a:pt x="203" y="1143"/>
                      <a:pt x="120" y="1242"/>
                    </a:cubicBezTo>
                    <a:cubicBezTo>
                      <a:pt x="37" y="1341"/>
                      <a:pt x="18" y="1465"/>
                      <a:pt x="0" y="1590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4" name="Freeform 26"/>
              <p:cNvSpPr>
                <a:spLocks/>
              </p:cNvSpPr>
              <p:nvPr/>
            </p:nvSpPr>
            <p:spPr bwMode="auto">
              <a:xfrm>
                <a:off x="3222" y="1494"/>
                <a:ext cx="1020" cy="2046"/>
              </a:xfrm>
              <a:custGeom>
                <a:avLst/>
                <a:gdLst>
                  <a:gd name="T0" fmla="*/ 966 w 1020"/>
                  <a:gd name="T1" fmla="*/ 0 h 2046"/>
                  <a:gd name="T2" fmla="*/ 996 w 1020"/>
                  <a:gd name="T3" fmla="*/ 330 h 2046"/>
                  <a:gd name="T4" fmla="*/ 852 w 1020"/>
                  <a:gd name="T5" fmla="*/ 534 h 2046"/>
                  <a:gd name="T6" fmla="*/ 1002 w 1020"/>
                  <a:gd name="T7" fmla="*/ 912 h 2046"/>
                  <a:gd name="T8" fmla="*/ 744 w 1020"/>
                  <a:gd name="T9" fmla="*/ 1062 h 2046"/>
                  <a:gd name="T10" fmla="*/ 360 w 1020"/>
                  <a:gd name="T11" fmla="*/ 1254 h 2046"/>
                  <a:gd name="T12" fmla="*/ 138 w 1020"/>
                  <a:gd name="T13" fmla="*/ 1488 h 2046"/>
                  <a:gd name="T14" fmla="*/ 96 w 1020"/>
                  <a:gd name="T15" fmla="*/ 1830 h 2046"/>
                  <a:gd name="T16" fmla="*/ 0 w 1020"/>
                  <a:gd name="T17" fmla="*/ 2046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0" h="2046">
                    <a:moveTo>
                      <a:pt x="966" y="0"/>
                    </a:moveTo>
                    <a:cubicBezTo>
                      <a:pt x="990" y="120"/>
                      <a:pt x="1015" y="241"/>
                      <a:pt x="996" y="330"/>
                    </a:cubicBezTo>
                    <a:cubicBezTo>
                      <a:pt x="977" y="419"/>
                      <a:pt x="851" y="437"/>
                      <a:pt x="852" y="534"/>
                    </a:cubicBezTo>
                    <a:cubicBezTo>
                      <a:pt x="853" y="631"/>
                      <a:pt x="1020" y="824"/>
                      <a:pt x="1002" y="912"/>
                    </a:cubicBezTo>
                    <a:cubicBezTo>
                      <a:pt x="984" y="1000"/>
                      <a:pt x="851" y="1005"/>
                      <a:pt x="744" y="1062"/>
                    </a:cubicBezTo>
                    <a:cubicBezTo>
                      <a:pt x="637" y="1119"/>
                      <a:pt x="461" y="1183"/>
                      <a:pt x="360" y="1254"/>
                    </a:cubicBezTo>
                    <a:cubicBezTo>
                      <a:pt x="259" y="1325"/>
                      <a:pt x="182" y="1392"/>
                      <a:pt x="138" y="1488"/>
                    </a:cubicBezTo>
                    <a:cubicBezTo>
                      <a:pt x="94" y="1584"/>
                      <a:pt x="119" y="1737"/>
                      <a:pt x="96" y="1830"/>
                    </a:cubicBezTo>
                    <a:cubicBezTo>
                      <a:pt x="73" y="1923"/>
                      <a:pt x="17" y="2011"/>
                      <a:pt x="0" y="2046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0155" name="Freeform 27"/>
              <p:cNvSpPr>
                <a:spLocks/>
              </p:cNvSpPr>
              <p:nvPr/>
            </p:nvSpPr>
            <p:spPr bwMode="auto">
              <a:xfrm>
                <a:off x="3030" y="1500"/>
                <a:ext cx="536" cy="882"/>
              </a:xfrm>
              <a:custGeom>
                <a:avLst/>
                <a:gdLst>
                  <a:gd name="T0" fmla="*/ 348 w 536"/>
                  <a:gd name="T1" fmla="*/ 0 h 882"/>
                  <a:gd name="T2" fmla="*/ 492 w 536"/>
                  <a:gd name="T3" fmla="*/ 132 h 882"/>
                  <a:gd name="T4" fmla="*/ 360 w 536"/>
                  <a:gd name="T5" fmla="*/ 216 h 882"/>
                  <a:gd name="T6" fmla="*/ 534 w 536"/>
                  <a:gd name="T7" fmla="*/ 630 h 882"/>
                  <a:gd name="T8" fmla="*/ 372 w 536"/>
                  <a:gd name="T9" fmla="*/ 702 h 882"/>
                  <a:gd name="T10" fmla="*/ 0 w 536"/>
                  <a:gd name="T11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882">
                    <a:moveTo>
                      <a:pt x="348" y="0"/>
                    </a:moveTo>
                    <a:cubicBezTo>
                      <a:pt x="419" y="48"/>
                      <a:pt x="490" y="96"/>
                      <a:pt x="492" y="132"/>
                    </a:cubicBezTo>
                    <a:cubicBezTo>
                      <a:pt x="494" y="168"/>
                      <a:pt x="353" y="133"/>
                      <a:pt x="360" y="216"/>
                    </a:cubicBezTo>
                    <a:cubicBezTo>
                      <a:pt x="367" y="299"/>
                      <a:pt x="532" y="549"/>
                      <a:pt x="534" y="630"/>
                    </a:cubicBezTo>
                    <a:cubicBezTo>
                      <a:pt x="536" y="711"/>
                      <a:pt x="461" y="660"/>
                      <a:pt x="372" y="702"/>
                    </a:cubicBezTo>
                    <a:cubicBezTo>
                      <a:pt x="283" y="744"/>
                      <a:pt x="62" y="852"/>
                      <a:pt x="0" y="88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60168" name="Group 40"/>
          <p:cNvGrpSpPr>
            <a:grpSpLocks/>
          </p:cNvGrpSpPr>
          <p:nvPr/>
        </p:nvGrpSpPr>
        <p:grpSpPr bwMode="auto">
          <a:xfrm>
            <a:off x="3846658" y="5283573"/>
            <a:ext cx="3978275" cy="447675"/>
            <a:chOff x="2484" y="3558"/>
            <a:chExt cx="2506" cy="282"/>
          </a:xfrm>
        </p:grpSpPr>
        <p:sp>
          <p:nvSpPr>
            <p:cNvPr id="560169" name="Rectangle 41"/>
            <p:cNvSpPr>
              <a:spLocks noChangeArrowheads="1"/>
            </p:cNvSpPr>
            <p:nvPr/>
          </p:nvSpPr>
          <p:spPr bwMode="auto">
            <a:xfrm>
              <a:off x="2879" y="3681"/>
              <a:ext cx="2111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170" name="Text Box 42"/>
            <p:cNvSpPr txBox="1">
              <a:spLocks noChangeArrowheads="1"/>
            </p:cNvSpPr>
            <p:nvPr/>
          </p:nvSpPr>
          <p:spPr bwMode="auto">
            <a:xfrm>
              <a:off x="3191" y="3590"/>
              <a:ext cx="17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Contour Interval  =  40 </a:t>
              </a:r>
              <a:r>
                <a:rPr lang="en-US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ft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171" name="AutoShape 43"/>
            <p:cNvSpPr>
              <a:spLocks noChangeArrowheads="1"/>
            </p:cNvSpPr>
            <p:nvPr/>
          </p:nvSpPr>
          <p:spPr bwMode="auto">
            <a:xfrm>
              <a:off x="2484" y="3558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FF00"/>
                </a:solidFill>
                <a:latin typeface="Arial" charset="0"/>
              </a:endParaRPr>
            </a:p>
          </p:txBody>
        </p:sp>
      </p:grpSp>
      <p:grpSp>
        <p:nvGrpSpPr>
          <p:cNvPr id="560176" name="Group 48"/>
          <p:cNvGrpSpPr>
            <a:grpSpLocks/>
          </p:cNvGrpSpPr>
          <p:nvPr/>
        </p:nvGrpSpPr>
        <p:grpSpPr bwMode="auto">
          <a:xfrm>
            <a:off x="3525032" y="2688305"/>
            <a:ext cx="2066925" cy="1281113"/>
            <a:chOff x="2339" y="2040"/>
            <a:chExt cx="1302" cy="807"/>
          </a:xfrm>
        </p:grpSpPr>
        <p:sp>
          <p:nvSpPr>
            <p:cNvPr id="560157" name="Line 29"/>
            <p:cNvSpPr>
              <a:spLocks noChangeShapeType="1"/>
            </p:cNvSpPr>
            <p:nvPr/>
          </p:nvSpPr>
          <p:spPr bwMode="auto">
            <a:xfrm flipV="1">
              <a:off x="3278" y="2594"/>
              <a:ext cx="286" cy="16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158" name="Text Box 30"/>
            <p:cNvSpPr txBox="1">
              <a:spLocks noChangeArrowheads="1"/>
            </p:cNvSpPr>
            <p:nvPr/>
          </p:nvSpPr>
          <p:spPr bwMode="auto">
            <a:xfrm rot="-1665596">
              <a:off x="3217" y="2545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4200</a:t>
              </a:r>
            </a:p>
          </p:txBody>
        </p:sp>
        <p:sp>
          <p:nvSpPr>
            <p:cNvPr id="560159" name="Line 31"/>
            <p:cNvSpPr>
              <a:spLocks noChangeShapeType="1"/>
            </p:cNvSpPr>
            <p:nvPr/>
          </p:nvSpPr>
          <p:spPr bwMode="auto">
            <a:xfrm flipV="1">
              <a:off x="3067" y="2104"/>
              <a:ext cx="286" cy="13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160" name="Rectangle 32"/>
            <p:cNvSpPr>
              <a:spLocks noChangeArrowheads="1"/>
            </p:cNvSpPr>
            <p:nvPr/>
          </p:nvSpPr>
          <p:spPr bwMode="auto">
            <a:xfrm rot="20069307">
              <a:off x="3005" y="2040"/>
              <a:ext cx="4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4400</a:t>
              </a:r>
            </a:p>
          </p:txBody>
        </p:sp>
        <p:grpSp>
          <p:nvGrpSpPr>
            <p:cNvPr id="560172" name="Group 44"/>
            <p:cNvGrpSpPr>
              <a:grpSpLocks/>
            </p:cNvGrpSpPr>
            <p:nvPr/>
          </p:nvGrpSpPr>
          <p:grpSpPr bwMode="auto">
            <a:xfrm>
              <a:off x="2339" y="2047"/>
              <a:ext cx="501" cy="308"/>
              <a:chOff x="1700" y="2059"/>
              <a:chExt cx="501" cy="308"/>
            </a:xfrm>
          </p:grpSpPr>
          <p:sp>
            <p:nvSpPr>
              <p:cNvPr id="560161" name="AutoShape 33"/>
              <p:cNvSpPr>
                <a:spLocks noChangeArrowheads="1"/>
              </p:cNvSpPr>
              <p:nvPr/>
            </p:nvSpPr>
            <p:spPr bwMode="auto">
              <a:xfrm>
                <a:off x="1727" y="2059"/>
                <a:ext cx="474" cy="308"/>
              </a:xfrm>
              <a:prstGeom prst="rightArrow">
                <a:avLst>
                  <a:gd name="adj1" fmla="val 50000"/>
                  <a:gd name="adj2" fmla="val 3847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560162" name="Text Box 34"/>
              <p:cNvSpPr txBox="1">
                <a:spLocks noChangeArrowheads="1"/>
              </p:cNvSpPr>
              <p:nvPr/>
            </p:nvSpPr>
            <p:spPr bwMode="auto">
              <a:xfrm>
                <a:off x="1700" y="2093"/>
                <a:ext cx="44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4400</a:t>
                </a:r>
                <a:r>
                  <a:rPr lang="en-US" b="1" dirty="0" smtClean="0">
                    <a:solidFill>
                      <a:srgbClr val="000000"/>
                    </a:solidFill>
                    <a:sym typeface="Symbol"/>
                  </a:rPr>
                  <a:t>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0173" name="Group 45"/>
            <p:cNvGrpSpPr>
              <a:grpSpLocks/>
            </p:cNvGrpSpPr>
            <p:nvPr/>
          </p:nvGrpSpPr>
          <p:grpSpPr bwMode="auto">
            <a:xfrm>
              <a:off x="2339" y="2539"/>
              <a:ext cx="501" cy="308"/>
              <a:chOff x="1700" y="2059"/>
              <a:chExt cx="501" cy="308"/>
            </a:xfrm>
          </p:grpSpPr>
          <p:sp>
            <p:nvSpPr>
              <p:cNvPr id="560174" name="AutoShape 46"/>
              <p:cNvSpPr>
                <a:spLocks noChangeArrowheads="1"/>
              </p:cNvSpPr>
              <p:nvPr/>
            </p:nvSpPr>
            <p:spPr bwMode="auto">
              <a:xfrm>
                <a:off x="1727" y="2059"/>
                <a:ext cx="474" cy="308"/>
              </a:xfrm>
              <a:prstGeom prst="rightArrow">
                <a:avLst>
                  <a:gd name="adj1" fmla="val 50000"/>
                  <a:gd name="adj2" fmla="val 3847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560175" name="Text Box 47"/>
              <p:cNvSpPr txBox="1">
                <a:spLocks noChangeArrowheads="1"/>
              </p:cNvSpPr>
              <p:nvPr/>
            </p:nvSpPr>
            <p:spPr bwMode="auto">
              <a:xfrm>
                <a:off x="1700" y="2093"/>
                <a:ext cx="44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</a:rPr>
                  <a:t>4200</a:t>
                </a:r>
                <a:r>
                  <a:rPr lang="en-US" b="1" dirty="0" smtClean="0">
                    <a:solidFill>
                      <a:srgbClr val="000000"/>
                    </a:solidFill>
                    <a:sym typeface="Symbol"/>
                  </a:rPr>
                  <a:t></a:t>
                </a:r>
                <a:endParaRPr lang="en-US" b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609600" y="288785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Contour Lines  (Elevation)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60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6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Lines   (Elevation)</a:t>
            </a:r>
            <a:endParaRPr lang="en-US" dirty="0"/>
          </a:p>
        </p:txBody>
      </p:sp>
      <p:grpSp>
        <p:nvGrpSpPr>
          <p:cNvPr id="588807" name="Group 7"/>
          <p:cNvGrpSpPr>
            <a:grpSpLocks/>
          </p:cNvGrpSpPr>
          <p:nvPr/>
        </p:nvGrpSpPr>
        <p:grpSpPr bwMode="auto">
          <a:xfrm>
            <a:off x="4391546" y="1628021"/>
            <a:ext cx="3346450" cy="3711575"/>
            <a:chOff x="2880" y="1351"/>
            <a:chExt cx="2108" cy="2338"/>
          </a:xfrm>
        </p:grpSpPr>
        <p:grpSp>
          <p:nvGrpSpPr>
            <p:cNvPr id="588808" name="Group 8"/>
            <p:cNvGrpSpPr>
              <a:grpSpLocks/>
            </p:cNvGrpSpPr>
            <p:nvPr/>
          </p:nvGrpSpPr>
          <p:grpSpPr bwMode="auto">
            <a:xfrm>
              <a:off x="2880" y="1351"/>
              <a:ext cx="2108" cy="2338"/>
              <a:chOff x="2880" y="1351"/>
              <a:chExt cx="2108" cy="2338"/>
            </a:xfrm>
          </p:grpSpPr>
          <p:sp>
            <p:nvSpPr>
              <p:cNvPr id="588809" name="Rectangle 9"/>
              <p:cNvSpPr>
                <a:spLocks noChangeArrowheads="1"/>
              </p:cNvSpPr>
              <p:nvPr/>
            </p:nvSpPr>
            <p:spPr bwMode="auto">
              <a:xfrm>
                <a:off x="2880" y="1351"/>
                <a:ext cx="2108" cy="2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0" name="Rectangle 10"/>
              <p:cNvSpPr>
                <a:spLocks noChangeArrowheads="1"/>
              </p:cNvSpPr>
              <p:nvPr/>
            </p:nvSpPr>
            <p:spPr bwMode="auto">
              <a:xfrm>
                <a:off x="3024" y="1495"/>
                <a:ext cx="1820" cy="2050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1" name="Freeform 11"/>
              <p:cNvSpPr>
                <a:spLocks/>
              </p:cNvSpPr>
              <p:nvPr/>
            </p:nvSpPr>
            <p:spPr bwMode="auto">
              <a:xfrm>
                <a:off x="3399" y="1756"/>
                <a:ext cx="1439" cy="1779"/>
              </a:xfrm>
              <a:custGeom>
                <a:avLst/>
                <a:gdLst>
                  <a:gd name="T0" fmla="*/ 1058 w 1076"/>
                  <a:gd name="T1" fmla="*/ 39 h 1491"/>
                  <a:gd name="T2" fmla="*/ 1037 w 1076"/>
                  <a:gd name="T3" fmla="*/ 84 h 1491"/>
                  <a:gd name="T4" fmla="*/ 1022 w 1076"/>
                  <a:gd name="T5" fmla="*/ 111 h 1491"/>
                  <a:gd name="T6" fmla="*/ 929 w 1076"/>
                  <a:gd name="T7" fmla="*/ 195 h 1491"/>
                  <a:gd name="T8" fmla="*/ 758 w 1076"/>
                  <a:gd name="T9" fmla="*/ 207 h 1491"/>
                  <a:gd name="T10" fmla="*/ 737 w 1076"/>
                  <a:gd name="T11" fmla="*/ 120 h 1491"/>
                  <a:gd name="T12" fmla="*/ 722 w 1076"/>
                  <a:gd name="T13" fmla="*/ 33 h 1491"/>
                  <a:gd name="T14" fmla="*/ 638 w 1076"/>
                  <a:gd name="T15" fmla="*/ 45 h 1491"/>
                  <a:gd name="T16" fmla="*/ 554 w 1076"/>
                  <a:gd name="T17" fmla="*/ 105 h 1491"/>
                  <a:gd name="T18" fmla="*/ 491 w 1076"/>
                  <a:gd name="T19" fmla="*/ 135 h 1491"/>
                  <a:gd name="T20" fmla="*/ 410 w 1076"/>
                  <a:gd name="T21" fmla="*/ 189 h 1491"/>
                  <a:gd name="T22" fmla="*/ 362 w 1076"/>
                  <a:gd name="T23" fmla="*/ 246 h 1491"/>
                  <a:gd name="T24" fmla="*/ 350 w 1076"/>
                  <a:gd name="T25" fmla="*/ 333 h 1491"/>
                  <a:gd name="T26" fmla="*/ 479 w 1076"/>
                  <a:gd name="T27" fmla="*/ 342 h 1491"/>
                  <a:gd name="T28" fmla="*/ 482 w 1076"/>
                  <a:gd name="T29" fmla="*/ 414 h 1491"/>
                  <a:gd name="T30" fmla="*/ 290 w 1076"/>
                  <a:gd name="T31" fmla="*/ 489 h 1491"/>
                  <a:gd name="T32" fmla="*/ 212 w 1076"/>
                  <a:gd name="T33" fmla="*/ 525 h 1491"/>
                  <a:gd name="T34" fmla="*/ 128 w 1076"/>
                  <a:gd name="T35" fmla="*/ 639 h 1491"/>
                  <a:gd name="T36" fmla="*/ 140 w 1076"/>
                  <a:gd name="T37" fmla="*/ 693 h 1491"/>
                  <a:gd name="T38" fmla="*/ 128 w 1076"/>
                  <a:gd name="T39" fmla="*/ 843 h 1491"/>
                  <a:gd name="T40" fmla="*/ 38 w 1076"/>
                  <a:gd name="T41" fmla="*/ 900 h 1491"/>
                  <a:gd name="T42" fmla="*/ 5 w 1076"/>
                  <a:gd name="T43" fmla="*/ 1053 h 1491"/>
                  <a:gd name="T44" fmla="*/ 203 w 1076"/>
                  <a:gd name="T45" fmla="*/ 1074 h 1491"/>
                  <a:gd name="T46" fmla="*/ 401 w 1076"/>
                  <a:gd name="T47" fmla="*/ 1161 h 1491"/>
                  <a:gd name="T48" fmla="*/ 575 w 1076"/>
                  <a:gd name="T49" fmla="*/ 1272 h 1491"/>
                  <a:gd name="T50" fmla="*/ 704 w 1076"/>
                  <a:gd name="T51" fmla="*/ 1329 h 1491"/>
                  <a:gd name="T52" fmla="*/ 752 w 1076"/>
                  <a:gd name="T53" fmla="*/ 1371 h 1491"/>
                  <a:gd name="T54" fmla="*/ 800 w 1076"/>
                  <a:gd name="T55" fmla="*/ 1419 h 1491"/>
                  <a:gd name="T56" fmla="*/ 884 w 1076"/>
                  <a:gd name="T57" fmla="*/ 1479 h 1491"/>
                  <a:gd name="T58" fmla="*/ 950 w 1076"/>
                  <a:gd name="T59" fmla="*/ 1404 h 1491"/>
                  <a:gd name="T60" fmla="*/ 1001 w 1076"/>
                  <a:gd name="T61" fmla="*/ 1359 h 1491"/>
                  <a:gd name="T62" fmla="*/ 1070 w 1076"/>
                  <a:gd name="T63" fmla="*/ 1260 h 1491"/>
                  <a:gd name="T64" fmla="*/ 1076 w 1076"/>
                  <a:gd name="T65" fmla="*/ 0 h 1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76" h="1491">
                    <a:moveTo>
                      <a:pt x="1076" y="0"/>
                    </a:moveTo>
                    <a:cubicBezTo>
                      <a:pt x="1072" y="15"/>
                      <a:pt x="1064" y="25"/>
                      <a:pt x="1058" y="39"/>
                    </a:cubicBezTo>
                    <a:cubicBezTo>
                      <a:pt x="1054" y="48"/>
                      <a:pt x="1054" y="58"/>
                      <a:pt x="1049" y="66"/>
                    </a:cubicBezTo>
                    <a:cubicBezTo>
                      <a:pt x="1045" y="72"/>
                      <a:pt x="1039" y="77"/>
                      <a:pt x="1037" y="84"/>
                    </a:cubicBezTo>
                    <a:cubicBezTo>
                      <a:pt x="1036" y="87"/>
                      <a:pt x="1036" y="90"/>
                      <a:pt x="1034" y="93"/>
                    </a:cubicBezTo>
                    <a:cubicBezTo>
                      <a:pt x="1030" y="99"/>
                      <a:pt x="1022" y="111"/>
                      <a:pt x="1022" y="111"/>
                    </a:cubicBezTo>
                    <a:cubicBezTo>
                      <a:pt x="1021" y="116"/>
                      <a:pt x="1022" y="122"/>
                      <a:pt x="1019" y="126"/>
                    </a:cubicBezTo>
                    <a:cubicBezTo>
                      <a:pt x="1006" y="146"/>
                      <a:pt x="950" y="188"/>
                      <a:pt x="929" y="195"/>
                    </a:cubicBezTo>
                    <a:cubicBezTo>
                      <a:pt x="911" y="213"/>
                      <a:pt x="881" y="216"/>
                      <a:pt x="857" y="222"/>
                    </a:cubicBezTo>
                    <a:cubicBezTo>
                      <a:pt x="792" y="219"/>
                      <a:pt x="800" y="221"/>
                      <a:pt x="758" y="207"/>
                    </a:cubicBezTo>
                    <a:cubicBezTo>
                      <a:pt x="744" y="186"/>
                      <a:pt x="754" y="161"/>
                      <a:pt x="746" y="138"/>
                    </a:cubicBezTo>
                    <a:cubicBezTo>
                      <a:pt x="744" y="132"/>
                      <a:pt x="739" y="126"/>
                      <a:pt x="737" y="120"/>
                    </a:cubicBezTo>
                    <a:cubicBezTo>
                      <a:pt x="735" y="101"/>
                      <a:pt x="731" y="87"/>
                      <a:pt x="728" y="69"/>
                    </a:cubicBezTo>
                    <a:cubicBezTo>
                      <a:pt x="726" y="57"/>
                      <a:pt x="731" y="42"/>
                      <a:pt x="722" y="33"/>
                    </a:cubicBezTo>
                    <a:cubicBezTo>
                      <a:pt x="712" y="23"/>
                      <a:pt x="695" y="23"/>
                      <a:pt x="683" y="15"/>
                    </a:cubicBezTo>
                    <a:cubicBezTo>
                      <a:pt x="651" y="19"/>
                      <a:pt x="654" y="21"/>
                      <a:pt x="638" y="45"/>
                    </a:cubicBezTo>
                    <a:cubicBezTo>
                      <a:pt x="632" y="54"/>
                      <a:pt x="614" y="66"/>
                      <a:pt x="614" y="66"/>
                    </a:cubicBezTo>
                    <a:cubicBezTo>
                      <a:pt x="600" y="86"/>
                      <a:pt x="574" y="94"/>
                      <a:pt x="554" y="105"/>
                    </a:cubicBezTo>
                    <a:cubicBezTo>
                      <a:pt x="541" y="112"/>
                      <a:pt x="531" y="120"/>
                      <a:pt x="518" y="126"/>
                    </a:cubicBezTo>
                    <a:cubicBezTo>
                      <a:pt x="509" y="130"/>
                      <a:pt x="499" y="130"/>
                      <a:pt x="491" y="135"/>
                    </a:cubicBezTo>
                    <a:cubicBezTo>
                      <a:pt x="470" y="149"/>
                      <a:pt x="480" y="145"/>
                      <a:pt x="464" y="150"/>
                    </a:cubicBezTo>
                    <a:cubicBezTo>
                      <a:pt x="453" y="161"/>
                      <a:pt x="424" y="184"/>
                      <a:pt x="410" y="189"/>
                    </a:cubicBezTo>
                    <a:cubicBezTo>
                      <a:pt x="404" y="198"/>
                      <a:pt x="389" y="210"/>
                      <a:pt x="380" y="216"/>
                    </a:cubicBezTo>
                    <a:cubicBezTo>
                      <a:pt x="373" y="226"/>
                      <a:pt x="370" y="236"/>
                      <a:pt x="362" y="246"/>
                    </a:cubicBezTo>
                    <a:cubicBezTo>
                      <a:pt x="357" y="262"/>
                      <a:pt x="350" y="277"/>
                      <a:pt x="344" y="294"/>
                    </a:cubicBezTo>
                    <a:cubicBezTo>
                      <a:pt x="346" y="307"/>
                      <a:pt x="342" y="323"/>
                      <a:pt x="350" y="333"/>
                    </a:cubicBezTo>
                    <a:cubicBezTo>
                      <a:pt x="356" y="341"/>
                      <a:pt x="370" y="337"/>
                      <a:pt x="380" y="339"/>
                    </a:cubicBezTo>
                    <a:cubicBezTo>
                      <a:pt x="412" y="345"/>
                      <a:pt x="446" y="341"/>
                      <a:pt x="479" y="342"/>
                    </a:cubicBezTo>
                    <a:cubicBezTo>
                      <a:pt x="494" y="347"/>
                      <a:pt x="495" y="360"/>
                      <a:pt x="503" y="372"/>
                    </a:cubicBezTo>
                    <a:cubicBezTo>
                      <a:pt x="497" y="389"/>
                      <a:pt x="497" y="404"/>
                      <a:pt x="482" y="414"/>
                    </a:cubicBezTo>
                    <a:cubicBezTo>
                      <a:pt x="467" y="459"/>
                      <a:pt x="402" y="462"/>
                      <a:pt x="362" y="468"/>
                    </a:cubicBezTo>
                    <a:cubicBezTo>
                      <a:pt x="338" y="471"/>
                      <a:pt x="313" y="483"/>
                      <a:pt x="290" y="489"/>
                    </a:cubicBezTo>
                    <a:cubicBezTo>
                      <a:pt x="266" y="495"/>
                      <a:pt x="250" y="500"/>
                      <a:pt x="230" y="513"/>
                    </a:cubicBezTo>
                    <a:cubicBezTo>
                      <a:pt x="224" y="517"/>
                      <a:pt x="212" y="525"/>
                      <a:pt x="212" y="525"/>
                    </a:cubicBezTo>
                    <a:cubicBezTo>
                      <a:pt x="200" y="543"/>
                      <a:pt x="179" y="561"/>
                      <a:pt x="164" y="576"/>
                    </a:cubicBezTo>
                    <a:cubicBezTo>
                      <a:pt x="147" y="593"/>
                      <a:pt x="141" y="620"/>
                      <a:pt x="128" y="639"/>
                    </a:cubicBezTo>
                    <a:cubicBezTo>
                      <a:pt x="129" y="656"/>
                      <a:pt x="127" y="673"/>
                      <a:pt x="131" y="690"/>
                    </a:cubicBezTo>
                    <a:cubicBezTo>
                      <a:pt x="132" y="693"/>
                      <a:pt x="137" y="691"/>
                      <a:pt x="140" y="693"/>
                    </a:cubicBezTo>
                    <a:cubicBezTo>
                      <a:pt x="149" y="699"/>
                      <a:pt x="167" y="714"/>
                      <a:pt x="167" y="714"/>
                    </a:cubicBezTo>
                    <a:cubicBezTo>
                      <a:pt x="163" y="772"/>
                      <a:pt x="160" y="796"/>
                      <a:pt x="128" y="843"/>
                    </a:cubicBezTo>
                    <a:cubicBezTo>
                      <a:pt x="118" y="859"/>
                      <a:pt x="80" y="872"/>
                      <a:pt x="65" y="882"/>
                    </a:cubicBezTo>
                    <a:cubicBezTo>
                      <a:pt x="56" y="888"/>
                      <a:pt x="38" y="900"/>
                      <a:pt x="38" y="900"/>
                    </a:cubicBezTo>
                    <a:cubicBezTo>
                      <a:pt x="26" y="918"/>
                      <a:pt x="20" y="937"/>
                      <a:pt x="8" y="954"/>
                    </a:cubicBezTo>
                    <a:cubicBezTo>
                      <a:pt x="0" y="986"/>
                      <a:pt x="0" y="1021"/>
                      <a:pt x="5" y="1053"/>
                    </a:cubicBezTo>
                    <a:cubicBezTo>
                      <a:pt x="7" y="1064"/>
                      <a:pt x="29" y="1074"/>
                      <a:pt x="29" y="1074"/>
                    </a:cubicBezTo>
                    <a:cubicBezTo>
                      <a:pt x="87" y="1073"/>
                      <a:pt x="146" y="1062"/>
                      <a:pt x="203" y="1074"/>
                    </a:cubicBezTo>
                    <a:cubicBezTo>
                      <a:pt x="258" y="1086"/>
                      <a:pt x="301" y="1121"/>
                      <a:pt x="359" y="1128"/>
                    </a:cubicBezTo>
                    <a:cubicBezTo>
                      <a:pt x="380" y="1135"/>
                      <a:pt x="388" y="1146"/>
                      <a:pt x="401" y="1161"/>
                    </a:cubicBezTo>
                    <a:cubicBezTo>
                      <a:pt x="407" y="1167"/>
                      <a:pt x="419" y="1179"/>
                      <a:pt x="419" y="1179"/>
                    </a:cubicBezTo>
                    <a:cubicBezTo>
                      <a:pt x="442" y="1249"/>
                      <a:pt x="508" y="1267"/>
                      <a:pt x="575" y="1272"/>
                    </a:cubicBezTo>
                    <a:cubicBezTo>
                      <a:pt x="590" y="1276"/>
                      <a:pt x="605" y="1280"/>
                      <a:pt x="620" y="1284"/>
                    </a:cubicBezTo>
                    <a:cubicBezTo>
                      <a:pt x="645" y="1301"/>
                      <a:pt x="677" y="1315"/>
                      <a:pt x="704" y="1329"/>
                    </a:cubicBezTo>
                    <a:cubicBezTo>
                      <a:pt x="709" y="1337"/>
                      <a:pt x="726" y="1360"/>
                      <a:pt x="734" y="1365"/>
                    </a:cubicBezTo>
                    <a:cubicBezTo>
                      <a:pt x="739" y="1368"/>
                      <a:pt x="747" y="1367"/>
                      <a:pt x="752" y="1371"/>
                    </a:cubicBezTo>
                    <a:cubicBezTo>
                      <a:pt x="755" y="1373"/>
                      <a:pt x="758" y="1375"/>
                      <a:pt x="761" y="1377"/>
                    </a:cubicBezTo>
                    <a:cubicBezTo>
                      <a:pt x="771" y="1392"/>
                      <a:pt x="788" y="1404"/>
                      <a:pt x="800" y="1419"/>
                    </a:cubicBezTo>
                    <a:cubicBezTo>
                      <a:pt x="821" y="1444"/>
                      <a:pt x="818" y="1479"/>
                      <a:pt x="854" y="1491"/>
                    </a:cubicBezTo>
                    <a:cubicBezTo>
                      <a:pt x="864" y="1484"/>
                      <a:pt x="872" y="1482"/>
                      <a:pt x="884" y="1479"/>
                    </a:cubicBezTo>
                    <a:cubicBezTo>
                      <a:pt x="891" y="1459"/>
                      <a:pt x="899" y="1437"/>
                      <a:pt x="911" y="1419"/>
                    </a:cubicBezTo>
                    <a:cubicBezTo>
                      <a:pt x="918" y="1408"/>
                      <a:pt x="940" y="1411"/>
                      <a:pt x="950" y="1404"/>
                    </a:cubicBezTo>
                    <a:cubicBezTo>
                      <a:pt x="961" y="1396"/>
                      <a:pt x="966" y="1389"/>
                      <a:pt x="980" y="1386"/>
                    </a:cubicBezTo>
                    <a:cubicBezTo>
                      <a:pt x="994" y="1364"/>
                      <a:pt x="987" y="1373"/>
                      <a:pt x="1001" y="1359"/>
                    </a:cubicBezTo>
                    <a:cubicBezTo>
                      <a:pt x="1008" y="1338"/>
                      <a:pt x="1028" y="1300"/>
                      <a:pt x="1049" y="1293"/>
                    </a:cubicBezTo>
                    <a:cubicBezTo>
                      <a:pt x="1053" y="1280"/>
                      <a:pt x="1064" y="1273"/>
                      <a:pt x="1070" y="1260"/>
                    </a:cubicBezTo>
                    <a:cubicBezTo>
                      <a:pt x="1075" y="1250"/>
                      <a:pt x="1069" y="1251"/>
                      <a:pt x="1076" y="1251"/>
                    </a:cubicBezTo>
                    <a:lnTo>
                      <a:pt x="107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2" name="Freeform 12"/>
              <p:cNvSpPr>
                <a:spLocks/>
              </p:cNvSpPr>
              <p:nvPr/>
            </p:nvSpPr>
            <p:spPr bwMode="auto">
              <a:xfrm>
                <a:off x="3846" y="2678"/>
                <a:ext cx="754" cy="768"/>
              </a:xfrm>
              <a:custGeom>
                <a:avLst/>
                <a:gdLst>
                  <a:gd name="T0" fmla="*/ 525 w 632"/>
                  <a:gd name="T1" fmla="*/ 643 h 643"/>
                  <a:gd name="T2" fmla="*/ 597 w 632"/>
                  <a:gd name="T3" fmla="*/ 634 h 643"/>
                  <a:gd name="T4" fmla="*/ 609 w 632"/>
                  <a:gd name="T5" fmla="*/ 616 h 643"/>
                  <a:gd name="T6" fmla="*/ 612 w 632"/>
                  <a:gd name="T7" fmla="*/ 607 h 643"/>
                  <a:gd name="T8" fmla="*/ 624 w 632"/>
                  <a:gd name="T9" fmla="*/ 589 h 643"/>
                  <a:gd name="T10" fmla="*/ 615 w 632"/>
                  <a:gd name="T11" fmla="*/ 499 h 643"/>
                  <a:gd name="T12" fmla="*/ 597 w 632"/>
                  <a:gd name="T13" fmla="*/ 484 h 643"/>
                  <a:gd name="T14" fmla="*/ 480 w 632"/>
                  <a:gd name="T15" fmla="*/ 412 h 643"/>
                  <a:gd name="T16" fmla="*/ 417 w 632"/>
                  <a:gd name="T17" fmla="*/ 379 h 643"/>
                  <a:gd name="T18" fmla="*/ 390 w 632"/>
                  <a:gd name="T19" fmla="*/ 361 h 643"/>
                  <a:gd name="T20" fmla="*/ 357 w 632"/>
                  <a:gd name="T21" fmla="*/ 322 h 643"/>
                  <a:gd name="T22" fmla="*/ 330 w 632"/>
                  <a:gd name="T23" fmla="*/ 277 h 643"/>
                  <a:gd name="T24" fmla="*/ 375 w 632"/>
                  <a:gd name="T25" fmla="*/ 115 h 643"/>
                  <a:gd name="T26" fmla="*/ 411 w 632"/>
                  <a:gd name="T27" fmla="*/ 70 h 643"/>
                  <a:gd name="T28" fmla="*/ 417 w 632"/>
                  <a:gd name="T29" fmla="*/ 43 h 643"/>
                  <a:gd name="T30" fmla="*/ 396 w 632"/>
                  <a:gd name="T31" fmla="*/ 31 h 643"/>
                  <a:gd name="T32" fmla="*/ 315 w 632"/>
                  <a:gd name="T33" fmla="*/ 13 h 643"/>
                  <a:gd name="T34" fmla="*/ 201 w 632"/>
                  <a:gd name="T35" fmla="*/ 10 h 643"/>
                  <a:gd name="T36" fmla="*/ 102 w 632"/>
                  <a:gd name="T37" fmla="*/ 40 h 643"/>
                  <a:gd name="T38" fmla="*/ 69 w 632"/>
                  <a:gd name="T39" fmla="*/ 70 h 643"/>
                  <a:gd name="T40" fmla="*/ 24 w 632"/>
                  <a:gd name="T41" fmla="*/ 142 h 643"/>
                  <a:gd name="T42" fmla="*/ 12 w 632"/>
                  <a:gd name="T43" fmla="*/ 193 h 643"/>
                  <a:gd name="T44" fmla="*/ 3 w 632"/>
                  <a:gd name="T45" fmla="*/ 220 h 643"/>
                  <a:gd name="T46" fmla="*/ 0 w 632"/>
                  <a:gd name="T47" fmla="*/ 229 h 643"/>
                  <a:gd name="T48" fmla="*/ 3 w 632"/>
                  <a:gd name="T49" fmla="*/ 259 h 643"/>
                  <a:gd name="T50" fmla="*/ 27 w 632"/>
                  <a:gd name="T51" fmla="*/ 280 h 643"/>
                  <a:gd name="T52" fmla="*/ 114 w 632"/>
                  <a:gd name="T53" fmla="*/ 310 h 643"/>
                  <a:gd name="T54" fmla="*/ 207 w 632"/>
                  <a:gd name="T55" fmla="*/ 334 h 643"/>
                  <a:gd name="T56" fmla="*/ 285 w 632"/>
                  <a:gd name="T57" fmla="*/ 364 h 643"/>
                  <a:gd name="T58" fmla="*/ 333 w 632"/>
                  <a:gd name="T59" fmla="*/ 478 h 643"/>
                  <a:gd name="T60" fmla="*/ 363 w 632"/>
                  <a:gd name="T61" fmla="*/ 517 h 643"/>
                  <a:gd name="T62" fmla="*/ 417 w 632"/>
                  <a:gd name="T63" fmla="*/ 550 h 643"/>
                  <a:gd name="T64" fmla="*/ 492 w 632"/>
                  <a:gd name="T65" fmla="*/ 604 h 643"/>
                  <a:gd name="T66" fmla="*/ 525 w 632"/>
                  <a:gd name="T67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2" h="643">
                    <a:moveTo>
                      <a:pt x="525" y="643"/>
                    </a:moveTo>
                    <a:cubicBezTo>
                      <a:pt x="549" y="639"/>
                      <a:pt x="573" y="640"/>
                      <a:pt x="597" y="634"/>
                    </a:cubicBezTo>
                    <a:cubicBezTo>
                      <a:pt x="601" y="628"/>
                      <a:pt x="607" y="623"/>
                      <a:pt x="609" y="616"/>
                    </a:cubicBezTo>
                    <a:cubicBezTo>
                      <a:pt x="610" y="613"/>
                      <a:pt x="610" y="610"/>
                      <a:pt x="612" y="607"/>
                    </a:cubicBezTo>
                    <a:cubicBezTo>
                      <a:pt x="616" y="601"/>
                      <a:pt x="624" y="589"/>
                      <a:pt x="624" y="589"/>
                    </a:cubicBezTo>
                    <a:cubicBezTo>
                      <a:pt x="623" y="559"/>
                      <a:pt x="632" y="524"/>
                      <a:pt x="615" y="499"/>
                    </a:cubicBezTo>
                    <a:cubicBezTo>
                      <a:pt x="605" y="484"/>
                      <a:pt x="608" y="495"/>
                      <a:pt x="597" y="484"/>
                    </a:cubicBezTo>
                    <a:cubicBezTo>
                      <a:pt x="560" y="447"/>
                      <a:pt x="530" y="429"/>
                      <a:pt x="480" y="412"/>
                    </a:cubicBezTo>
                    <a:cubicBezTo>
                      <a:pt x="458" y="405"/>
                      <a:pt x="437" y="391"/>
                      <a:pt x="417" y="379"/>
                    </a:cubicBezTo>
                    <a:cubicBezTo>
                      <a:pt x="408" y="373"/>
                      <a:pt x="390" y="361"/>
                      <a:pt x="390" y="361"/>
                    </a:cubicBezTo>
                    <a:cubicBezTo>
                      <a:pt x="379" y="345"/>
                      <a:pt x="373" y="334"/>
                      <a:pt x="357" y="322"/>
                    </a:cubicBezTo>
                    <a:cubicBezTo>
                      <a:pt x="352" y="306"/>
                      <a:pt x="337" y="297"/>
                      <a:pt x="330" y="277"/>
                    </a:cubicBezTo>
                    <a:cubicBezTo>
                      <a:pt x="326" y="221"/>
                      <a:pt x="322" y="150"/>
                      <a:pt x="375" y="115"/>
                    </a:cubicBezTo>
                    <a:cubicBezTo>
                      <a:pt x="381" y="96"/>
                      <a:pt x="395" y="81"/>
                      <a:pt x="411" y="70"/>
                    </a:cubicBezTo>
                    <a:cubicBezTo>
                      <a:pt x="426" y="75"/>
                      <a:pt x="433" y="80"/>
                      <a:pt x="417" y="43"/>
                    </a:cubicBezTo>
                    <a:cubicBezTo>
                      <a:pt x="414" y="36"/>
                      <a:pt x="403" y="34"/>
                      <a:pt x="396" y="31"/>
                    </a:cubicBezTo>
                    <a:cubicBezTo>
                      <a:pt x="369" y="19"/>
                      <a:pt x="345" y="16"/>
                      <a:pt x="315" y="13"/>
                    </a:cubicBezTo>
                    <a:cubicBezTo>
                      <a:pt x="276" y="0"/>
                      <a:pt x="249" y="8"/>
                      <a:pt x="201" y="10"/>
                    </a:cubicBezTo>
                    <a:cubicBezTo>
                      <a:pt x="168" y="17"/>
                      <a:pt x="133" y="25"/>
                      <a:pt x="102" y="40"/>
                    </a:cubicBezTo>
                    <a:cubicBezTo>
                      <a:pt x="92" y="55"/>
                      <a:pt x="81" y="52"/>
                      <a:pt x="69" y="70"/>
                    </a:cubicBezTo>
                    <a:cubicBezTo>
                      <a:pt x="53" y="94"/>
                      <a:pt x="32" y="114"/>
                      <a:pt x="24" y="142"/>
                    </a:cubicBezTo>
                    <a:cubicBezTo>
                      <a:pt x="19" y="159"/>
                      <a:pt x="17" y="176"/>
                      <a:pt x="12" y="193"/>
                    </a:cubicBezTo>
                    <a:cubicBezTo>
                      <a:pt x="12" y="193"/>
                      <a:pt x="5" y="215"/>
                      <a:pt x="3" y="220"/>
                    </a:cubicBezTo>
                    <a:cubicBezTo>
                      <a:pt x="2" y="223"/>
                      <a:pt x="0" y="229"/>
                      <a:pt x="0" y="229"/>
                    </a:cubicBezTo>
                    <a:cubicBezTo>
                      <a:pt x="1" y="239"/>
                      <a:pt x="1" y="249"/>
                      <a:pt x="3" y="259"/>
                    </a:cubicBezTo>
                    <a:cubicBezTo>
                      <a:pt x="5" y="269"/>
                      <a:pt x="21" y="276"/>
                      <a:pt x="27" y="280"/>
                    </a:cubicBezTo>
                    <a:cubicBezTo>
                      <a:pt x="49" y="295"/>
                      <a:pt x="89" y="304"/>
                      <a:pt x="114" y="310"/>
                    </a:cubicBezTo>
                    <a:cubicBezTo>
                      <a:pt x="144" y="330"/>
                      <a:pt x="171" y="331"/>
                      <a:pt x="207" y="334"/>
                    </a:cubicBezTo>
                    <a:cubicBezTo>
                      <a:pt x="235" y="341"/>
                      <a:pt x="259" y="351"/>
                      <a:pt x="285" y="364"/>
                    </a:cubicBezTo>
                    <a:cubicBezTo>
                      <a:pt x="309" y="400"/>
                      <a:pt x="319" y="437"/>
                      <a:pt x="333" y="478"/>
                    </a:cubicBezTo>
                    <a:cubicBezTo>
                      <a:pt x="338" y="494"/>
                      <a:pt x="347" y="512"/>
                      <a:pt x="363" y="517"/>
                    </a:cubicBezTo>
                    <a:cubicBezTo>
                      <a:pt x="380" y="534"/>
                      <a:pt x="398" y="537"/>
                      <a:pt x="417" y="550"/>
                    </a:cubicBezTo>
                    <a:cubicBezTo>
                      <a:pt x="430" y="590"/>
                      <a:pt x="454" y="599"/>
                      <a:pt x="492" y="604"/>
                    </a:cubicBezTo>
                    <a:cubicBezTo>
                      <a:pt x="496" y="622"/>
                      <a:pt x="502" y="643"/>
                      <a:pt x="525" y="6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3" name="Freeform 13"/>
              <p:cNvSpPr>
                <a:spLocks/>
              </p:cNvSpPr>
              <p:nvPr/>
            </p:nvSpPr>
            <p:spPr bwMode="auto">
              <a:xfrm>
                <a:off x="4365" y="2533"/>
                <a:ext cx="242" cy="224"/>
              </a:xfrm>
              <a:custGeom>
                <a:avLst/>
                <a:gdLst>
                  <a:gd name="T0" fmla="*/ 39 w 203"/>
                  <a:gd name="T1" fmla="*/ 180 h 188"/>
                  <a:gd name="T2" fmla="*/ 135 w 203"/>
                  <a:gd name="T3" fmla="*/ 168 h 188"/>
                  <a:gd name="T4" fmla="*/ 153 w 203"/>
                  <a:gd name="T5" fmla="*/ 156 h 188"/>
                  <a:gd name="T6" fmla="*/ 171 w 203"/>
                  <a:gd name="T7" fmla="*/ 144 h 188"/>
                  <a:gd name="T8" fmla="*/ 186 w 203"/>
                  <a:gd name="T9" fmla="*/ 105 h 188"/>
                  <a:gd name="T10" fmla="*/ 189 w 203"/>
                  <a:gd name="T11" fmla="*/ 96 h 188"/>
                  <a:gd name="T12" fmla="*/ 168 w 203"/>
                  <a:gd name="T13" fmla="*/ 0 h 188"/>
                  <a:gd name="T14" fmla="*/ 123 w 203"/>
                  <a:gd name="T15" fmla="*/ 3 h 188"/>
                  <a:gd name="T16" fmla="*/ 96 w 203"/>
                  <a:gd name="T17" fmla="*/ 18 h 188"/>
                  <a:gd name="T18" fmla="*/ 69 w 203"/>
                  <a:gd name="T19" fmla="*/ 90 h 188"/>
                  <a:gd name="T20" fmla="*/ 45 w 203"/>
                  <a:gd name="T21" fmla="*/ 120 h 188"/>
                  <a:gd name="T22" fmla="*/ 24 w 203"/>
                  <a:gd name="T23" fmla="*/ 156 h 188"/>
                  <a:gd name="T24" fmla="*/ 39 w 203"/>
                  <a:gd name="T25" fmla="*/ 18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" h="188">
                    <a:moveTo>
                      <a:pt x="39" y="180"/>
                    </a:moveTo>
                    <a:cubicBezTo>
                      <a:pt x="140" y="176"/>
                      <a:pt x="90" y="183"/>
                      <a:pt x="135" y="168"/>
                    </a:cubicBezTo>
                    <a:cubicBezTo>
                      <a:pt x="155" y="148"/>
                      <a:pt x="133" y="167"/>
                      <a:pt x="153" y="156"/>
                    </a:cubicBezTo>
                    <a:cubicBezTo>
                      <a:pt x="159" y="152"/>
                      <a:pt x="171" y="144"/>
                      <a:pt x="171" y="144"/>
                    </a:cubicBezTo>
                    <a:cubicBezTo>
                      <a:pt x="179" y="132"/>
                      <a:pt x="181" y="119"/>
                      <a:pt x="186" y="105"/>
                    </a:cubicBezTo>
                    <a:cubicBezTo>
                      <a:pt x="187" y="102"/>
                      <a:pt x="189" y="96"/>
                      <a:pt x="189" y="96"/>
                    </a:cubicBezTo>
                    <a:cubicBezTo>
                      <a:pt x="188" y="75"/>
                      <a:pt x="203" y="9"/>
                      <a:pt x="168" y="0"/>
                    </a:cubicBezTo>
                    <a:cubicBezTo>
                      <a:pt x="153" y="1"/>
                      <a:pt x="138" y="1"/>
                      <a:pt x="123" y="3"/>
                    </a:cubicBezTo>
                    <a:cubicBezTo>
                      <a:pt x="113" y="4"/>
                      <a:pt x="96" y="18"/>
                      <a:pt x="96" y="18"/>
                    </a:cubicBezTo>
                    <a:cubicBezTo>
                      <a:pt x="89" y="40"/>
                      <a:pt x="88" y="77"/>
                      <a:pt x="69" y="90"/>
                    </a:cubicBezTo>
                    <a:cubicBezTo>
                      <a:pt x="65" y="101"/>
                      <a:pt x="55" y="114"/>
                      <a:pt x="45" y="120"/>
                    </a:cubicBezTo>
                    <a:cubicBezTo>
                      <a:pt x="37" y="132"/>
                      <a:pt x="32" y="144"/>
                      <a:pt x="24" y="156"/>
                    </a:cubicBezTo>
                    <a:cubicBezTo>
                      <a:pt x="19" y="175"/>
                      <a:pt x="0" y="188"/>
                      <a:pt x="39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4" name="Freeform 14"/>
              <p:cNvSpPr>
                <a:spLocks/>
              </p:cNvSpPr>
              <p:nvPr/>
            </p:nvSpPr>
            <p:spPr bwMode="auto">
              <a:xfrm>
                <a:off x="4331" y="2737"/>
                <a:ext cx="72" cy="32"/>
              </a:xfrm>
              <a:custGeom>
                <a:avLst/>
                <a:gdLst>
                  <a:gd name="T0" fmla="*/ 0 w 60"/>
                  <a:gd name="T1" fmla="*/ 6 h 27"/>
                  <a:gd name="T2" fmla="*/ 15 w 60"/>
                  <a:gd name="T3" fmla="*/ 23 h 27"/>
                  <a:gd name="T4" fmla="*/ 37 w 60"/>
                  <a:gd name="T5" fmla="*/ 24 h 27"/>
                  <a:gd name="T6" fmla="*/ 49 w 60"/>
                  <a:gd name="T7" fmla="*/ 5 h 27"/>
                  <a:gd name="T8" fmla="*/ 60 w 6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7">
                    <a:moveTo>
                      <a:pt x="0" y="6"/>
                    </a:moveTo>
                    <a:cubicBezTo>
                      <a:pt x="4" y="13"/>
                      <a:pt x="9" y="20"/>
                      <a:pt x="15" y="23"/>
                    </a:cubicBezTo>
                    <a:cubicBezTo>
                      <a:pt x="21" y="26"/>
                      <a:pt x="31" y="27"/>
                      <a:pt x="37" y="24"/>
                    </a:cubicBezTo>
                    <a:cubicBezTo>
                      <a:pt x="43" y="21"/>
                      <a:pt x="45" y="9"/>
                      <a:pt x="49" y="5"/>
                    </a:cubicBezTo>
                    <a:cubicBezTo>
                      <a:pt x="53" y="1"/>
                      <a:pt x="56" y="0"/>
                      <a:pt x="60" y="0"/>
                    </a:cubicBezTo>
                  </a:path>
                </a:pathLst>
              </a:custGeom>
              <a:noFill/>
              <a:ln w="127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5" name="Freeform 15"/>
              <p:cNvSpPr>
                <a:spLocks/>
              </p:cNvSpPr>
              <p:nvPr/>
            </p:nvSpPr>
            <p:spPr bwMode="auto">
              <a:xfrm>
                <a:off x="4540" y="3434"/>
                <a:ext cx="18" cy="97"/>
              </a:xfrm>
              <a:custGeom>
                <a:avLst/>
                <a:gdLst>
                  <a:gd name="T0" fmla="*/ 11 w 15"/>
                  <a:gd name="T1" fmla="*/ 0 h 82"/>
                  <a:gd name="T2" fmla="*/ 15 w 15"/>
                  <a:gd name="T3" fmla="*/ 19 h 82"/>
                  <a:gd name="T4" fmla="*/ 9 w 15"/>
                  <a:gd name="T5" fmla="*/ 37 h 82"/>
                  <a:gd name="T6" fmla="*/ 3 w 15"/>
                  <a:gd name="T7" fmla="*/ 57 h 82"/>
                  <a:gd name="T8" fmla="*/ 3 w 15"/>
                  <a:gd name="T9" fmla="*/ 69 h 82"/>
                  <a:gd name="T10" fmla="*/ 0 w 15"/>
                  <a:gd name="T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2">
                    <a:moveTo>
                      <a:pt x="11" y="0"/>
                    </a:moveTo>
                    <a:cubicBezTo>
                      <a:pt x="13" y="6"/>
                      <a:pt x="15" y="13"/>
                      <a:pt x="15" y="19"/>
                    </a:cubicBezTo>
                    <a:cubicBezTo>
                      <a:pt x="15" y="25"/>
                      <a:pt x="11" y="31"/>
                      <a:pt x="9" y="37"/>
                    </a:cubicBezTo>
                    <a:cubicBezTo>
                      <a:pt x="7" y="43"/>
                      <a:pt x="4" y="52"/>
                      <a:pt x="3" y="57"/>
                    </a:cubicBezTo>
                    <a:cubicBezTo>
                      <a:pt x="2" y="62"/>
                      <a:pt x="3" y="65"/>
                      <a:pt x="3" y="69"/>
                    </a:cubicBezTo>
                    <a:cubicBezTo>
                      <a:pt x="3" y="73"/>
                      <a:pt x="1" y="78"/>
                      <a:pt x="0" y="82"/>
                    </a:cubicBezTo>
                  </a:path>
                </a:pathLst>
              </a:custGeom>
              <a:noFill/>
              <a:ln w="127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6" name="Freeform 16"/>
              <p:cNvSpPr>
                <a:spLocks/>
              </p:cNvSpPr>
              <p:nvPr/>
            </p:nvSpPr>
            <p:spPr bwMode="auto">
              <a:xfrm>
                <a:off x="3027" y="1714"/>
                <a:ext cx="1809" cy="1654"/>
              </a:xfrm>
              <a:custGeom>
                <a:avLst/>
                <a:gdLst>
                  <a:gd name="T0" fmla="*/ 4 w 1516"/>
                  <a:gd name="T1" fmla="*/ 1386 h 1386"/>
                  <a:gd name="T2" fmla="*/ 10 w 1516"/>
                  <a:gd name="T3" fmla="*/ 1370 h 1386"/>
                  <a:gd name="T4" fmla="*/ 64 w 1516"/>
                  <a:gd name="T5" fmla="*/ 1300 h 1386"/>
                  <a:gd name="T6" fmla="*/ 184 w 1516"/>
                  <a:gd name="T7" fmla="*/ 1274 h 1386"/>
                  <a:gd name="T8" fmla="*/ 306 w 1516"/>
                  <a:gd name="T9" fmla="*/ 1176 h 1386"/>
                  <a:gd name="T10" fmla="*/ 346 w 1516"/>
                  <a:gd name="T11" fmla="*/ 1102 h 1386"/>
                  <a:gd name="T12" fmla="*/ 476 w 1516"/>
                  <a:gd name="T13" fmla="*/ 1042 h 1386"/>
                  <a:gd name="T14" fmla="*/ 640 w 1516"/>
                  <a:gd name="T15" fmla="*/ 1028 h 1386"/>
                  <a:gd name="T16" fmla="*/ 708 w 1516"/>
                  <a:gd name="T17" fmla="*/ 876 h 1386"/>
                  <a:gd name="T18" fmla="*/ 790 w 1516"/>
                  <a:gd name="T19" fmla="*/ 792 h 1386"/>
                  <a:gd name="T20" fmla="*/ 992 w 1516"/>
                  <a:gd name="T21" fmla="*/ 726 h 1386"/>
                  <a:gd name="T22" fmla="*/ 1088 w 1516"/>
                  <a:gd name="T23" fmla="*/ 672 h 1386"/>
                  <a:gd name="T24" fmla="*/ 1082 w 1516"/>
                  <a:gd name="T25" fmla="*/ 584 h 1386"/>
                  <a:gd name="T26" fmla="*/ 1018 w 1516"/>
                  <a:gd name="T27" fmla="*/ 350 h 1386"/>
                  <a:gd name="T28" fmla="*/ 1056 w 1516"/>
                  <a:gd name="T29" fmla="*/ 220 h 1386"/>
                  <a:gd name="T30" fmla="*/ 1124 w 1516"/>
                  <a:gd name="T31" fmla="*/ 144 h 1386"/>
                  <a:gd name="T32" fmla="*/ 1130 w 1516"/>
                  <a:gd name="T33" fmla="*/ 78 h 1386"/>
                  <a:gd name="T34" fmla="*/ 1204 w 1516"/>
                  <a:gd name="T35" fmla="*/ 28 h 1386"/>
                  <a:gd name="T36" fmla="*/ 1302 w 1516"/>
                  <a:gd name="T37" fmla="*/ 64 h 1386"/>
                  <a:gd name="T38" fmla="*/ 1396 w 1516"/>
                  <a:gd name="T39" fmla="*/ 56 h 1386"/>
                  <a:gd name="T40" fmla="*/ 1468 w 1516"/>
                  <a:gd name="T41" fmla="*/ 26 h 1386"/>
                  <a:gd name="T42" fmla="*/ 1516 w 1516"/>
                  <a:gd name="T43" fmla="*/ 0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16" h="1386">
                    <a:moveTo>
                      <a:pt x="4" y="1386"/>
                    </a:moveTo>
                    <a:cubicBezTo>
                      <a:pt x="2" y="1385"/>
                      <a:pt x="0" y="1384"/>
                      <a:pt x="10" y="1370"/>
                    </a:cubicBezTo>
                    <a:cubicBezTo>
                      <a:pt x="20" y="1356"/>
                      <a:pt x="35" y="1316"/>
                      <a:pt x="64" y="1300"/>
                    </a:cubicBezTo>
                    <a:cubicBezTo>
                      <a:pt x="93" y="1284"/>
                      <a:pt x="144" y="1295"/>
                      <a:pt x="184" y="1274"/>
                    </a:cubicBezTo>
                    <a:cubicBezTo>
                      <a:pt x="224" y="1253"/>
                      <a:pt x="279" y="1205"/>
                      <a:pt x="306" y="1176"/>
                    </a:cubicBezTo>
                    <a:cubicBezTo>
                      <a:pt x="333" y="1147"/>
                      <a:pt x="318" y="1124"/>
                      <a:pt x="346" y="1102"/>
                    </a:cubicBezTo>
                    <a:cubicBezTo>
                      <a:pt x="374" y="1080"/>
                      <a:pt x="427" y="1054"/>
                      <a:pt x="476" y="1042"/>
                    </a:cubicBezTo>
                    <a:cubicBezTo>
                      <a:pt x="525" y="1030"/>
                      <a:pt x="601" y="1056"/>
                      <a:pt x="640" y="1028"/>
                    </a:cubicBezTo>
                    <a:cubicBezTo>
                      <a:pt x="679" y="1000"/>
                      <a:pt x="683" y="915"/>
                      <a:pt x="708" y="876"/>
                    </a:cubicBezTo>
                    <a:cubicBezTo>
                      <a:pt x="733" y="837"/>
                      <a:pt x="743" y="817"/>
                      <a:pt x="790" y="792"/>
                    </a:cubicBezTo>
                    <a:cubicBezTo>
                      <a:pt x="837" y="767"/>
                      <a:pt x="942" y="746"/>
                      <a:pt x="992" y="726"/>
                    </a:cubicBezTo>
                    <a:cubicBezTo>
                      <a:pt x="1042" y="706"/>
                      <a:pt x="1073" y="696"/>
                      <a:pt x="1088" y="672"/>
                    </a:cubicBezTo>
                    <a:cubicBezTo>
                      <a:pt x="1103" y="648"/>
                      <a:pt x="1094" y="638"/>
                      <a:pt x="1082" y="584"/>
                    </a:cubicBezTo>
                    <a:cubicBezTo>
                      <a:pt x="1070" y="530"/>
                      <a:pt x="1022" y="411"/>
                      <a:pt x="1018" y="350"/>
                    </a:cubicBezTo>
                    <a:cubicBezTo>
                      <a:pt x="1014" y="289"/>
                      <a:pt x="1038" y="254"/>
                      <a:pt x="1056" y="220"/>
                    </a:cubicBezTo>
                    <a:cubicBezTo>
                      <a:pt x="1074" y="186"/>
                      <a:pt x="1112" y="168"/>
                      <a:pt x="1124" y="144"/>
                    </a:cubicBezTo>
                    <a:cubicBezTo>
                      <a:pt x="1136" y="120"/>
                      <a:pt x="1117" y="97"/>
                      <a:pt x="1130" y="78"/>
                    </a:cubicBezTo>
                    <a:cubicBezTo>
                      <a:pt x="1143" y="59"/>
                      <a:pt x="1175" y="30"/>
                      <a:pt x="1204" y="28"/>
                    </a:cubicBezTo>
                    <a:cubicBezTo>
                      <a:pt x="1233" y="26"/>
                      <a:pt x="1270" y="59"/>
                      <a:pt x="1302" y="64"/>
                    </a:cubicBezTo>
                    <a:cubicBezTo>
                      <a:pt x="1334" y="69"/>
                      <a:pt x="1368" y="62"/>
                      <a:pt x="1396" y="56"/>
                    </a:cubicBezTo>
                    <a:cubicBezTo>
                      <a:pt x="1424" y="50"/>
                      <a:pt x="1448" y="35"/>
                      <a:pt x="1468" y="26"/>
                    </a:cubicBezTo>
                    <a:cubicBezTo>
                      <a:pt x="1488" y="17"/>
                      <a:pt x="1508" y="4"/>
                      <a:pt x="1516" y="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17" name="Freeform 17"/>
              <p:cNvSpPr>
                <a:spLocks/>
              </p:cNvSpPr>
              <p:nvPr/>
            </p:nvSpPr>
            <p:spPr bwMode="auto">
              <a:xfrm>
                <a:off x="4285" y="1499"/>
                <a:ext cx="465" cy="1060"/>
              </a:xfrm>
              <a:custGeom>
                <a:avLst/>
                <a:gdLst>
                  <a:gd name="T0" fmla="*/ 274 w 465"/>
                  <a:gd name="T1" fmla="*/ 1060 h 1060"/>
                  <a:gd name="T2" fmla="*/ 288 w 465"/>
                  <a:gd name="T3" fmla="*/ 1030 h 1060"/>
                  <a:gd name="T4" fmla="*/ 308 w 465"/>
                  <a:gd name="T5" fmla="*/ 1012 h 1060"/>
                  <a:gd name="T6" fmla="*/ 336 w 465"/>
                  <a:gd name="T7" fmla="*/ 1002 h 1060"/>
                  <a:gd name="T8" fmla="*/ 376 w 465"/>
                  <a:gd name="T9" fmla="*/ 994 h 1060"/>
                  <a:gd name="T10" fmla="*/ 434 w 465"/>
                  <a:gd name="T11" fmla="*/ 968 h 1060"/>
                  <a:gd name="T12" fmla="*/ 442 w 465"/>
                  <a:gd name="T13" fmla="*/ 934 h 1060"/>
                  <a:gd name="T14" fmla="*/ 446 w 465"/>
                  <a:gd name="T15" fmla="*/ 888 h 1060"/>
                  <a:gd name="T16" fmla="*/ 462 w 465"/>
                  <a:gd name="T17" fmla="*/ 832 h 1060"/>
                  <a:gd name="T18" fmla="*/ 460 w 465"/>
                  <a:gd name="T19" fmla="*/ 780 h 1060"/>
                  <a:gd name="T20" fmla="*/ 432 w 465"/>
                  <a:gd name="T21" fmla="*/ 750 h 1060"/>
                  <a:gd name="T22" fmla="*/ 378 w 465"/>
                  <a:gd name="T23" fmla="*/ 728 h 1060"/>
                  <a:gd name="T24" fmla="*/ 354 w 465"/>
                  <a:gd name="T25" fmla="*/ 732 h 1060"/>
                  <a:gd name="T26" fmla="*/ 326 w 465"/>
                  <a:gd name="T27" fmla="*/ 750 h 1060"/>
                  <a:gd name="T28" fmla="*/ 298 w 465"/>
                  <a:gd name="T29" fmla="*/ 766 h 1060"/>
                  <a:gd name="T30" fmla="*/ 242 w 465"/>
                  <a:gd name="T31" fmla="*/ 768 h 1060"/>
                  <a:gd name="T32" fmla="*/ 162 w 465"/>
                  <a:gd name="T33" fmla="*/ 736 h 1060"/>
                  <a:gd name="T34" fmla="*/ 132 w 465"/>
                  <a:gd name="T35" fmla="*/ 706 h 1060"/>
                  <a:gd name="T36" fmla="*/ 96 w 465"/>
                  <a:gd name="T37" fmla="*/ 670 h 1060"/>
                  <a:gd name="T38" fmla="*/ 52 w 465"/>
                  <a:gd name="T39" fmla="*/ 598 h 1060"/>
                  <a:gd name="T40" fmla="*/ 26 w 465"/>
                  <a:gd name="T41" fmla="*/ 520 h 1060"/>
                  <a:gd name="T42" fmla="*/ 2 w 465"/>
                  <a:gd name="T43" fmla="*/ 426 h 1060"/>
                  <a:gd name="T44" fmla="*/ 14 w 465"/>
                  <a:gd name="T45" fmla="*/ 318 h 1060"/>
                  <a:gd name="T46" fmla="*/ 40 w 465"/>
                  <a:gd name="T47" fmla="*/ 248 h 1060"/>
                  <a:gd name="T48" fmla="*/ 76 w 465"/>
                  <a:gd name="T49" fmla="*/ 210 h 1060"/>
                  <a:gd name="T50" fmla="*/ 84 w 465"/>
                  <a:gd name="T51" fmla="*/ 156 h 1060"/>
                  <a:gd name="T52" fmla="*/ 88 w 465"/>
                  <a:gd name="T53" fmla="*/ 92 h 1060"/>
                  <a:gd name="T54" fmla="*/ 68 w 465"/>
                  <a:gd name="T55" fmla="*/ 36 h 1060"/>
                  <a:gd name="T56" fmla="*/ 18 w 465"/>
                  <a:gd name="T57" fmla="*/ 0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65" h="1060">
                    <a:moveTo>
                      <a:pt x="274" y="1060"/>
                    </a:moveTo>
                    <a:cubicBezTo>
                      <a:pt x="278" y="1049"/>
                      <a:pt x="282" y="1038"/>
                      <a:pt x="288" y="1030"/>
                    </a:cubicBezTo>
                    <a:cubicBezTo>
                      <a:pt x="294" y="1022"/>
                      <a:pt x="300" y="1017"/>
                      <a:pt x="308" y="1012"/>
                    </a:cubicBezTo>
                    <a:cubicBezTo>
                      <a:pt x="316" y="1007"/>
                      <a:pt x="325" y="1005"/>
                      <a:pt x="336" y="1002"/>
                    </a:cubicBezTo>
                    <a:cubicBezTo>
                      <a:pt x="347" y="999"/>
                      <a:pt x="360" y="1000"/>
                      <a:pt x="376" y="994"/>
                    </a:cubicBezTo>
                    <a:cubicBezTo>
                      <a:pt x="392" y="988"/>
                      <a:pt x="423" y="978"/>
                      <a:pt x="434" y="968"/>
                    </a:cubicBezTo>
                    <a:cubicBezTo>
                      <a:pt x="445" y="958"/>
                      <a:pt x="440" y="947"/>
                      <a:pt x="442" y="934"/>
                    </a:cubicBezTo>
                    <a:cubicBezTo>
                      <a:pt x="444" y="921"/>
                      <a:pt x="443" y="905"/>
                      <a:pt x="446" y="888"/>
                    </a:cubicBezTo>
                    <a:cubicBezTo>
                      <a:pt x="449" y="871"/>
                      <a:pt x="460" y="850"/>
                      <a:pt x="462" y="832"/>
                    </a:cubicBezTo>
                    <a:cubicBezTo>
                      <a:pt x="464" y="814"/>
                      <a:pt x="465" y="794"/>
                      <a:pt x="460" y="780"/>
                    </a:cubicBezTo>
                    <a:cubicBezTo>
                      <a:pt x="455" y="766"/>
                      <a:pt x="446" y="759"/>
                      <a:pt x="432" y="750"/>
                    </a:cubicBezTo>
                    <a:cubicBezTo>
                      <a:pt x="418" y="741"/>
                      <a:pt x="391" y="731"/>
                      <a:pt x="378" y="728"/>
                    </a:cubicBezTo>
                    <a:cubicBezTo>
                      <a:pt x="365" y="725"/>
                      <a:pt x="363" y="728"/>
                      <a:pt x="354" y="732"/>
                    </a:cubicBezTo>
                    <a:cubicBezTo>
                      <a:pt x="345" y="736"/>
                      <a:pt x="335" y="744"/>
                      <a:pt x="326" y="750"/>
                    </a:cubicBezTo>
                    <a:cubicBezTo>
                      <a:pt x="317" y="756"/>
                      <a:pt x="312" y="763"/>
                      <a:pt x="298" y="766"/>
                    </a:cubicBezTo>
                    <a:cubicBezTo>
                      <a:pt x="284" y="769"/>
                      <a:pt x="265" y="773"/>
                      <a:pt x="242" y="768"/>
                    </a:cubicBezTo>
                    <a:cubicBezTo>
                      <a:pt x="219" y="763"/>
                      <a:pt x="180" y="746"/>
                      <a:pt x="162" y="736"/>
                    </a:cubicBezTo>
                    <a:cubicBezTo>
                      <a:pt x="144" y="726"/>
                      <a:pt x="143" y="717"/>
                      <a:pt x="132" y="706"/>
                    </a:cubicBezTo>
                    <a:cubicBezTo>
                      <a:pt x="121" y="695"/>
                      <a:pt x="109" y="688"/>
                      <a:pt x="96" y="670"/>
                    </a:cubicBezTo>
                    <a:cubicBezTo>
                      <a:pt x="83" y="652"/>
                      <a:pt x="64" y="623"/>
                      <a:pt x="52" y="598"/>
                    </a:cubicBezTo>
                    <a:cubicBezTo>
                      <a:pt x="40" y="573"/>
                      <a:pt x="34" y="549"/>
                      <a:pt x="26" y="520"/>
                    </a:cubicBezTo>
                    <a:cubicBezTo>
                      <a:pt x="18" y="491"/>
                      <a:pt x="4" y="460"/>
                      <a:pt x="2" y="426"/>
                    </a:cubicBezTo>
                    <a:cubicBezTo>
                      <a:pt x="0" y="392"/>
                      <a:pt x="8" y="348"/>
                      <a:pt x="14" y="318"/>
                    </a:cubicBezTo>
                    <a:cubicBezTo>
                      <a:pt x="20" y="288"/>
                      <a:pt x="30" y="266"/>
                      <a:pt x="40" y="248"/>
                    </a:cubicBezTo>
                    <a:cubicBezTo>
                      <a:pt x="50" y="230"/>
                      <a:pt x="69" y="225"/>
                      <a:pt x="76" y="210"/>
                    </a:cubicBezTo>
                    <a:cubicBezTo>
                      <a:pt x="83" y="195"/>
                      <a:pt x="82" y="176"/>
                      <a:pt x="84" y="156"/>
                    </a:cubicBezTo>
                    <a:cubicBezTo>
                      <a:pt x="86" y="136"/>
                      <a:pt x="91" y="112"/>
                      <a:pt x="88" y="92"/>
                    </a:cubicBezTo>
                    <a:cubicBezTo>
                      <a:pt x="85" y="72"/>
                      <a:pt x="80" y="51"/>
                      <a:pt x="68" y="36"/>
                    </a:cubicBezTo>
                    <a:cubicBezTo>
                      <a:pt x="56" y="21"/>
                      <a:pt x="37" y="10"/>
                      <a:pt x="18" y="0"/>
                    </a:cubicBezTo>
                  </a:path>
                </a:pathLst>
              </a:custGeom>
              <a:noFill/>
              <a:ln w="1905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8818" name="Group 18"/>
            <p:cNvGrpSpPr>
              <a:grpSpLocks/>
            </p:cNvGrpSpPr>
            <p:nvPr/>
          </p:nvGrpSpPr>
          <p:grpSpPr bwMode="auto">
            <a:xfrm>
              <a:off x="3024" y="1494"/>
              <a:ext cx="1218" cy="2046"/>
              <a:chOff x="3024" y="1494"/>
              <a:chExt cx="1218" cy="2046"/>
            </a:xfrm>
          </p:grpSpPr>
          <p:sp>
            <p:nvSpPr>
              <p:cNvPr id="588819" name="Freeform 19"/>
              <p:cNvSpPr>
                <a:spLocks/>
              </p:cNvSpPr>
              <p:nvPr/>
            </p:nvSpPr>
            <p:spPr bwMode="auto">
              <a:xfrm>
                <a:off x="3096" y="1500"/>
                <a:ext cx="1037" cy="2040"/>
              </a:xfrm>
              <a:custGeom>
                <a:avLst/>
                <a:gdLst>
                  <a:gd name="T0" fmla="*/ 894 w 1037"/>
                  <a:gd name="T1" fmla="*/ 0 h 2040"/>
                  <a:gd name="T2" fmla="*/ 960 w 1037"/>
                  <a:gd name="T3" fmla="*/ 312 h 2040"/>
                  <a:gd name="T4" fmla="*/ 810 w 1037"/>
                  <a:gd name="T5" fmla="*/ 450 h 2040"/>
                  <a:gd name="T6" fmla="*/ 984 w 1037"/>
                  <a:gd name="T7" fmla="*/ 876 h 2040"/>
                  <a:gd name="T8" fmla="*/ 492 w 1037"/>
                  <a:gd name="T9" fmla="*/ 1086 h 2040"/>
                  <a:gd name="T10" fmla="*/ 120 w 1037"/>
                  <a:gd name="T11" fmla="*/ 1338 h 2040"/>
                  <a:gd name="T12" fmla="*/ 24 w 1037"/>
                  <a:gd name="T13" fmla="*/ 1872 h 2040"/>
                  <a:gd name="T14" fmla="*/ 0 w 1037"/>
                  <a:gd name="T15" fmla="*/ 2040 h 2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2040">
                    <a:moveTo>
                      <a:pt x="894" y="0"/>
                    </a:moveTo>
                    <a:cubicBezTo>
                      <a:pt x="934" y="118"/>
                      <a:pt x="974" y="237"/>
                      <a:pt x="960" y="312"/>
                    </a:cubicBezTo>
                    <a:cubicBezTo>
                      <a:pt x="946" y="387"/>
                      <a:pt x="806" y="356"/>
                      <a:pt x="810" y="450"/>
                    </a:cubicBezTo>
                    <a:cubicBezTo>
                      <a:pt x="814" y="544"/>
                      <a:pt x="1037" y="770"/>
                      <a:pt x="984" y="876"/>
                    </a:cubicBezTo>
                    <a:cubicBezTo>
                      <a:pt x="931" y="982"/>
                      <a:pt x="636" y="1009"/>
                      <a:pt x="492" y="1086"/>
                    </a:cubicBezTo>
                    <a:cubicBezTo>
                      <a:pt x="348" y="1163"/>
                      <a:pt x="198" y="1207"/>
                      <a:pt x="120" y="1338"/>
                    </a:cubicBezTo>
                    <a:cubicBezTo>
                      <a:pt x="42" y="1469"/>
                      <a:pt x="44" y="1755"/>
                      <a:pt x="24" y="1872"/>
                    </a:cubicBezTo>
                    <a:cubicBezTo>
                      <a:pt x="4" y="1989"/>
                      <a:pt x="4" y="2012"/>
                      <a:pt x="0" y="2040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0" name="Freeform 20"/>
              <p:cNvSpPr>
                <a:spLocks/>
              </p:cNvSpPr>
              <p:nvPr/>
            </p:nvSpPr>
            <p:spPr bwMode="auto">
              <a:xfrm>
                <a:off x="3030" y="1500"/>
                <a:ext cx="863" cy="1170"/>
              </a:xfrm>
              <a:custGeom>
                <a:avLst/>
                <a:gdLst>
                  <a:gd name="T0" fmla="*/ 630 w 863"/>
                  <a:gd name="T1" fmla="*/ 0 h 1170"/>
                  <a:gd name="T2" fmla="*/ 786 w 863"/>
                  <a:gd name="T3" fmla="*/ 246 h 1170"/>
                  <a:gd name="T4" fmla="*/ 606 w 863"/>
                  <a:gd name="T5" fmla="*/ 336 h 1170"/>
                  <a:gd name="T6" fmla="*/ 834 w 863"/>
                  <a:gd name="T7" fmla="*/ 780 h 1170"/>
                  <a:gd name="T8" fmla="*/ 432 w 863"/>
                  <a:gd name="T9" fmla="*/ 900 h 1170"/>
                  <a:gd name="T10" fmla="*/ 0 w 863"/>
                  <a:gd name="T11" fmla="*/ 1170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3" h="1170">
                    <a:moveTo>
                      <a:pt x="630" y="0"/>
                    </a:moveTo>
                    <a:cubicBezTo>
                      <a:pt x="710" y="95"/>
                      <a:pt x="790" y="190"/>
                      <a:pt x="786" y="246"/>
                    </a:cubicBezTo>
                    <a:cubicBezTo>
                      <a:pt x="782" y="302"/>
                      <a:pt x="598" y="247"/>
                      <a:pt x="606" y="336"/>
                    </a:cubicBezTo>
                    <a:cubicBezTo>
                      <a:pt x="614" y="425"/>
                      <a:pt x="863" y="686"/>
                      <a:pt x="834" y="780"/>
                    </a:cubicBezTo>
                    <a:cubicBezTo>
                      <a:pt x="805" y="874"/>
                      <a:pt x="571" y="835"/>
                      <a:pt x="432" y="900"/>
                    </a:cubicBezTo>
                    <a:cubicBezTo>
                      <a:pt x="293" y="965"/>
                      <a:pt x="72" y="1124"/>
                      <a:pt x="0" y="1170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1" name="Freeform 21"/>
              <p:cNvSpPr>
                <a:spLocks/>
              </p:cNvSpPr>
              <p:nvPr/>
            </p:nvSpPr>
            <p:spPr bwMode="auto">
              <a:xfrm>
                <a:off x="3030" y="1500"/>
                <a:ext cx="738" cy="1026"/>
              </a:xfrm>
              <a:custGeom>
                <a:avLst/>
                <a:gdLst>
                  <a:gd name="T0" fmla="*/ 444 w 738"/>
                  <a:gd name="T1" fmla="*/ 0 h 1026"/>
                  <a:gd name="T2" fmla="*/ 672 w 738"/>
                  <a:gd name="T3" fmla="*/ 180 h 1026"/>
                  <a:gd name="T4" fmla="*/ 498 w 738"/>
                  <a:gd name="T5" fmla="*/ 258 h 1026"/>
                  <a:gd name="T6" fmla="*/ 726 w 738"/>
                  <a:gd name="T7" fmla="*/ 720 h 1026"/>
                  <a:gd name="T8" fmla="*/ 426 w 738"/>
                  <a:gd name="T9" fmla="*/ 804 h 1026"/>
                  <a:gd name="T10" fmla="*/ 0 w 738"/>
                  <a:gd name="T11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8" h="1026">
                    <a:moveTo>
                      <a:pt x="444" y="0"/>
                    </a:moveTo>
                    <a:cubicBezTo>
                      <a:pt x="553" y="68"/>
                      <a:pt x="663" y="137"/>
                      <a:pt x="672" y="180"/>
                    </a:cubicBezTo>
                    <a:cubicBezTo>
                      <a:pt x="681" y="223"/>
                      <a:pt x="489" y="168"/>
                      <a:pt x="498" y="258"/>
                    </a:cubicBezTo>
                    <a:cubicBezTo>
                      <a:pt x="507" y="348"/>
                      <a:pt x="738" y="629"/>
                      <a:pt x="726" y="720"/>
                    </a:cubicBezTo>
                    <a:cubicBezTo>
                      <a:pt x="714" y="811"/>
                      <a:pt x="547" y="753"/>
                      <a:pt x="426" y="804"/>
                    </a:cubicBezTo>
                    <a:cubicBezTo>
                      <a:pt x="305" y="855"/>
                      <a:pt x="71" y="989"/>
                      <a:pt x="0" y="1026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2" name="Freeform 22"/>
              <p:cNvSpPr>
                <a:spLocks/>
              </p:cNvSpPr>
              <p:nvPr/>
            </p:nvSpPr>
            <p:spPr bwMode="auto">
              <a:xfrm>
                <a:off x="3030" y="1500"/>
                <a:ext cx="377" cy="750"/>
              </a:xfrm>
              <a:custGeom>
                <a:avLst/>
                <a:gdLst>
                  <a:gd name="T0" fmla="*/ 198 w 377"/>
                  <a:gd name="T1" fmla="*/ 0 h 750"/>
                  <a:gd name="T2" fmla="*/ 348 w 377"/>
                  <a:gd name="T3" fmla="*/ 90 h 750"/>
                  <a:gd name="T4" fmla="*/ 240 w 377"/>
                  <a:gd name="T5" fmla="*/ 150 h 750"/>
                  <a:gd name="T6" fmla="*/ 270 w 377"/>
                  <a:gd name="T7" fmla="*/ 264 h 750"/>
                  <a:gd name="T8" fmla="*/ 354 w 377"/>
                  <a:gd name="T9" fmla="*/ 498 h 750"/>
                  <a:gd name="T10" fmla="*/ 318 w 377"/>
                  <a:gd name="T11" fmla="*/ 600 h 750"/>
                  <a:gd name="T12" fmla="*/ 0 w 377"/>
                  <a:gd name="T13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7" h="750">
                    <a:moveTo>
                      <a:pt x="198" y="0"/>
                    </a:moveTo>
                    <a:cubicBezTo>
                      <a:pt x="269" y="32"/>
                      <a:pt x="341" y="65"/>
                      <a:pt x="348" y="90"/>
                    </a:cubicBezTo>
                    <a:cubicBezTo>
                      <a:pt x="355" y="115"/>
                      <a:pt x="253" y="121"/>
                      <a:pt x="240" y="150"/>
                    </a:cubicBezTo>
                    <a:cubicBezTo>
                      <a:pt x="227" y="179"/>
                      <a:pt x="251" y="206"/>
                      <a:pt x="270" y="264"/>
                    </a:cubicBezTo>
                    <a:cubicBezTo>
                      <a:pt x="289" y="322"/>
                      <a:pt x="346" y="442"/>
                      <a:pt x="354" y="498"/>
                    </a:cubicBezTo>
                    <a:cubicBezTo>
                      <a:pt x="362" y="554"/>
                      <a:pt x="377" y="558"/>
                      <a:pt x="318" y="600"/>
                    </a:cubicBezTo>
                    <a:cubicBezTo>
                      <a:pt x="259" y="642"/>
                      <a:pt x="53" y="725"/>
                      <a:pt x="0" y="750"/>
                    </a:cubicBezTo>
                  </a:path>
                </a:pathLst>
              </a:custGeom>
              <a:noFill/>
              <a:ln w="3810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3" name="Freeform 23"/>
              <p:cNvSpPr>
                <a:spLocks/>
              </p:cNvSpPr>
              <p:nvPr/>
            </p:nvSpPr>
            <p:spPr bwMode="auto">
              <a:xfrm>
                <a:off x="3024" y="1500"/>
                <a:ext cx="232" cy="588"/>
              </a:xfrm>
              <a:custGeom>
                <a:avLst/>
                <a:gdLst>
                  <a:gd name="T0" fmla="*/ 54 w 232"/>
                  <a:gd name="T1" fmla="*/ 0 h 588"/>
                  <a:gd name="T2" fmla="*/ 168 w 232"/>
                  <a:gd name="T3" fmla="*/ 54 h 588"/>
                  <a:gd name="T4" fmla="*/ 132 w 232"/>
                  <a:gd name="T5" fmla="*/ 162 h 588"/>
                  <a:gd name="T6" fmla="*/ 210 w 232"/>
                  <a:gd name="T7" fmla="*/ 396 h 588"/>
                  <a:gd name="T8" fmla="*/ 0 w 232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588">
                    <a:moveTo>
                      <a:pt x="54" y="0"/>
                    </a:moveTo>
                    <a:cubicBezTo>
                      <a:pt x="104" y="13"/>
                      <a:pt x="155" y="27"/>
                      <a:pt x="168" y="54"/>
                    </a:cubicBezTo>
                    <a:cubicBezTo>
                      <a:pt x="181" y="81"/>
                      <a:pt x="125" y="105"/>
                      <a:pt x="132" y="162"/>
                    </a:cubicBezTo>
                    <a:cubicBezTo>
                      <a:pt x="139" y="219"/>
                      <a:pt x="232" y="325"/>
                      <a:pt x="210" y="396"/>
                    </a:cubicBezTo>
                    <a:cubicBezTo>
                      <a:pt x="188" y="467"/>
                      <a:pt x="94" y="527"/>
                      <a:pt x="0" y="588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4" name="Freeform 24"/>
              <p:cNvSpPr>
                <a:spLocks/>
              </p:cNvSpPr>
              <p:nvPr/>
            </p:nvSpPr>
            <p:spPr bwMode="auto">
              <a:xfrm>
                <a:off x="3030" y="1566"/>
                <a:ext cx="90" cy="342"/>
              </a:xfrm>
              <a:custGeom>
                <a:avLst/>
                <a:gdLst>
                  <a:gd name="T0" fmla="*/ 0 w 90"/>
                  <a:gd name="T1" fmla="*/ 0 h 342"/>
                  <a:gd name="T2" fmla="*/ 42 w 90"/>
                  <a:gd name="T3" fmla="*/ 18 h 342"/>
                  <a:gd name="T4" fmla="*/ 36 w 90"/>
                  <a:gd name="T5" fmla="*/ 60 h 342"/>
                  <a:gd name="T6" fmla="*/ 36 w 90"/>
                  <a:gd name="T7" fmla="*/ 114 h 342"/>
                  <a:gd name="T8" fmla="*/ 84 w 90"/>
                  <a:gd name="T9" fmla="*/ 240 h 342"/>
                  <a:gd name="T10" fmla="*/ 0 w 90"/>
                  <a:gd name="T11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342">
                    <a:moveTo>
                      <a:pt x="0" y="0"/>
                    </a:moveTo>
                    <a:cubicBezTo>
                      <a:pt x="18" y="4"/>
                      <a:pt x="36" y="8"/>
                      <a:pt x="42" y="18"/>
                    </a:cubicBezTo>
                    <a:cubicBezTo>
                      <a:pt x="48" y="28"/>
                      <a:pt x="37" y="44"/>
                      <a:pt x="36" y="60"/>
                    </a:cubicBezTo>
                    <a:cubicBezTo>
                      <a:pt x="35" y="76"/>
                      <a:pt x="28" y="84"/>
                      <a:pt x="36" y="114"/>
                    </a:cubicBezTo>
                    <a:cubicBezTo>
                      <a:pt x="44" y="144"/>
                      <a:pt x="90" y="202"/>
                      <a:pt x="84" y="240"/>
                    </a:cubicBezTo>
                    <a:cubicBezTo>
                      <a:pt x="78" y="278"/>
                      <a:pt x="39" y="310"/>
                      <a:pt x="0" y="34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5" name="Freeform 25"/>
              <p:cNvSpPr>
                <a:spLocks/>
              </p:cNvSpPr>
              <p:nvPr/>
            </p:nvSpPr>
            <p:spPr bwMode="auto">
              <a:xfrm>
                <a:off x="3024" y="1500"/>
                <a:ext cx="974" cy="1590"/>
              </a:xfrm>
              <a:custGeom>
                <a:avLst/>
                <a:gdLst>
                  <a:gd name="T0" fmla="*/ 786 w 974"/>
                  <a:gd name="T1" fmla="*/ 0 h 1590"/>
                  <a:gd name="T2" fmla="*/ 912 w 974"/>
                  <a:gd name="T3" fmla="*/ 288 h 1590"/>
                  <a:gd name="T4" fmla="*/ 726 w 974"/>
                  <a:gd name="T5" fmla="*/ 396 h 1590"/>
                  <a:gd name="T6" fmla="*/ 936 w 974"/>
                  <a:gd name="T7" fmla="*/ 858 h 1590"/>
                  <a:gd name="T8" fmla="*/ 498 w 974"/>
                  <a:gd name="T9" fmla="*/ 996 h 1590"/>
                  <a:gd name="T10" fmla="*/ 120 w 974"/>
                  <a:gd name="T11" fmla="*/ 1242 h 1590"/>
                  <a:gd name="T12" fmla="*/ 0 w 974"/>
                  <a:gd name="T13" fmla="*/ 1590 h 1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4" h="1590">
                    <a:moveTo>
                      <a:pt x="786" y="0"/>
                    </a:moveTo>
                    <a:cubicBezTo>
                      <a:pt x="854" y="111"/>
                      <a:pt x="922" y="222"/>
                      <a:pt x="912" y="288"/>
                    </a:cubicBezTo>
                    <a:cubicBezTo>
                      <a:pt x="902" y="354"/>
                      <a:pt x="722" y="301"/>
                      <a:pt x="726" y="396"/>
                    </a:cubicBezTo>
                    <a:cubicBezTo>
                      <a:pt x="730" y="491"/>
                      <a:pt x="974" y="758"/>
                      <a:pt x="936" y="858"/>
                    </a:cubicBezTo>
                    <a:cubicBezTo>
                      <a:pt x="898" y="958"/>
                      <a:pt x="634" y="932"/>
                      <a:pt x="498" y="996"/>
                    </a:cubicBezTo>
                    <a:cubicBezTo>
                      <a:pt x="362" y="1060"/>
                      <a:pt x="203" y="1143"/>
                      <a:pt x="120" y="1242"/>
                    </a:cubicBezTo>
                    <a:cubicBezTo>
                      <a:pt x="37" y="1341"/>
                      <a:pt x="18" y="1465"/>
                      <a:pt x="0" y="1590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6" name="Freeform 26"/>
              <p:cNvSpPr>
                <a:spLocks/>
              </p:cNvSpPr>
              <p:nvPr/>
            </p:nvSpPr>
            <p:spPr bwMode="auto">
              <a:xfrm>
                <a:off x="3222" y="1494"/>
                <a:ext cx="1020" cy="2046"/>
              </a:xfrm>
              <a:custGeom>
                <a:avLst/>
                <a:gdLst>
                  <a:gd name="T0" fmla="*/ 966 w 1020"/>
                  <a:gd name="T1" fmla="*/ 0 h 2046"/>
                  <a:gd name="T2" fmla="*/ 996 w 1020"/>
                  <a:gd name="T3" fmla="*/ 330 h 2046"/>
                  <a:gd name="T4" fmla="*/ 852 w 1020"/>
                  <a:gd name="T5" fmla="*/ 534 h 2046"/>
                  <a:gd name="T6" fmla="*/ 1002 w 1020"/>
                  <a:gd name="T7" fmla="*/ 912 h 2046"/>
                  <a:gd name="T8" fmla="*/ 744 w 1020"/>
                  <a:gd name="T9" fmla="*/ 1062 h 2046"/>
                  <a:gd name="T10" fmla="*/ 360 w 1020"/>
                  <a:gd name="T11" fmla="*/ 1254 h 2046"/>
                  <a:gd name="T12" fmla="*/ 138 w 1020"/>
                  <a:gd name="T13" fmla="*/ 1488 h 2046"/>
                  <a:gd name="T14" fmla="*/ 96 w 1020"/>
                  <a:gd name="T15" fmla="*/ 1830 h 2046"/>
                  <a:gd name="T16" fmla="*/ 0 w 1020"/>
                  <a:gd name="T17" fmla="*/ 2046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0" h="2046">
                    <a:moveTo>
                      <a:pt x="966" y="0"/>
                    </a:moveTo>
                    <a:cubicBezTo>
                      <a:pt x="990" y="120"/>
                      <a:pt x="1015" y="241"/>
                      <a:pt x="996" y="330"/>
                    </a:cubicBezTo>
                    <a:cubicBezTo>
                      <a:pt x="977" y="419"/>
                      <a:pt x="851" y="437"/>
                      <a:pt x="852" y="534"/>
                    </a:cubicBezTo>
                    <a:cubicBezTo>
                      <a:pt x="853" y="631"/>
                      <a:pt x="1020" y="824"/>
                      <a:pt x="1002" y="912"/>
                    </a:cubicBezTo>
                    <a:cubicBezTo>
                      <a:pt x="984" y="1000"/>
                      <a:pt x="851" y="1005"/>
                      <a:pt x="744" y="1062"/>
                    </a:cubicBezTo>
                    <a:cubicBezTo>
                      <a:pt x="637" y="1119"/>
                      <a:pt x="461" y="1183"/>
                      <a:pt x="360" y="1254"/>
                    </a:cubicBezTo>
                    <a:cubicBezTo>
                      <a:pt x="259" y="1325"/>
                      <a:pt x="182" y="1392"/>
                      <a:pt x="138" y="1488"/>
                    </a:cubicBezTo>
                    <a:cubicBezTo>
                      <a:pt x="94" y="1584"/>
                      <a:pt x="119" y="1737"/>
                      <a:pt x="96" y="1830"/>
                    </a:cubicBezTo>
                    <a:cubicBezTo>
                      <a:pt x="73" y="1923"/>
                      <a:pt x="17" y="2011"/>
                      <a:pt x="0" y="2046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8827" name="Freeform 27"/>
              <p:cNvSpPr>
                <a:spLocks/>
              </p:cNvSpPr>
              <p:nvPr/>
            </p:nvSpPr>
            <p:spPr bwMode="auto">
              <a:xfrm>
                <a:off x="3030" y="1500"/>
                <a:ext cx="536" cy="882"/>
              </a:xfrm>
              <a:custGeom>
                <a:avLst/>
                <a:gdLst>
                  <a:gd name="T0" fmla="*/ 348 w 536"/>
                  <a:gd name="T1" fmla="*/ 0 h 882"/>
                  <a:gd name="T2" fmla="*/ 492 w 536"/>
                  <a:gd name="T3" fmla="*/ 132 h 882"/>
                  <a:gd name="T4" fmla="*/ 360 w 536"/>
                  <a:gd name="T5" fmla="*/ 216 h 882"/>
                  <a:gd name="T6" fmla="*/ 534 w 536"/>
                  <a:gd name="T7" fmla="*/ 630 h 882"/>
                  <a:gd name="T8" fmla="*/ 372 w 536"/>
                  <a:gd name="T9" fmla="*/ 702 h 882"/>
                  <a:gd name="T10" fmla="*/ 0 w 536"/>
                  <a:gd name="T11" fmla="*/ 882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6" h="882">
                    <a:moveTo>
                      <a:pt x="348" y="0"/>
                    </a:moveTo>
                    <a:cubicBezTo>
                      <a:pt x="419" y="48"/>
                      <a:pt x="490" y="96"/>
                      <a:pt x="492" y="132"/>
                    </a:cubicBezTo>
                    <a:cubicBezTo>
                      <a:pt x="494" y="168"/>
                      <a:pt x="353" y="133"/>
                      <a:pt x="360" y="216"/>
                    </a:cubicBezTo>
                    <a:cubicBezTo>
                      <a:pt x="367" y="299"/>
                      <a:pt x="532" y="549"/>
                      <a:pt x="534" y="630"/>
                    </a:cubicBezTo>
                    <a:cubicBezTo>
                      <a:pt x="536" y="711"/>
                      <a:pt x="461" y="660"/>
                      <a:pt x="372" y="702"/>
                    </a:cubicBezTo>
                    <a:cubicBezTo>
                      <a:pt x="283" y="744"/>
                      <a:pt x="62" y="852"/>
                      <a:pt x="0" y="882"/>
                    </a:cubicBezTo>
                  </a:path>
                </a:pathLst>
              </a:custGeom>
              <a:noFill/>
              <a:ln w="19050" cmpd="sng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88829" name="Rectangle 29"/>
          <p:cNvSpPr>
            <a:spLocks noChangeArrowheads="1"/>
          </p:cNvSpPr>
          <p:nvPr/>
        </p:nvSpPr>
        <p:spPr bwMode="auto">
          <a:xfrm>
            <a:off x="6094413" y="5843588"/>
            <a:ext cx="33512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88830" name="Text Box 30"/>
          <p:cNvSpPr txBox="1">
            <a:spLocks noChangeArrowheads="1"/>
          </p:cNvSpPr>
          <p:nvPr/>
        </p:nvSpPr>
        <p:spPr bwMode="auto">
          <a:xfrm>
            <a:off x="4638532" y="5709743"/>
            <a:ext cx="28328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Contour Interval  =  40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8852" name="Group 52"/>
          <p:cNvGrpSpPr>
            <a:grpSpLocks/>
          </p:cNvGrpSpPr>
          <p:nvPr/>
        </p:nvGrpSpPr>
        <p:grpSpPr bwMode="auto">
          <a:xfrm>
            <a:off x="6294438" y="3238500"/>
            <a:ext cx="1009650" cy="1168399"/>
            <a:chOff x="3005" y="2040"/>
            <a:chExt cx="636" cy="736"/>
          </a:xfrm>
        </p:grpSpPr>
        <p:sp>
          <p:nvSpPr>
            <p:cNvPr id="588833" name="Line 33"/>
            <p:cNvSpPr>
              <a:spLocks noChangeShapeType="1"/>
            </p:cNvSpPr>
            <p:nvPr/>
          </p:nvSpPr>
          <p:spPr bwMode="auto">
            <a:xfrm flipV="1">
              <a:off x="3278" y="2594"/>
              <a:ext cx="286" cy="160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834" name="Text Box 34"/>
            <p:cNvSpPr txBox="1">
              <a:spLocks noChangeArrowheads="1"/>
            </p:cNvSpPr>
            <p:nvPr/>
          </p:nvSpPr>
          <p:spPr bwMode="auto">
            <a:xfrm rot="-1665596">
              <a:off x="3217" y="2545"/>
              <a:ext cx="4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00"/>
                  </a:solidFill>
                </a:rPr>
                <a:t>4200</a:t>
              </a:r>
            </a:p>
          </p:txBody>
        </p:sp>
        <p:sp>
          <p:nvSpPr>
            <p:cNvPr id="588835" name="Line 35"/>
            <p:cNvSpPr>
              <a:spLocks noChangeShapeType="1"/>
            </p:cNvSpPr>
            <p:nvPr/>
          </p:nvSpPr>
          <p:spPr bwMode="auto">
            <a:xfrm flipV="1">
              <a:off x="3067" y="2104"/>
              <a:ext cx="286" cy="136"/>
            </a:xfrm>
            <a:prstGeom prst="line">
              <a:avLst/>
            </a:prstGeom>
            <a:noFill/>
            <a:ln w="762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836" name="Rectangle 36"/>
            <p:cNvSpPr>
              <a:spLocks noChangeArrowheads="1"/>
            </p:cNvSpPr>
            <p:nvPr/>
          </p:nvSpPr>
          <p:spPr bwMode="auto">
            <a:xfrm rot="20069307">
              <a:off x="3005" y="2040"/>
              <a:ext cx="4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4400</a:t>
              </a:r>
            </a:p>
          </p:txBody>
        </p:sp>
      </p:grpSp>
      <p:grpSp>
        <p:nvGrpSpPr>
          <p:cNvPr id="588843" name="Group 43"/>
          <p:cNvGrpSpPr>
            <a:grpSpLocks/>
          </p:cNvGrpSpPr>
          <p:nvPr/>
        </p:nvGrpSpPr>
        <p:grpSpPr bwMode="auto">
          <a:xfrm>
            <a:off x="6492876" y="2778959"/>
            <a:ext cx="1839912" cy="552450"/>
            <a:chOff x="4219" y="2127"/>
            <a:chExt cx="1159" cy="348"/>
          </a:xfrm>
        </p:grpSpPr>
        <p:sp>
          <p:nvSpPr>
            <p:cNvPr id="588844" name="Oval 44"/>
            <p:cNvSpPr>
              <a:spLocks noChangeArrowheads="1"/>
            </p:cNvSpPr>
            <p:nvPr/>
          </p:nvSpPr>
          <p:spPr bwMode="auto">
            <a:xfrm rot="15272760">
              <a:off x="4115" y="2231"/>
              <a:ext cx="348" cy="13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845" name="AutoShape 45"/>
            <p:cNvSpPr>
              <a:spLocks noChangeArrowheads="1"/>
            </p:cNvSpPr>
            <p:nvPr/>
          </p:nvSpPr>
          <p:spPr bwMode="auto">
            <a:xfrm flipH="1">
              <a:off x="5042" y="2204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FF00"/>
                </a:solidFill>
                <a:latin typeface="Arial" charset="0"/>
              </a:endParaRPr>
            </a:p>
          </p:txBody>
        </p:sp>
      </p:grpSp>
      <p:grpSp>
        <p:nvGrpSpPr>
          <p:cNvPr id="588846" name="Group 46"/>
          <p:cNvGrpSpPr>
            <a:grpSpLocks/>
          </p:cNvGrpSpPr>
          <p:nvPr/>
        </p:nvGrpSpPr>
        <p:grpSpPr bwMode="auto">
          <a:xfrm>
            <a:off x="4928915" y="4830009"/>
            <a:ext cx="498475" cy="663575"/>
            <a:chOff x="3175" y="3171"/>
            <a:chExt cx="314" cy="418"/>
          </a:xfrm>
        </p:grpSpPr>
        <p:sp>
          <p:nvSpPr>
            <p:cNvPr id="588847" name="AutoShape 47"/>
            <p:cNvSpPr>
              <a:spLocks noChangeArrowheads="1"/>
            </p:cNvSpPr>
            <p:nvPr/>
          </p:nvSpPr>
          <p:spPr bwMode="auto">
            <a:xfrm rot="14286552">
              <a:off x="3268" y="3286"/>
              <a:ext cx="336" cy="106"/>
            </a:xfrm>
            <a:prstGeom prst="rightArrow">
              <a:avLst>
                <a:gd name="adj1" fmla="val 50000"/>
                <a:gd name="adj2" fmla="val 79245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FF00"/>
                </a:solidFill>
                <a:latin typeface="Arial" charset="0"/>
              </a:endParaRPr>
            </a:p>
          </p:txBody>
        </p:sp>
        <p:sp>
          <p:nvSpPr>
            <p:cNvPr id="588848" name="AutoShape 48"/>
            <p:cNvSpPr>
              <a:spLocks noChangeArrowheads="1"/>
            </p:cNvSpPr>
            <p:nvPr/>
          </p:nvSpPr>
          <p:spPr bwMode="auto">
            <a:xfrm rot="14286552">
              <a:off x="3060" y="3368"/>
              <a:ext cx="336" cy="106"/>
            </a:xfrm>
            <a:prstGeom prst="rightArrow">
              <a:avLst>
                <a:gd name="adj1" fmla="val 50000"/>
                <a:gd name="adj2" fmla="val 79245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>
                <a:solidFill>
                  <a:srgbClr val="00FF00"/>
                </a:solidFill>
                <a:latin typeface="Arial" charset="0"/>
              </a:endParaRPr>
            </a:p>
          </p:txBody>
        </p:sp>
      </p:grpSp>
      <p:grpSp>
        <p:nvGrpSpPr>
          <p:cNvPr id="588849" name="Group 49"/>
          <p:cNvGrpSpPr>
            <a:grpSpLocks/>
          </p:cNvGrpSpPr>
          <p:nvPr/>
        </p:nvGrpSpPr>
        <p:grpSpPr bwMode="auto">
          <a:xfrm>
            <a:off x="3818153" y="4475957"/>
            <a:ext cx="1444625" cy="344487"/>
            <a:chOff x="2492" y="3127"/>
            <a:chExt cx="910" cy="217"/>
          </a:xfrm>
        </p:grpSpPr>
        <p:sp>
          <p:nvSpPr>
            <p:cNvPr id="588850" name="Oval 50"/>
            <p:cNvSpPr>
              <a:spLocks noChangeArrowheads="1"/>
            </p:cNvSpPr>
            <p:nvPr/>
          </p:nvSpPr>
          <p:spPr bwMode="auto">
            <a:xfrm rot="-1502494">
              <a:off x="3054" y="3127"/>
              <a:ext cx="348" cy="16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851" name="AutoShape 51"/>
            <p:cNvSpPr>
              <a:spLocks noChangeArrowheads="1"/>
            </p:cNvSpPr>
            <p:nvPr/>
          </p:nvSpPr>
          <p:spPr bwMode="auto">
            <a:xfrm>
              <a:off x="2492" y="3152"/>
              <a:ext cx="336" cy="192"/>
            </a:xfrm>
            <a:prstGeom prst="rightArrow">
              <a:avLst>
                <a:gd name="adj1" fmla="val 50000"/>
                <a:gd name="adj2" fmla="val 43750"/>
              </a:avLst>
            </a:prstGeom>
            <a:solidFill>
              <a:srgbClr val="00FF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8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8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Topographic Maps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2819400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Contour Lines</a:t>
            </a:r>
          </a:p>
          <a:p>
            <a:r>
              <a:rPr lang="en-US" dirty="0"/>
              <a:t>Symbols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Distance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Direction</a:t>
            </a:r>
          </a:p>
        </p:txBody>
      </p:sp>
      <p:grpSp>
        <p:nvGrpSpPr>
          <p:cNvPr id="665605" name="Group 5"/>
          <p:cNvGrpSpPr>
            <a:grpSpLocks/>
          </p:cNvGrpSpPr>
          <p:nvPr/>
        </p:nvGrpSpPr>
        <p:grpSpPr bwMode="auto">
          <a:xfrm>
            <a:off x="6096000" y="2144714"/>
            <a:ext cx="3346450" cy="3711575"/>
            <a:chOff x="2880" y="1351"/>
            <a:chExt cx="2108" cy="2338"/>
          </a:xfrm>
        </p:grpSpPr>
        <p:sp>
          <p:nvSpPr>
            <p:cNvPr id="665606" name="Rectangle 6"/>
            <p:cNvSpPr>
              <a:spLocks noChangeArrowheads="1"/>
            </p:cNvSpPr>
            <p:nvPr/>
          </p:nvSpPr>
          <p:spPr bwMode="auto">
            <a:xfrm>
              <a:off x="2880" y="1351"/>
              <a:ext cx="2108" cy="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07" name="Rectangle 7"/>
            <p:cNvSpPr>
              <a:spLocks noChangeArrowheads="1"/>
            </p:cNvSpPr>
            <p:nvPr/>
          </p:nvSpPr>
          <p:spPr bwMode="auto">
            <a:xfrm>
              <a:off x="3024" y="1495"/>
              <a:ext cx="1820" cy="2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08" name="Freeform 8"/>
            <p:cNvSpPr>
              <a:spLocks/>
            </p:cNvSpPr>
            <p:nvPr/>
          </p:nvSpPr>
          <p:spPr bwMode="auto">
            <a:xfrm>
              <a:off x="3399" y="1756"/>
              <a:ext cx="1439" cy="1779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09" name="Freeform 9"/>
            <p:cNvSpPr>
              <a:spLocks/>
            </p:cNvSpPr>
            <p:nvPr/>
          </p:nvSpPr>
          <p:spPr bwMode="auto">
            <a:xfrm>
              <a:off x="3846" y="2678"/>
              <a:ext cx="754" cy="768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10" name="Freeform 10"/>
            <p:cNvSpPr>
              <a:spLocks/>
            </p:cNvSpPr>
            <p:nvPr/>
          </p:nvSpPr>
          <p:spPr bwMode="auto">
            <a:xfrm>
              <a:off x="4365" y="2533"/>
              <a:ext cx="242" cy="224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11" name="Freeform 11"/>
            <p:cNvSpPr>
              <a:spLocks/>
            </p:cNvSpPr>
            <p:nvPr/>
          </p:nvSpPr>
          <p:spPr bwMode="auto">
            <a:xfrm>
              <a:off x="4331" y="2737"/>
              <a:ext cx="72" cy="32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12" name="Freeform 12"/>
            <p:cNvSpPr>
              <a:spLocks/>
            </p:cNvSpPr>
            <p:nvPr/>
          </p:nvSpPr>
          <p:spPr bwMode="auto">
            <a:xfrm>
              <a:off x="4540" y="3434"/>
              <a:ext cx="18" cy="9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13" name="Freeform 13"/>
            <p:cNvSpPr>
              <a:spLocks/>
            </p:cNvSpPr>
            <p:nvPr/>
          </p:nvSpPr>
          <p:spPr bwMode="auto">
            <a:xfrm>
              <a:off x="3027" y="1714"/>
              <a:ext cx="1809" cy="1654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14" name="Freeform 14"/>
            <p:cNvSpPr>
              <a:spLocks/>
            </p:cNvSpPr>
            <p:nvPr/>
          </p:nvSpPr>
          <p:spPr bwMode="auto">
            <a:xfrm>
              <a:off x="4285" y="1499"/>
              <a:ext cx="465" cy="1060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5616" name="Rectangle 16"/>
          <p:cNvSpPr>
            <a:spLocks noChangeArrowheads="1"/>
          </p:cNvSpPr>
          <p:nvPr/>
        </p:nvSpPr>
        <p:spPr bwMode="auto">
          <a:xfrm>
            <a:off x="6096002" y="1431926"/>
            <a:ext cx="365601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r>
              <a:rPr lang="en-US" sz="2400" dirty="0">
                <a:solidFill>
                  <a:prstClr val="black"/>
                </a:solidFill>
              </a:rPr>
              <a:t>Identify useful details</a:t>
            </a:r>
          </a:p>
        </p:txBody>
      </p:sp>
      <p:grpSp>
        <p:nvGrpSpPr>
          <p:cNvPr id="665618" name="Group 18"/>
          <p:cNvGrpSpPr>
            <a:grpSpLocks/>
          </p:cNvGrpSpPr>
          <p:nvPr/>
        </p:nvGrpSpPr>
        <p:grpSpPr bwMode="auto">
          <a:xfrm>
            <a:off x="7961313" y="2717800"/>
            <a:ext cx="768350" cy="768350"/>
            <a:chOff x="4055" y="1712"/>
            <a:chExt cx="484" cy="484"/>
          </a:xfrm>
          <a:solidFill>
            <a:schemeClr val="bg1"/>
          </a:solidFill>
        </p:grpSpPr>
        <p:sp>
          <p:nvSpPr>
            <p:cNvPr id="665619" name="Oval 19"/>
            <p:cNvSpPr>
              <a:spLocks noChangeArrowheads="1"/>
            </p:cNvSpPr>
            <p:nvPr/>
          </p:nvSpPr>
          <p:spPr bwMode="auto">
            <a:xfrm rot="2961609">
              <a:off x="4055" y="1712"/>
              <a:ext cx="484" cy="48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20" name="Freeform 20"/>
            <p:cNvSpPr>
              <a:spLocks/>
            </p:cNvSpPr>
            <p:nvPr/>
          </p:nvSpPr>
          <p:spPr bwMode="auto">
            <a:xfrm>
              <a:off x="4235" y="1718"/>
              <a:ext cx="160" cy="455"/>
            </a:xfrm>
            <a:custGeom>
              <a:avLst/>
              <a:gdLst>
                <a:gd name="T0" fmla="*/ 145 w 145"/>
                <a:gd name="T1" fmla="*/ 435 h 435"/>
                <a:gd name="T2" fmla="*/ 97 w 145"/>
                <a:gd name="T3" fmla="*/ 290 h 435"/>
                <a:gd name="T4" fmla="*/ 24 w 145"/>
                <a:gd name="T5" fmla="*/ 193 h 435"/>
                <a:gd name="T6" fmla="*/ 0 w 145"/>
                <a:gd name="T7" fmla="*/ 120 h 435"/>
                <a:gd name="T8" fmla="*/ 24 w 145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435">
                  <a:moveTo>
                    <a:pt x="145" y="435"/>
                  </a:moveTo>
                  <a:cubicBezTo>
                    <a:pt x="131" y="382"/>
                    <a:pt x="117" y="330"/>
                    <a:pt x="97" y="290"/>
                  </a:cubicBezTo>
                  <a:cubicBezTo>
                    <a:pt x="77" y="250"/>
                    <a:pt x="40" y="221"/>
                    <a:pt x="24" y="193"/>
                  </a:cubicBezTo>
                  <a:cubicBezTo>
                    <a:pt x="8" y="165"/>
                    <a:pt x="0" y="152"/>
                    <a:pt x="0" y="120"/>
                  </a:cubicBezTo>
                  <a:cubicBezTo>
                    <a:pt x="0" y="88"/>
                    <a:pt x="20" y="20"/>
                    <a:pt x="24" y="0"/>
                  </a:cubicBezTo>
                </a:path>
              </a:pathLst>
            </a:custGeom>
            <a:grp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21" name="Line 21"/>
            <p:cNvSpPr>
              <a:spLocks noChangeShapeType="1"/>
            </p:cNvSpPr>
            <p:nvPr/>
          </p:nvSpPr>
          <p:spPr bwMode="auto">
            <a:xfrm flipV="1">
              <a:off x="4198" y="1811"/>
              <a:ext cx="197" cy="281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665622" name="Group 22"/>
            <p:cNvGrpSpPr>
              <a:grpSpLocks/>
            </p:cNvGrpSpPr>
            <p:nvPr/>
          </p:nvGrpSpPr>
          <p:grpSpPr bwMode="auto">
            <a:xfrm rot="489999">
              <a:off x="4134" y="2003"/>
              <a:ext cx="156" cy="112"/>
              <a:chOff x="4215" y="2009"/>
              <a:chExt cx="55" cy="41"/>
            </a:xfrm>
            <a:grpFill/>
          </p:grpSpPr>
          <p:sp>
            <p:nvSpPr>
              <p:cNvPr id="665623" name="Line 23"/>
              <p:cNvSpPr>
                <a:spLocks noChangeShapeType="1"/>
              </p:cNvSpPr>
              <p:nvPr/>
            </p:nvSpPr>
            <p:spPr bwMode="auto">
              <a:xfrm flipH="1">
                <a:off x="4215" y="2009"/>
                <a:ext cx="41" cy="6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624" name="Line 24"/>
              <p:cNvSpPr>
                <a:spLocks noChangeShapeType="1"/>
              </p:cNvSpPr>
              <p:nvPr/>
            </p:nvSpPr>
            <p:spPr bwMode="auto">
              <a:xfrm flipH="1" flipV="1">
                <a:off x="4259" y="2013"/>
                <a:ext cx="11" cy="37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65625" name="Group 25"/>
            <p:cNvGrpSpPr>
              <a:grpSpLocks/>
            </p:cNvGrpSpPr>
            <p:nvPr/>
          </p:nvGrpSpPr>
          <p:grpSpPr bwMode="auto">
            <a:xfrm rot="11166613">
              <a:off x="4306" y="1792"/>
              <a:ext cx="152" cy="111"/>
              <a:chOff x="4312" y="2106"/>
              <a:chExt cx="55" cy="41"/>
            </a:xfrm>
            <a:grpFill/>
          </p:grpSpPr>
          <p:sp>
            <p:nvSpPr>
              <p:cNvPr id="665626" name="Line 26"/>
              <p:cNvSpPr>
                <a:spLocks noChangeShapeType="1"/>
              </p:cNvSpPr>
              <p:nvPr/>
            </p:nvSpPr>
            <p:spPr bwMode="auto">
              <a:xfrm flipH="1">
                <a:off x="4312" y="2106"/>
                <a:ext cx="41" cy="6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65627" name="Line 27"/>
              <p:cNvSpPr>
                <a:spLocks noChangeShapeType="1"/>
              </p:cNvSpPr>
              <p:nvPr/>
            </p:nvSpPr>
            <p:spPr bwMode="auto">
              <a:xfrm flipH="1" flipV="1">
                <a:off x="4356" y="2110"/>
                <a:ext cx="11" cy="37"/>
              </a:xfrm>
              <a:prstGeom prst="line">
                <a:avLst/>
              </a:prstGeom>
              <a:grp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65628" name="Line 28"/>
            <p:cNvSpPr>
              <a:spLocks noChangeShapeType="1"/>
            </p:cNvSpPr>
            <p:nvPr/>
          </p:nvSpPr>
          <p:spPr bwMode="auto">
            <a:xfrm flipH="1">
              <a:off x="4157" y="2121"/>
              <a:ext cx="22" cy="26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29" name="Line 29"/>
            <p:cNvSpPr>
              <a:spLocks noChangeShapeType="1"/>
            </p:cNvSpPr>
            <p:nvPr/>
          </p:nvSpPr>
          <p:spPr bwMode="auto">
            <a:xfrm flipH="1">
              <a:off x="4415" y="1754"/>
              <a:ext cx="25" cy="31"/>
            </a:xfrm>
            <a:prstGeom prst="line">
              <a:avLst/>
            </a:prstGeom>
            <a:grpFill/>
            <a:ln w="762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5630" name="Group 30"/>
          <p:cNvGrpSpPr>
            <a:grpSpLocks/>
          </p:cNvGrpSpPr>
          <p:nvPr/>
        </p:nvGrpSpPr>
        <p:grpSpPr bwMode="auto">
          <a:xfrm>
            <a:off x="7962900" y="2717801"/>
            <a:ext cx="1346200" cy="904875"/>
            <a:chOff x="4912" y="1281"/>
            <a:chExt cx="848" cy="570"/>
          </a:xfrm>
        </p:grpSpPr>
        <p:sp>
          <p:nvSpPr>
            <p:cNvPr id="665631" name="Oval 31"/>
            <p:cNvSpPr>
              <a:spLocks noChangeArrowheads="1"/>
            </p:cNvSpPr>
            <p:nvPr/>
          </p:nvSpPr>
          <p:spPr bwMode="auto">
            <a:xfrm rot="2961609">
              <a:off x="4912" y="1281"/>
              <a:ext cx="484" cy="484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32" name="Line 32"/>
            <p:cNvSpPr>
              <a:spLocks noChangeShapeType="1"/>
            </p:cNvSpPr>
            <p:nvPr/>
          </p:nvSpPr>
          <p:spPr bwMode="auto">
            <a:xfrm rot="18638391" flipH="1">
              <a:off x="5513" y="1603"/>
              <a:ext cx="6" cy="489"/>
            </a:xfrm>
            <a:prstGeom prst="line">
              <a:avLst/>
            </a:prstGeom>
            <a:noFill/>
            <a:ln w="1270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5633" name="Group 33"/>
          <p:cNvGrpSpPr>
            <a:grpSpLocks/>
          </p:cNvGrpSpPr>
          <p:nvPr/>
        </p:nvGrpSpPr>
        <p:grpSpPr bwMode="auto">
          <a:xfrm>
            <a:off x="6324600" y="2371725"/>
            <a:ext cx="1200150" cy="2090738"/>
            <a:chOff x="3024" y="1494"/>
            <a:chExt cx="756" cy="1317"/>
          </a:xfrm>
        </p:grpSpPr>
        <p:sp>
          <p:nvSpPr>
            <p:cNvPr id="665634" name="Freeform 34"/>
            <p:cNvSpPr>
              <a:spLocks/>
            </p:cNvSpPr>
            <p:nvPr/>
          </p:nvSpPr>
          <p:spPr bwMode="auto">
            <a:xfrm>
              <a:off x="3024" y="1500"/>
              <a:ext cx="719" cy="639"/>
            </a:xfrm>
            <a:custGeom>
              <a:avLst/>
              <a:gdLst>
                <a:gd name="T0" fmla="*/ 696 w 719"/>
                <a:gd name="T1" fmla="*/ 0 h 639"/>
                <a:gd name="T2" fmla="*/ 708 w 719"/>
                <a:gd name="T3" fmla="*/ 75 h 639"/>
                <a:gd name="T4" fmla="*/ 696 w 719"/>
                <a:gd name="T5" fmla="*/ 141 h 639"/>
                <a:gd name="T6" fmla="*/ 567 w 719"/>
                <a:gd name="T7" fmla="*/ 237 h 639"/>
                <a:gd name="T8" fmla="*/ 417 w 719"/>
                <a:gd name="T9" fmla="*/ 336 h 639"/>
                <a:gd name="T10" fmla="*/ 393 w 719"/>
                <a:gd name="T11" fmla="*/ 432 h 639"/>
                <a:gd name="T12" fmla="*/ 378 w 719"/>
                <a:gd name="T13" fmla="*/ 540 h 639"/>
                <a:gd name="T14" fmla="*/ 339 w 719"/>
                <a:gd name="T15" fmla="*/ 597 h 639"/>
                <a:gd name="T16" fmla="*/ 222 w 719"/>
                <a:gd name="T17" fmla="*/ 633 h 639"/>
                <a:gd name="T18" fmla="*/ 132 w 719"/>
                <a:gd name="T19" fmla="*/ 633 h 639"/>
                <a:gd name="T20" fmla="*/ 33 w 719"/>
                <a:gd name="T21" fmla="*/ 615 h 639"/>
                <a:gd name="T22" fmla="*/ 0 w 719"/>
                <a:gd name="T23" fmla="*/ 59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639">
                  <a:moveTo>
                    <a:pt x="696" y="0"/>
                  </a:moveTo>
                  <a:cubicBezTo>
                    <a:pt x="702" y="26"/>
                    <a:pt x="708" y="52"/>
                    <a:pt x="708" y="75"/>
                  </a:cubicBezTo>
                  <a:cubicBezTo>
                    <a:pt x="708" y="98"/>
                    <a:pt x="719" y="114"/>
                    <a:pt x="696" y="141"/>
                  </a:cubicBezTo>
                  <a:cubicBezTo>
                    <a:pt x="673" y="168"/>
                    <a:pt x="614" y="204"/>
                    <a:pt x="567" y="237"/>
                  </a:cubicBezTo>
                  <a:cubicBezTo>
                    <a:pt x="520" y="270"/>
                    <a:pt x="446" y="304"/>
                    <a:pt x="417" y="336"/>
                  </a:cubicBezTo>
                  <a:cubicBezTo>
                    <a:pt x="388" y="368"/>
                    <a:pt x="399" y="398"/>
                    <a:pt x="393" y="432"/>
                  </a:cubicBezTo>
                  <a:cubicBezTo>
                    <a:pt x="387" y="466"/>
                    <a:pt x="387" y="513"/>
                    <a:pt x="378" y="540"/>
                  </a:cubicBezTo>
                  <a:cubicBezTo>
                    <a:pt x="369" y="567"/>
                    <a:pt x="365" y="582"/>
                    <a:pt x="339" y="597"/>
                  </a:cubicBezTo>
                  <a:cubicBezTo>
                    <a:pt x="313" y="612"/>
                    <a:pt x="256" y="627"/>
                    <a:pt x="222" y="633"/>
                  </a:cubicBezTo>
                  <a:cubicBezTo>
                    <a:pt x="188" y="639"/>
                    <a:pt x="164" y="636"/>
                    <a:pt x="132" y="633"/>
                  </a:cubicBezTo>
                  <a:cubicBezTo>
                    <a:pt x="100" y="630"/>
                    <a:pt x="55" y="622"/>
                    <a:pt x="33" y="615"/>
                  </a:cubicBezTo>
                  <a:cubicBezTo>
                    <a:pt x="11" y="608"/>
                    <a:pt x="5" y="599"/>
                    <a:pt x="0" y="591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35" name="Freeform 35"/>
            <p:cNvSpPr>
              <a:spLocks/>
            </p:cNvSpPr>
            <p:nvPr/>
          </p:nvSpPr>
          <p:spPr bwMode="auto">
            <a:xfrm>
              <a:off x="3027" y="1494"/>
              <a:ext cx="753" cy="669"/>
            </a:xfrm>
            <a:custGeom>
              <a:avLst/>
              <a:gdLst>
                <a:gd name="T0" fmla="*/ 723 w 753"/>
                <a:gd name="T1" fmla="*/ 0 h 669"/>
                <a:gd name="T2" fmla="*/ 742 w 753"/>
                <a:gd name="T3" fmla="*/ 94 h 669"/>
                <a:gd name="T4" fmla="*/ 730 w 753"/>
                <a:gd name="T5" fmla="*/ 160 h 669"/>
                <a:gd name="T6" fmla="*/ 601 w 753"/>
                <a:gd name="T7" fmla="*/ 256 h 669"/>
                <a:gd name="T8" fmla="*/ 451 w 753"/>
                <a:gd name="T9" fmla="*/ 355 h 669"/>
                <a:gd name="T10" fmla="*/ 420 w 753"/>
                <a:gd name="T11" fmla="*/ 447 h 669"/>
                <a:gd name="T12" fmla="*/ 405 w 753"/>
                <a:gd name="T13" fmla="*/ 555 h 669"/>
                <a:gd name="T14" fmla="*/ 373 w 753"/>
                <a:gd name="T15" fmla="*/ 616 h 669"/>
                <a:gd name="T16" fmla="*/ 264 w 753"/>
                <a:gd name="T17" fmla="*/ 660 h 669"/>
                <a:gd name="T18" fmla="*/ 150 w 753"/>
                <a:gd name="T19" fmla="*/ 669 h 669"/>
                <a:gd name="T20" fmla="*/ 51 w 753"/>
                <a:gd name="T21" fmla="*/ 657 h 669"/>
                <a:gd name="T22" fmla="*/ 0 w 753"/>
                <a:gd name="T23" fmla="*/ 636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3" h="669">
                  <a:moveTo>
                    <a:pt x="723" y="0"/>
                  </a:moveTo>
                  <a:cubicBezTo>
                    <a:pt x="726" y="15"/>
                    <a:pt x="741" y="67"/>
                    <a:pt x="742" y="94"/>
                  </a:cubicBezTo>
                  <a:cubicBezTo>
                    <a:pt x="743" y="121"/>
                    <a:pt x="753" y="133"/>
                    <a:pt x="730" y="160"/>
                  </a:cubicBezTo>
                  <a:cubicBezTo>
                    <a:pt x="707" y="187"/>
                    <a:pt x="648" y="223"/>
                    <a:pt x="601" y="256"/>
                  </a:cubicBezTo>
                  <a:cubicBezTo>
                    <a:pt x="554" y="289"/>
                    <a:pt x="481" y="323"/>
                    <a:pt x="451" y="355"/>
                  </a:cubicBezTo>
                  <a:cubicBezTo>
                    <a:pt x="421" y="387"/>
                    <a:pt x="428" y="414"/>
                    <a:pt x="420" y="447"/>
                  </a:cubicBezTo>
                  <a:cubicBezTo>
                    <a:pt x="412" y="480"/>
                    <a:pt x="413" y="527"/>
                    <a:pt x="405" y="555"/>
                  </a:cubicBezTo>
                  <a:cubicBezTo>
                    <a:pt x="397" y="583"/>
                    <a:pt x="396" y="599"/>
                    <a:pt x="373" y="616"/>
                  </a:cubicBezTo>
                  <a:cubicBezTo>
                    <a:pt x="350" y="633"/>
                    <a:pt x="301" y="651"/>
                    <a:pt x="264" y="660"/>
                  </a:cubicBezTo>
                  <a:cubicBezTo>
                    <a:pt x="227" y="669"/>
                    <a:pt x="185" y="669"/>
                    <a:pt x="150" y="669"/>
                  </a:cubicBezTo>
                  <a:cubicBezTo>
                    <a:pt x="115" y="669"/>
                    <a:pt x="76" y="662"/>
                    <a:pt x="51" y="657"/>
                  </a:cubicBezTo>
                  <a:cubicBezTo>
                    <a:pt x="26" y="652"/>
                    <a:pt x="11" y="640"/>
                    <a:pt x="0" y="636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36" name="Freeform 36"/>
            <p:cNvSpPr>
              <a:spLocks/>
            </p:cNvSpPr>
            <p:nvPr/>
          </p:nvSpPr>
          <p:spPr bwMode="auto">
            <a:xfrm>
              <a:off x="3024" y="2121"/>
              <a:ext cx="359" cy="690"/>
            </a:xfrm>
            <a:custGeom>
              <a:avLst/>
              <a:gdLst>
                <a:gd name="T0" fmla="*/ 357 w 359"/>
                <a:gd name="T1" fmla="*/ 0 h 690"/>
                <a:gd name="T2" fmla="*/ 354 w 359"/>
                <a:gd name="T3" fmla="*/ 63 h 690"/>
                <a:gd name="T4" fmla="*/ 327 w 359"/>
                <a:gd name="T5" fmla="*/ 96 h 690"/>
                <a:gd name="T6" fmla="*/ 267 w 359"/>
                <a:gd name="T7" fmla="*/ 135 h 690"/>
                <a:gd name="T8" fmla="*/ 198 w 359"/>
                <a:gd name="T9" fmla="*/ 153 h 690"/>
                <a:gd name="T10" fmla="*/ 120 w 359"/>
                <a:gd name="T11" fmla="*/ 192 h 690"/>
                <a:gd name="T12" fmla="*/ 84 w 359"/>
                <a:gd name="T13" fmla="*/ 237 h 690"/>
                <a:gd name="T14" fmla="*/ 141 w 359"/>
                <a:gd name="T15" fmla="*/ 306 h 690"/>
                <a:gd name="T16" fmla="*/ 225 w 359"/>
                <a:gd name="T17" fmla="*/ 312 h 690"/>
                <a:gd name="T18" fmla="*/ 273 w 359"/>
                <a:gd name="T19" fmla="*/ 339 h 690"/>
                <a:gd name="T20" fmla="*/ 291 w 359"/>
                <a:gd name="T21" fmla="*/ 390 h 690"/>
                <a:gd name="T22" fmla="*/ 258 w 359"/>
                <a:gd name="T23" fmla="*/ 459 h 690"/>
                <a:gd name="T24" fmla="*/ 189 w 359"/>
                <a:gd name="T25" fmla="*/ 504 h 690"/>
                <a:gd name="T26" fmla="*/ 120 w 359"/>
                <a:gd name="T27" fmla="*/ 537 h 690"/>
                <a:gd name="T28" fmla="*/ 69 w 359"/>
                <a:gd name="T29" fmla="*/ 579 h 690"/>
                <a:gd name="T30" fmla="*/ 30 w 359"/>
                <a:gd name="T31" fmla="*/ 639 h 690"/>
                <a:gd name="T32" fmla="*/ 18 w 359"/>
                <a:gd name="T33" fmla="*/ 660 h 690"/>
                <a:gd name="T34" fmla="*/ 0 w 359"/>
                <a:gd name="T35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690">
                  <a:moveTo>
                    <a:pt x="357" y="0"/>
                  </a:moveTo>
                  <a:cubicBezTo>
                    <a:pt x="358" y="23"/>
                    <a:pt x="359" y="47"/>
                    <a:pt x="354" y="63"/>
                  </a:cubicBezTo>
                  <a:cubicBezTo>
                    <a:pt x="349" y="79"/>
                    <a:pt x="341" y="84"/>
                    <a:pt x="327" y="96"/>
                  </a:cubicBezTo>
                  <a:cubicBezTo>
                    <a:pt x="313" y="108"/>
                    <a:pt x="288" y="126"/>
                    <a:pt x="267" y="135"/>
                  </a:cubicBezTo>
                  <a:cubicBezTo>
                    <a:pt x="246" y="144"/>
                    <a:pt x="222" y="144"/>
                    <a:pt x="198" y="153"/>
                  </a:cubicBezTo>
                  <a:cubicBezTo>
                    <a:pt x="174" y="162"/>
                    <a:pt x="139" y="178"/>
                    <a:pt x="120" y="192"/>
                  </a:cubicBezTo>
                  <a:cubicBezTo>
                    <a:pt x="101" y="206"/>
                    <a:pt x="80" y="218"/>
                    <a:pt x="84" y="237"/>
                  </a:cubicBezTo>
                  <a:cubicBezTo>
                    <a:pt x="88" y="256"/>
                    <a:pt x="118" y="294"/>
                    <a:pt x="141" y="306"/>
                  </a:cubicBezTo>
                  <a:cubicBezTo>
                    <a:pt x="164" y="318"/>
                    <a:pt x="203" y="307"/>
                    <a:pt x="225" y="312"/>
                  </a:cubicBezTo>
                  <a:cubicBezTo>
                    <a:pt x="247" y="317"/>
                    <a:pt x="262" y="326"/>
                    <a:pt x="273" y="339"/>
                  </a:cubicBezTo>
                  <a:cubicBezTo>
                    <a:pt x="284" y="352"/>
                    <a:pt x="293" y="370"/>
                    <a:pt x="291" y="390"/>
                  </a:cubicBezTo>
                  <a:cubicBezTo>
                    <a:pt x="289" y="410"/>
                    <a:pt x="275" y="440"/>
                    <a:pt x="258" y="459"/>
                  </a:cubicBezTo>
                  <a:cubicBezTo>
                    <a:pt x="241" y="478"/>
                    <a:pt x="212" y="491"/>
                    <a:pt x="189" y="504"/>
                  </a:cubicBezTo>
                  <a:cubicBezTo>
                    <a:pt x="166" y="517"/>
                    <a:pt x="140" y="525"/>
                    <a:pt x="120" y="537"/>
                  </a:cubicBezTo>
                  <a:cubicBezTo>
                    <a:pt x="100" y="549"/>
                    <a:pt x="84" y="562"/>
                    <a:pt x="69" y="579"/>
                  </a:cubicBezTo>
                  <a:cubicBezTo>
                    <a:pt x="54" y="596"/>
                    <a:pt x="38" y="626"/>
                    <a:pt x="30" y="639"/>
                  </a:cubicBezTo>
                  <a:cubicBezTo>
                    <a:pt x="22" y="652"/>
                    <a:pt x="23" y="652"/>
                    <a:pt x="18" y="660"/>
                  </a:cubicBezTo>
                  <a:cubicBezTo>
                    <a:pt x="13" y="668"/>
                    <a:pt x="6" y="679"/>
                    <a:pt x="0" y="69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5637" name="Oval 37"/>
          <p:cNvSpPr>
            <a:spLocks noChangeArrowheads="1"/>
          </p:cNvSpPr>
          <p:nvPr/>
        </p:nvSpPr>
        <p:spPr bwMode="auto">
          <a:xfrm>
            <a:off x="6619876" y="3095626"/>
            <a:ext cx="561975" cy="561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65638" name="Group 38"/>
          <p:cNvGrpSpPr>
            <a:grpSpLocks/>
          </p:cNvGrpSpPr>
          <p:nvPr/>
        </p:nvGrpSpPr>
        <p:grpSpPr bwMode="auto">
          <a:xfrm>
            <a:off x="6396039" y="2603500"/>
            <a:ext cx="911225" cy="363538"/>
            <a:chOff x="3068" y="1640"/>
            <a:chExt cx="502" cy="229"/>
          </a:xfrm>
        </p:grpSpPr>
        <p:sp>
          <p:nvSpPr>
            <p:cNvPr id="665639" name="Line 39"/>
            <p:cNvSpPr>
              <a:spLocks noChangeShapeType="1"/>
            </p:cNvSpPr>
            <p:nvPr/>
          </p:nvSpPr>
          <p:spPr bwMode="auto">
            <a:xfrm>
              <a:off x="3152" y="1641"/>
              <a:ext cx="4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40" name="Line 40"/>
            <p:cNvSpPr>
              <a:spLocks noChangeShapeType="1"/>
            </p:cNvSpPr>
            <p:nvPr/>
          </p:nvSpPr>
          <p:spPr bwMode="auto">
            <a:xfrm rot="-5400000">
              <a:off x="3154" y="1640"/>
              <a:ext cx="4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41" name="Text Box 41"/>
            <p:cNvSpPr txBox="1">
              <a:spLocks noChangeArrowheads="1"/>
            </p:cNvSpPr>
            <p:nvPr/>
          </p:nvSpPr>
          <p:spPr bwMode="auto">
            <a:xfrm>
              <a:off x="3068" y="1657"/>
              <a:ext cx="5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>
                  <a:solidFill>
                    <a:srgbClr val="000000"/>
                  </a:solidFill>
                  <a:latin typeface="Comic Sans MS" pitchFamily="48" charset="0"/>
                </a:rPr>
                <a:t>5807T</a:t>
              </a:r>
            </a:p>
          </p:txBody>
        </p:sp>
      </p:grpSp>
      <p:grpSp>
        <p:nvGrpSpPr>
          <p:cNvPr id="665642" name="Group 42"/>
          <p:cNvGrpSpPr>
            <a:grpSpLocks/>
          </p:cNvGrpSpPr>
          <p:nvPr/>
        </p:nvGrpSpPr>
        <p:grpSpPr bwMode="auto">
          <a:xfrm>
            <a:off x="8004176" y="2473326"/>
            <a:ext cx="365125" cy="130175"/>
            <a:chOff x="4082" y="1558"/>
            <a:chExt cx="230" cy="82"/>
          </a:xfrm>
        </p:grpSpPr>
        <p:sp>
          <p:nvSpPr>
            <p:cNvPr id="665643" name="Oval 43"/>
            <p:cNvSpPr>
              <a:spLocks noChangeArrowheads="1"/>
            </p:cNvSpPr>
            <p:nvPr/>
          </p:nvSpPr>
          <p:spPr bwMode="auto">
            <a:xfrm>
              <a:off x="4082" y="1558"/>
              <a:ext cx="82" cy="8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644" name="Freeform 44"/>
            <p:cNvSpPr>
              <a:spLocks/>
            </p:cNvSpPr>
            <p:nvPr/>
          </p:nvSpPr>
          <p:spPr bwMode="auto">
            <a:xfrm>
              <a:off x="4168" y="1572"/>
              <a:ext cx="144" cy="62"/>
            </a:xfrm>
            <a:custGeom>
              <a:avLst/>
              <a:gdLst>
                <a:gd name="T0" fmla="*/ 0 w 144"/>
                <a:gd name="T1" fmla="*/ 32 h 62"/>
                <a:gd name="T2" fmla="*/ 48 w 144"/>
                <a:gd name="T3" fmla="*/ 4 h 62"/>
                <a:gd name="T4" fmla="*/ 82 w 144"/>
                <a:gd name="T5" fmla="*/ 62 h 62"/>
                <a:gd name="T6" fmla="*/ 122 w 144"/>
                <a:gd name="T7" fmla="*/ 10 h 62"/>
                <a:gd name="T8" fmla="*/ 140 w 144"/>
                <a:gd name="T9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">
                  <a:moveTo>
                    <a:pt x="0" y="32"/>
                  </a:moveTo>
                  <a:cubicBezTo>
                    <a:pt x="38" y="32"/>
                    <a:pt x="20" y="0"/>
                    <a:pt x="48" y="4"/>
                  </a:cubicBezTo>
                  <a:cubicBezTo>
                    <a:pt x="76" y="8"/>
                    <a:pt x="52" y="62"/>
                    <a:pt x="82" y="62"/>
                  </a:cubicBezTo>
                  <a:cubicBezTo>
                    <a:pt x="112" y="62"/>
                    <a:pt x="100" y="8"/>
                    <a:pt x="122" y="10"/>
                  </a:cubicBezTo>
                  <a:cubicBezTo>
                    <a:pt x="144" y="12"/>
                    <a:pt x="136" y="32"/>
                    <a:pt x="140" y="4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5645" name="Rectangle 45"/>
          <p:cNvSpPr>
            <a:spLocks noChangeArrowheads="1"/>
          </p:cNvSpPr>
          <p:nvPr/>
        </p:nvSpPr>
        <p:spPr bwMode="auto">
          <a:xfrm>
            <a:off x="4450080" y="2682240"/>
            <a:ext cx="192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</a:rPr>
              <a:t>springs</a:t>
            </a:r>
          </a:p>
        </p:txBody>
      </p:sp>
      <p:sp>
        <p:nvSpPr>
          <p:cNvPr id="665646" name="Rectangle 46"/>
          <p:cNvSpPr>
            <a:spLocks noChangeArrowheads="1"/>
          </p:cNvSpPr>
          <p:nvPr/>
        </p:nvSpPr>
        <p:spPr bwMode="auto">
          <a:xfrm>
            <a:off x="4450080" y="3139440"/>
            <a:ext cx="192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</a:rPr>
              <a:t>footbridges</a:t>
            </a:r>
          </a:p>
        </p:txBody>
      </p:sp>
      <p:sp>
        <p:nvSpPr>
          <p:cNvPr id="665647" name="Rectangle 47"/>
          <p:cNvSpPr>
            <a:spLocks noChangeArrowheads="1"/>
          </p:cNvSpPr>
          <p:nvPr/>
        </p:nvSpPr>
        <p:spPr bwMode="auto">
          <a:xfrm>
            <a:off x="4450080" y="3596640"/>
            <a:ext cx="192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</a:rPr>
              <a:t>surveying data</a:t>
            </a:r>
          </a:p>
        </p:txBody>
      </p:sp>
      <p:sp>
        <p:nvSpPr>
          <p:cNvPr id="665648" name="Rectangle 48"/>
          <p:cNvSpPr>
            <a:spLocks noChangeArrowheads="1"/>
          </p:cNvSpPr>
          <p:nvPr/>
        </p:nvSpPr>
        <p:spPr bwMode="auto">
          <a:xfrm>
            <a:off x="4450080" y="4053840"/>
            <a:ext cx="192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</a:rPr>
              <a:t>roads, trails</a:t>
            </a:r>
          </a:p>
        </p:txBody>
      </p:sp>
      <p:sp>
        <p:nvSpPr>
          <p:cNvPr id="665649" name="Rectangle 49"/>
          <p:cNvSpPr>
            <a:spLocks noChangeArrowheads="1"/>
          </p:cNvSpPr>
          <p:nvPr/>
        </p:nvSpPr>
        <p:spPr bwMode="auto">
          <a:xfrm>
            <a:off x="4450080" y="4511040"/>
            <a:ext cx="1920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 charset="0"/>
              </a:rPr>
              <a:t>trailhead</a:t>
            </a:r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5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6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65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6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6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6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6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6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6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6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7" grpId="0" animBg="1"/>
      <p:bldP spid="665647" grpId="0"/>
      <p:bldP spid="665648" grpId="0"/>
      <p:bldP spid="6656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399" y="1371601"/>
            <a:ext cx="3102591" cy="34782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Contour Lines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Symbols</a:t>
            </a:r>
          </a:p>
          <a:p>
            <a:r>
              <a:rPr lang="en-US" dirty="0" smtClean="0"/>
              <a:t>Scale/Distance</a:t>
            </a:r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Marginalia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6278" name="Rectangle 6"/>
          <p:cNvSpPr>
            <a:spLocks noChangeArrowheads="1"/>
          </p:cNvSpPr>
          <p:nvPr/>
        </p:nvSpPr>
        <p:spPr bwMode="auto">
          <a:xfrm>
            <a:off x="6092825" y="1792289"/>
            <a:ext cx="4191000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914400" algn="l"/>
                <a:tab pos="2176463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Terminology:</a:t>
            </a:r>
          </a:p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914400" algn="l"/>
                <a:tab pos="2176463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		</a:t>
            </a:r>
            <a:r>
              <a:rPr lang="en-US" sz="2800" dirty="0">
                <a:solidFill>
                  <a:prstClr val="black"/>
                </a:solidFill>
              </a:rPr>
              <a:t>Map </a:t>
            </a:r>
            <a:r>
              <a:rPr lang="en-US" sz="2800" b="1" dirty="0">
                <a:solidFill>
                  <a:prstClr val="black"/>
                </a:solidFill>
              </a:rPr>
              <a:t>Size </a:t>
            </a:r>
          </a:p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914400" algn="l"/>
                <a:tab pos="2176463" algn="l"/>
              </a:tabLst>
            </a:pPr>
            <a:r>
              <a:rPr lang="en-US" sz="2800" b="1" dirty="0">
                <a:solidFill>
                  <a:prstClr val="black"/>
                </a:solidFill>
              </a:rPr>
              <a:t>		</a:t>
            </a:r>
            <a:r>
              <a:rPr lang="en-US" sz="2800" dirty="0">
                <a:solidFill>
                  <a:prstClr val="black"/>
                </a:solidFill>
              </a:rPr>
              <a:t>Map </a:t>
            </a:r>
            <a:r>
              <a:rPr lang="en-US" sz="2800" b="1" dirty="0">
                <a:solidFill>
                  <a:prstClr val="black"/>
                </a:solidFill>
              </a:rPr>
              <a:t>Scale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13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30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960658"/>
            <a:ext cx="12058650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09600" y="2769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Topographic Maps:   Scale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2124" y="498227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ym typeface="Symbol"/>
              </a:rPr>
              <a:t>  =  24,000  = 2000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83" name="Rectangle 2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77" name="Rectangle 1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78" name="Rectangle 1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80" name="Rectangle 2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81" name="Rectangle 2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8984" name="Text Box 24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68985" name="Text Box 25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168986" name="Text Box 26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168987" name="Text Box 27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168989" name="Rectangle 29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2832100" y="9318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018" name="Text Box 58"/>
          <p:cNvSpPr txBox="1">
            <a:spLocks noChangeArrowheads="1"/>
          </p:cNvSpPr>
          <p:nvPr/>
        </p:nvSpPr>
        <p:spPr bwMode="auto">
          <a:xfrm>
            <a:off x="6326188" y="4735514"/>
            <a:ext cx="3263900" cy="1449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“As the crow flies”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Fellows Mountain?</a:t>
            </a:r>
          </a:p>
        </p:txBody>
      </p:sp>
      <p:sp>
        <p:nvSpPr>
          <p:cNvPr id="169065" name="Rectangle 105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066" name="Text Box 106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168991" name="Group 31"/>
          <p:cNvGrpSpPr>
            <a:grpSpLocks/>
          </p:cNvGrpSpPr>
          <p:nvPr/>
        </p:nvGrpSpPr>
        <p:grpSpPr bwMode="auto">
          <a:xfrm rot="2180910">
            <a:off x="1333501" y="1930400"/>
            <a:ext cx="5300663" cy="228600"/>
            <a:chOff x="3461" y="1398"/>
            <a:chExt cx="1741" cy="144"/>
          </a:xfrm>
        </p:grpSpPr>
        <p:sp>
          <p:nvSpPr>
            <p:cNvPr id="168992" name="Rectangle 32"/>
            <p:cNvSpPr>
              <a:spLocks noChangeArrowheads="1"/>
            </p:cNvSpPr>
            <p:nvPr/>
          </p:nvSpPr>
          <p:spPr bwMode="auto">
            <a:xfrm>
              <a:off x="3461" y="1398"/>
              <a:ext cx="1741" cy="144"/>
            </a:xfrm>
            <a:prstGeom prst="rect">
              <a:avLst/>
            </a:prstGeom>
            <a:solidFill>
              <a:srgbClr val="DCDCC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>
              <a:off x="4041" y="1398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94" name="Line 34"/>
            <p:cNvSpPr>
              <a:spLocks noChangeShapeType="1"/>
            </p:cNvSpPr>
            <p:nvPr/>
          </p:nvSpPr>
          <p:spPr bwMode="auto">
            <a:xfrm>
              <a:off x="4622" y="1398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95" name="Line 35"/>
            <p:cNvSpPr>
              <a:spLocks noChangeShapeType="1"/>
            </p:cNvSpPr>
            <p:nvPr/>
          </p:nvSpPr>
          <p:spPr bwMode="auto">
            <a:xfrm>
              <a:off x="4332" y="1398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96" name="Line 36"/>
            <p:cNvSpPr>
              <a:spLocks noChangeShapeType="1"/>
            </p:cNvSpPr>
            <p:nvPr/>
          </p:nvSpPr>
          <p:spPr bwMode="auto">
            <a:xfrm>
              <a:off x="4912" y="1398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997" name="Line 37"/>
            <p:cNvSpPr>
              <a:spLocks noChangeShapeType="1"/>
            </p:cNvSpPr>
            <p:nvPr/>
          </p:nvSpPr>
          <p:spPr bwMode="auto">
            <a:xfrm>
              <a:off x="3751" y="1398"/>
              <a:ext cx="0" cy="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9019" name="AutoShape 59"/>
          <p:cNvSpPr>
            <a:spLocks noChangeArrowheads="1"/>
          </p:cNvSpPr>
          <p:nvPr/>
        </p:nvSpPr>
        <p:spPr bwMode="auto">
          <a:xfrm rot="-2424567">
            <a:off x="2600325" y="139382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169006" name="Group 46"/>
          <p:cNvGrpSpPr>
            <a:grpSpLocks/>
          </p:cNvGrpSpPr>
          <p:nvPr/>
        </p:nvGrpSpPr>
        <p:grpSpPr bwMode="auto">
          <a:xfrm>
            <a:off x="3024188" y="1277939"/>
            <a:ext cx="114300" cy="115887"/>
            <a:chOff x="945" y="805"/>
            <a:chExt cx="72" cy="73"/>
          </a:xfrm>
        </p:grpSpPr>
        <p:sp>
          <p:nvSpPr>
            <p:cNvPr id="169003" name="Line 43"/>
            <p:cNvSpPr>
              <a:spLocks noChangeShapeType="1"/>
            </p:cNvSpPr>
            <p:nvPr/>
          </p:nvSpPr>
          <p:spPr bwMode="auto">
            <a:xfrm>
              <a:off x="1017" y="805"/>
              <a:ext cx="0" cy="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005" name="Line 45"/>
            <p:cNvSpPr>
              <a:spLocks noChangeShapeType="1"/>
            </p:cNvSpPr>
            <p:nvPr/>
          </p:nvSpPr>
          <p:spPr bwMode="auto">
            <a:xfrm flipH="1">
              <a:off x="945" y="805"/>
              <a:ext cx="72" cy="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9075" name="AutoShape 115"/>
          <p:cNvSpPr>
            <a:spLocks noChangeArrowheads="1"/>
          </p:cNvSpPr>
          <p:nvPr/>
        </p:nvSpPr>
        <p:spPr bwMode="auto">
          <a:xfrm rot="8375433">
            <a:off x="6130925" y="31527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15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9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01" grpId="0" animBg="1"/>
      <p:bldP spid="169019" grpId="0" animBg="1"/>
      <p:bldP spid="169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56356" name="Group 4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356357" name="Rectangle 5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58" name="Rectangle 6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59" name="Rectangle 7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60" name="Rectangle 8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61" name="Rectangle 9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62" name="Rectangle 10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356365" name="Text Box 13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356366" name="Text Box 14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56367" name="Rectangle 15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370" name="Oval 18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371" name="Oval 19"/>
          <p:cNvSpPr>
            <a:spLocks noChangeArrowheads="1"/>
          </p:cNvSpPr>
          <p:nvPr/>
        </p:nvSpPr>
        <p:spPr bwMode="auto">
          <a:xfrm>
            <a:off x="2832100" y="9318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372" name="Text Box 20"/>
          <p:cNvSpPr txBox="1">
            <a:spLocks noChangeArrowheads="1"/>
          </p:cNvSpPr>
          <p:nvPr/>
        </p:nvSpPr>
        <p:spPr bwMode="auto">
          <a:xfrm>
            <a:off x="6326188" y="4735514"/>
            <a:ext cx="3263900" cy="144938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“As the crow flies”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Fellows Mountain?</a:t>
            </a:r>
          </a:p>
        </p:txBody>
      </p:sp>
      <p:grpSp>
        <p:nvGrpSpPr>
          <p:cNvPr id="356422" name="Group 70"/>
          <p:cNvGrpSpPr>
            <a:grpSpLocks/>
          </p:cNvGrpSpPr>
          <p:nvPr/>
        </p:nvGrpSpPr>
        <p:grpSpPr bwMode="auto">
          <a:xfrm>
            <a:off x="6096001" y="165101"/>
            <a:ext cx="2765425" cy="576263"/>
            <a:chOff x="2880" y="104"/>
            <a:chExt cx="1742" cy="363"/>
          </a:xfrm>
        </p:grpSpPr>
        <p:sp>
          <p:nvSpPr>
            <p:cNvPr id="356383" name="Text Box 31"/>
            <p:cNvSpPr txBox="1">
              <a:spLocks noChangeArrowheads="1"/>
            </p:cNvSpPr>
            <p:nvPr/>
          </p:nvSpPr>
          <p:spPr bwMode="auto">
            <a:xfrm>
              <a:off x="3582" y="104"/>
              <a:ext cx="3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prstClr val="black"/>
                  </a:solidFill>
                  <a:latin typeface="Arial" charset="0"/>
                </a:rPr>
                <a:t>1.0</a:t>
              </a:r>
            </a:p>
          </p:txBody>
        </p:sp>
        <p:sp>
          <p:nvSpPr>
            <p:cNvPr id="356373" name="Rectangle 21"/>
            <p:cNvSpPr>
              <a:spLocks noChangeArrowheads="1"/>
            </p:cNvSpPr>
            <p:nvPr/>
          </p:nvSpPr>
          <p:spPr bwMode="auto">
            <a:xfrm>
              <a:off x="2880" y="418"/>
              <a:ext cx="1742" cy="49"/>
            </a:xfrm>
            <a:prstGeom prst="rect">
              <a:avLst/>
            </a:prstGeom>
            <a:solidFill>
              <a:srgbClr val="FFBB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FFBB33"/>
                </a:solidFill>
                <a:latin typeface="Arial" charset="0"/>
              </a:endParaRPr>
            </a:p>
          </p:txBody>
        </p:sp>
      </p:grpSp>
      <p:grpSp>
        <p:nvGrpSpPr>
          <p:cNvPr id="356425" name="Group 73"/>
          <p:cNvGrpSpPr>
            <a:grpSpLocks/>
          </p:cNvGrpSpPr>
          <p:nvPr/>
        </p:nvGrpSpPr>
        <p:grpSpPr bwMode="auto">
          <a:xfrm>
            <a:off x="5213350" y="165101"/>
            <a:ext cx="903288" cy="574675"/>
            <a:chOff x="2324" y="104"/>
            <a:chExt cx="569" cy="362"/>
          </a:xfrm>
        </p:grpSpPr>
        <p:grpSp>
          <p:nvGrpSpPr>
            <p:cNvPr id="356424" name="Group 72"/>
            <p:cNvGrpSpPr>
              <a:grpSpLocks/>
            </p:cNvGrpSpPr>
            <p:nvPr/>
          </p:nvGrpSpPr>
          <p:grpSpPr bwMode="auto">
            <a:xfrm>
              <a:off x="2364" y="418"/>
              <a:ext cx="517" cy="48"/>
              <a:chOff x="2364" y="418"/>
              <a:chExt cx="517" cy="48"/>
            </a:xfrm>
          </p:grpSpPr>
          <p:sp>
            <p:nvSpPr>
              <p:cNvPr id="356374" name="Rectangle 22"/>
              <p:cNvSpPr>
                <a:spLocks noChangeArrowheads="1"/>
              </p:cNvSpPr>
              <p:nvPr/>
            </p:nvSpPr>
            <p:spPr bwMode="auto">
              <a:xfrm>
                <a:off x="2364" y="418"/>
                <a:ext cx="517" cy="48"/>
              </a:xfrm>
              <a:prstGeom prst="rect">
                <a:avLst/>
              </a:prstGeom>
              <a:solidFill>
                <a:srgbClr val="FFBB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u="sng">
                  <a:solidFill>
                    <a:srgbClr val="FFBB33"/>
                  </a:solidFill>
                  <a:latin typeface="Arial" charset="0"/>
                </a:endParaRPr>
              </a:p>
            </p:txBody>
          </p:sp>
          <p:sp>
            <p:nvSpPr>
              <p:cNvPr id="356376" name="Rectangle 24"/>
              <p:cNvSpPr>
                <a:spLocks noChangeArrowheads="1"/>
              </p:cNvSpPr>
              <p:nvPr/>
            </p:nvSpPr>
            <p:spPr bwMode="auto">
              <a:xfrm>
                <a:off x="2540" y="418"/>
                <a:ext cx="166" cy="48"/>
              </a:xfrm>
              <a:prstGeom prst="rect">
                <a:avLst/>
              </a:prstGeom>
              <a:solidFill>
                <a:srgbClr val="FFBB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u="sng">
                  <a:solidFill>
                    <a:srgbClr val="FFBB33"/>
                  </a:solidFill>
                  <a:latin typeface="Arial" charset="0"/>
                </a:endParaRPr>
              </a:p>
            </p:txBody>
          </p:sp>
        </p:grp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>
              <a:off x="2324" y="104"/>
              <a:ext cx="56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prstClr val="black"/>
                  </a:solidFill>
                  <a:latin typeface="Arial" charset="0"/>
                </a:rPr>
                <a:t>+ 3/10</a:t>
              </a:r>
            </a:p>
          </p:txBody>
        </p:sp>
      </p:grpSp>
      <p:sp>
        <p:nvSpPr>
          <p:cNvPr id="356380" name="Rectangle 28"/>
          <p:cNvSpPr>
            <a:spLocks noChangeArrowheads="1"/>
          </p:cNvSpPr>
          <p:nvPr/>
        </p:nvSpPr>
        <p:spPr bwMode="auto">
          <a:xfrm>
            <a:off x="5072063" y="663575"/>
            <a:ext cx="201612" cy="76200"/>
          </a:xfrm>
          <a:prstGeom prst="rect">
            <a:avLst/>
          </a:prstGeom>
          <a:solidFill>
            <a:srgbClr val="FFBB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BB33"/>
              </a:solidFill>
              <a:latin typeface="Arial" charset="0"/>
            </a:endParaRPr>
          </a:p>
        </p:txBody>
      </p:sp>
      <p:sp>
        <p:nvSpPr>
          <p:cNvPr id="356387" name="Text Box 35"/>
          <p:cNvSpPr txBox="1">
            <a:spLocks noChangeArrowheads="1"/>
          </p:cNvSpPr>
          <p:nvPr/>
        </p:nvSpPr>
        <p:spPr bwMode="auto">
          <a:xfrm>
            <a:off x="4175126" y="165101"/>
            <a:ext cx="1076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latin typeface="Arial" charset="0"/>
              </a:rPr>
              <a:t>+ 0.07</a:t>
            </a:r>
          </a:p>
        </p:txBody>
      </p:sp>
      <p:sp>
        <p:nvSpPr>
          <p:cNvPr id="356388" name="Line 36"/>
          <p:cNvSpPr>
            <a:spLocks noChangeShapeType="1"/>
          </p:cNvSpPr>
          <p:nvPr/>
        </p:nvSpPr>
        <p:spPr bwMode="auto">
          <a:xfrm>
            <a:off x="8899525" y="395288"/>
            <a:ext cx="0" cy="7286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389" name="Line 37"/>
          <p:cNvSpPr>
            <a:spLocks noChangeShapeType="1"/>
          </p:cNvSpPr>
          <p:nvPr/>
        </p:nvSpPr>
        <p:spPr bwMode="auto">
          <a:xfrm>
            <a:off x="3100388" y="1277938"/>
            <a:ext cx="3033712" cy="2189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56390" name="Group 38"/>
          <p:cNvGrpSpPr>
            <a:grpSpLocks/>
          </p:cNvGrpSpPr>
          <p:nvPr/>
        </p:nvGrpSpPr>
        <p:grpSpPr bwMode="auto">
          <a:xfrm>
            <a:off x="4291013" y="2008188"/>
            <a:ext cx="730250" cy="730250"/>
            <a:chOff x="1743" y="1265"/>
            <a:chExt cx="460" cy="460"/>
          </a:xfrm>
        </p:grpSpPr>
        <p:sp>
          <p:nvSpPr>
            <p:cNvPr id="356391" name="Oval 39"/>
            <p:cNvSpPr>
              <a:spLocks noChangeArrowheads="1"/>
            </p:cNvSpPr>
            <p:nvPr/>
          </p:nvSpPr>
          <p:spPr bwMode="auto">
            <a:xfrm>
              <a:off x="1743" y="1265"/>
              <a:ext cx="460" cy="4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392" name="Text Box 40"/>
            <p:cNvSpPr txBox="1">
              <a:spLocks noChangeArrowheads="1"/>
            </p:cNvSpPr>
            <p:nvPr/>
          </p:nvSpPr>
          <p:spPr bwMode="auto">
            <a:xfrm>
              <a:off x="1743" y="1362"/>
              <a:ext cx="4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Arial" charset="0"/>
                </a:rPr>
                <a:t>1.37</a:t>
              </a:r>
            </a:p>
          </p:txBody>
        </p:sp>
      </p:grpSp>
      <p:sp>
        <p:nvSpPr>
          <p:cNvPr id="356393" name="Rectangle 41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394" name="Text Box 42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356402" name="Group 50"/>
          <p:cNvGrpSpPr>
            <a:grpSpLocks/>
          </p:cNvGrpSpPr>
          <p:nvPr/>
        </p:nvGrpSpPr>
        <p:grpSpPr bwMode="auto">
          <a:xfrm rot="-2180099">
            <a:off x="3368676" y="163513"/>
            <a:ext cx="5300663" cy="881062"/>
            <a:chOff x="-870" y="1628"/>
            <a:chExt cx="3339" cy="555"/>
          </a:xfrm>
        </p:grpSpPr>
        <p:grpSp>
          <p:nvGrpSpPr>
            <p:cNvPr id="356403" name="Group 51"/>
            <p:cNvGrpSpPr>
              <a:grpSpLocks/>
            </p:cNvGrpSpPr>
            <p:nvPr/>
          </p:nvGrpSpPr>
          <p:grpSpPr bwMode="auto">
            <a:xfrm rot="2180910">
              <a:off x="-870" y="2039"/>
              <a:ext cx="3339" cy="144"/>
              <a:chOff x="3461" y="1398"/>
              <a:chExt cx="1741" cy="144"/>
            </a:xfrm>
          </p:grpSpPr>
          <p:sp>
            <p:nvSpPr>
              <p:cNvPr id="356404" name="Rectangle 52"/>
              <p:cNvSpPr>
                <a:spLocks noChangeArrowheads="1"/>
              </p:cNvSpPr>
              <p:nvPr/>
            </p:nvSpPr>
            <p:spPr bwMode="auto">
              <a:xfrm>
                <a:off x="3461" y="1398"/>
                <a:ext cx="1741" cy="144"/>
              </a:xfrm>
              <a:prstGeom prst="rect">
                <a:avLst/>
              </a:prstGeom>
              <a:solidFill>
                <a:srgbClr val="DCDCC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05" name="Line 53"/>
              <p:cNvSpPr>
                <a:spLocks noChangeShapeType="1"/>
              </p:cNvSpPr>
              <p:nvPr/>
            </p:nvSpPr>
            <p:spPr bwMode="auto">
              <a:xfrm>
                <a:off x="4041" y="1398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06" name="Line 54"/>
              <p:cNvSpPr>
                <a:spLocks noChangeShapeType="1"/>
              </p:cNvSpPr>
              <p:nvPr/>
            </p:nvSpPr>
            <p:spPr bwMode="auto">
              <a:xfrm>
                <a:off x="4622" y="1398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07" name="Line 55"/>
              <p:cNvSpPr>
                <a:spLocks noChangeShapeType="1"/>
              </p:cNvSpPr>
              <p:nvPr/>
            </p:nvSpPr>
            <p:spPr bwMode="auto">
              <a:xfrm>
                <a:off x="4332" y="1398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08" name="Line 56"/>
              <p:cNvSpPr>
                <a:spLocks noChangeShapeType="1"/>
              </p:cNvSpPr>
              <p:nvPr/>
            </p:nvSpPr>
            <p:spPr bwMode="auto">
              <a:xfrm>
                <a:off x="4912" y="1398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09" name="Line 57"/>
              <p:cNvSpPr>
                <a:spLocks noChangeShapeType="1"/>
              </p:cNvSpPr>
              <p:nvPr/>
            </p:nvSpPr>
            <p:spPr bwMode="auto">
              <a:xfrm>
                <a:off x="3751" y="1398"/>
                <a:ext cx="0" cy="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6410" name="Group 58"/>
            <p:cNvGrpSpPr>
              <a:grpSpLocks/>
            </p:cNvGrpSpPr>
            <p:nvPr/>
          </p:nvGrpSpPr>
          <p:grpSpPr bwMode="auto">
            <a:xfrm>
              <a:off x="195" y="1628"/>
              <a:ext cx="72" cy="73"/>
              <a:chOff x="945" y="805"/>
              <a:chExt cx="72" cy="73"/>
            </a:xfrm>
          </p:grpSpPr>
          <p:sp>
            <p:nvSpPr>
              <p:cNvPr id="356411" name="Line 59"/>
              <p:cNvSpPr>
                <a:spLocks noChangeShapeType="1"/>
              </p:cNvSpPr>
              <p:nvPr/>
            </p:nvSpPr>
            <p:spPr bwMode="auto">
              <a:xfrm>
                <a:off x="1017" y="805"/>
                <a:ext cx="0" cy="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12" name="Line 60"/>
              <p:cNvSpPr>
                <a:spLocks noChangeShapeType="1"/>
              </p:cNvSpPr>
              <p:nvPr/>
            </p:nvSpPr>
            <p:spPr bwMode="auto">
              <a:xfrm flipH="1">
                <a:off x="945" y="805"/>
                <a:ext cx="72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6413" name="Group 61"/>
            <p:cNvGrpSpPr>
              <a:grpSpLocks/>
            </p:cNvGrpSpPr>
            <p:nvPr/>
          </p:nvGrpSpPr>
          <p:grpSpPr bwMode="auto">
            <a:xfrm>
              <a:off x="195" y="1628"/>
              <a:ext cx="72" cy="73"/>
              <a:chOff x="945" y="805"/>
              <a:chExt cx="72" cy="73"/>
            </a:xfrm>
          </p:grpSpPr>
          <p:sp>
            <p:nvSpPr>
              <p:cNvPr id="356414" name="Line 62"/>
              <p:cNvSpPr>
                <a:spLocks noChangeShapeType="1"/>
              </p:cNvSpPr>
              <p:nvPr/>
            </p:nvSpPr>
            <p:spPr bwMode="auto">
              <a:xfrm>
                <a:off x="1017" y="805"/>
                <a:ext cx="0" cy="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415" name="Line 63"/>
              <p:cNvSpPr>
                <a:spLocks noChangeShapeType="1"/>
              </p:cNvSpPr>
              <p:nvPr/>
            </p:nvSpPr>
            <p:spPr bwMode="auto">
              <a:xfrm flipH="1">
                <a:off x="945" y="805"/>
                <a:ext cx="72" cy="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0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16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3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5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5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0"/>
                                        <p:tgtEl>
                                          <p:spTgt spid="35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35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80" grpId="0" animBg="1"/>
      <p:bldP spid="356387" grpId="0"/>
      <p:bldP spid="356388" grpId="0" animBg="1"/>
      <p:bldP spid="356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369669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369670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71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72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73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74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675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76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681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682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694" name="Rectangle 30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695" name="Text Box 31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369798" name="Group 134"/>
          <p:cNvGrpSpPr>
            <a:grpSpLocks/>
          </p:cNvGrpSpPr>
          <p:nvPr/>
        </p:nvGrpSpPr>
        <p:grpSpPr bwMode="auto">
          <a:xfrm>
            <a:off x="6281739" y="2809876"/>
            <a:ext cx="2109787" cy="1025525"/>
            <a:chOff x="2997" y="1770"/>
            <a:chExt cx="1329" cy="646"/>
          </a:xfrm>
        </p:grpSpPr>
        <p:sp>
          <p:nvSpPr>
            <p:cNvPr id="369793" name="Freeform 129"/>
            <p:cNvSpPr>
              <a:spLocks/>
            </p:cNvSpPr>
            <p:nvPr/>
          </p:nvSpPr>
          <p:spPr bwMode="auto">
            <a:xfrm>
              <a:off x="2997" y="2233"/>
              <a:ext cx="776" cy="183"/>
            </a:xfrm>
            <a:custGeom>
              <a:avLst/>
              <a:gdLst>
                <a:gd name="T0" fmla="*/ 0 w 776"/>
                <a:gd name="T1" fmla="*/ 0 h 183"/>
                <a:gd name="T2" fmla="*/ 9 w 776"/>
                <a:gd name="T3" fmla="*/ 12 h 183"/>
                <a:gd name="T4" fmla="*/ 36 w 776"/>
                <a:gd name="T5" fmla="*/ 27 h 183"/>
                <a:gd name="T6" fmla="*/ 48 w 776"/>
                <a:gd name="T7" fmla="*/ 36 h 183"/>
                <a:gd name="T8" fmla="*/ 66 w 776"/>
                <a:gd name="T9" fmla="*/ 42 h 183"/>
                <a:gd name="T10" fmla="*/ 85 w 776"/>
                <a:gd name="T11" fmla="*/ 51 h 183"/>
                <a:gd name="T12" fmla="*/ 99 w 776"/>
                <a:gd name="T13" fmla="*/ 60 h 183"/>
                <a:gd name="T14" fmla="*/ 103 w 776"/>
                <a:gd name="T15" fmla="*/ 63 h 183"/>
                <a:gd name="T16" fmla="*/ 133 w 776"/>
                <a:gd name="T17" fmla="*/ 87 h 183"/>
                <a:gd name="T18" fmla="*/ 174 w 776"/>
                <a:gd name="T19" fmla="*/ 111 h 183"/>
                <a:gd name="T20" fmla="*/ 198 w 776"/>
                <a:gd name="T21" fmla="*/ 120 h 183"/>
                <a:gd name="T22" fmla="*/ 216 w 776"/>
                <a:gd name="T23" fmla="*/ 126 h 183"/>
                <a:gd name="T24" fmla="*/ 228 w 776"/>
                <a:gd name="T25" fmla="*/ 137 h 183"/>
                <a:gd name="T26" fmla="*/ 246 w 776"/>
                <a:gd name="T27" fmla="*/ 147 h 183"/>
                <a:gd name="T28" fmla="*/ 270 w 776"/>
                <a:gd name="T29" fmla="*/ 150 h 183"/>
                <a:gd name="T30" fmla="*/ 294 w 776"/>
                <a:gd name="T31" fmla="*/ 159 h 183"/>
                <a:gd name="T32" fmla="*/ 351 w 776"/>
                <a:gd name="T33" fmla="*/ 171 h 183"/>
                <a:gd name="T34" fmla="*/ 441 w 776"/>
                <a:gd name="T35" fmla="*/ 178 h 183"/>
                <a:gd name="T36" fmla="*/ 603 w 776"/>
                <a:gd name="T37" fmla="*/ 173 h 183"/>
                <a:gd name="T38" fmla="*/ 691 w 776"/>
                <a:gd name="T39" fmla="*/ 167 h 183"/>
                <a:gd name="T40" fmla="*/ 727 w 776"/>
                <a:gd name="T41" fmla="*/ 161 h 183"/>
                <a:gd name="T42" fmla="*/ 770 w 776"/>
                <a:gd name="T43" fmla="*/ 15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6" h="183">
                  <a:moveTo>
                    <a:pt x="0" y="0"/>
                  </a:moveTo>
                  <a:cubicBezTo>
                    <a:pt x="5" y="4"/>
                    <a:pt x="5" y="8"/>
                    <a:pt x="9" y="12"/>
                  </a:cubicBezTo>
                  <a:cubicBezTo>
                    <a:pt x="15" y="18"/>
                    <a:pt x="28" y="25"/>
                    <a:pt x="36" y="27"/>
                  </a:cubicBezTo>
                  <a:cubicBezTo>
                    <a:pt x="41" y="31"/>
                    <a:pt x="41" y="35"/>
                    <a:pt x="48" y="36"/>
                  </a:cubicBezTo>
                  <a:cubicBezTo>
                    <a:pt x="54" y="39"/>
                    <a:pt x="60" y="41"/>
                    <a:pt x="66" y="42"/>
                  </a:cubicBezTo>
                  <a:cubicBezTo>
                    <a:pt x="72" y="47"/>
                    <a:pt x="77" y="50"/>
                    <a:pt x="85" y="51"/>
                  </a:cubicBezTo>
                  <a:cubicBezTo>
                    <a:pt x="94" y="54"/>
                    <a:pt x="88" y="52"/>
                    <a:pt x="99" y="60"/>
                  </a:cubicBezTo>
                  <a:cubicBezTo>
                    <a:pt x="100" y="61"/>
                    <a:pt x="103" y="63"/>
                    <a:pt x="103" y="63"/>
                  </a:cubicBezTo>
                  <a:cubicBezTo>
                    <a:pt x="109" y="73"/>
                    <a:pt x="123" y="80"/>
                    <a:pt x="133" y="87"/>
                  </a:cubicBezTo>
                  <a:cubicBezTo>
                    <a:pt x="139" y="96"/>
                    <a:pt x="163" y="109"/>
                    <a:pt x="174" y="111"/>
                  </a:cubicBezTo>
                  <a:cubicBezTo>
                    <a:pt x="182" y="115"/>
                    <a:pt x="190" y="119"/>
                    <a:pt x="198" y="120"/>
                  </a:cubicBezTo>
                  <a:cubicBezTo>
                    <a:pt x="204" y="123"/>
                    <a:pt x="210" y="125"/>
                    <a:pt x="216" y="126"/>
                  </a:cubicBezTo>
                  <a:cubicBezTo>
                    <a:pt x="224" y="136"/>
                    <a:pt x="219" y="134"/>
                    <a:pt x="228" y="137"/>
                  </a:cubicBezTo>
                  <a:cubicBezTo>
                    <a:pt x="233" y="143"/>
                    <a:pt x="239" y="146"/>
                    <a:pt x="246" y="147"/>
                  </a:cubicBezTo>
                  <a:cubicBezTo>
                    <a:pt x="257" y="152"/>
                    <a:pt x="245" y="147"/>
                    <a:pt x="270" y="150"/>
                  </a:cubicBezTo>
                  <a:cubicBezTo>
                    <a:pt x="278" y="151"/>
                    <a:pt x="285" y="158"/>
                    <a:pt x="294" y="159"/>
                  </a:cubicBezTo>
                  <a:cubicBezTo>
                    <a:pt x="310" y="167"/>
                    <a:pt x="333" y="169"/>
                    <a:pt x="351" y="171"/>
                  </a:cubicBezTo>
                  <a:cubicBezTo>
                    <a:pt x="365" y="175"/>
                    <a:pt x="427" y="173"/>
                    <a:pt x="441" y="178"/>
                  </a:cubicBezTo>
                  <a:cubicBezTo>
                    <a:pt x="708" y="173"/>
                    <a:pt x="520" y="183"/>
                    <a:pt x="603" y="173"/>
                  </a:cubicBezTo>
                  <a:cubicBezTo>
                    <a:pt x="641" y="166"/>
                    <a:pt x="662" y="170"/>
                    <a:pt x="691" y="167"/>
                  </a:cubicBezTo>
                  <a:cubicBezTo>
                    <a:pt x="702" y="163"/>
                    <a:pt x="715" y="162"/>
                    <a:pt x="727" y="161"/>
                  </a:cubicBezTo>
                  <a:cubicBezTo>
                    <a:pt x="741" y="155"/>
                    <a:pt x="776" y="145"/>
                    <a:pt x="770" y="15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794" name="Freeform 130"/>
            <p:cNvSpPr>
              <a:spLocks/>
            </p:cNvSpPr>
            <p:nvPr/>
          </p:nvSpPr>
          <p:spPr bwMode="auto">
            <a:xfrm>
              <a:off x="3770" y="1986"/>
              <a:ext cx="321" cy="396"/>
            </a:xfrm>
            <a:custGeom>
              <a:avLst/>
              <a:gdLst>
                <a:gd name="T0" fmla="*/ 0 w 321"/>
                <a:gd name="T1" fmla="*/ 396 h 396"/>
                <a:gd name="T2" fmla="*/ 21 w 321"/>
                <a:gd name="T3" fmla="*/ 389 h 396"/>
                <a:gd name="T4" fmla="*/ 67 w 321"/>
                <a:gd name="T5" fmla="*/ 378 h 396"/>
                <a:gd name="T6" fmla="*/ 96 w 321"/>
                <a:gd name="T7" fmla="*/ 365 h 396"/>
                <a:gd name="T8" fmla="*/ 117 w 321"/>
                <a:gd name="T9" fmla="*/ 356 h 396"/>
                <a:gd name="T10" fmla="*/ 144 w 321"/>
                <a:gd name="T11" fmla="*/ 341 h 396"/>
                <a:gd name="T12" fmla="*/ 165 w 321"/>
                <a:gd name="T13" fmla="*/ 323 h 396"/>
                <a:gd name="T14" fmla="*/ 177 w 321"/>
                <a:gd name="T15" fmla="*/ 306 h 396"/>
                <a:gd name="T16" fmla="*/ 190 w 321"/>
                <a:gd name="T17" fmla="*/ 291 h 396"/>
                <a:gd name="T18" fmla="*/ 202 w 321"/>
                <a:gd name="T19" fmla="*/ 272 h 396"/>
                <a:gd name="T20" fmla="*/ 216 w 321"/>
                <a:gd name="T21" fmla="*/ 240 h 396"/>
                <a:gd name="T22" fmla="*/ 229 w 321"/>
                <a:gd name="T23" fmla="*/ 212 h 396"/>
                <a:gd name="T24" fmla="*/ 240 w 321"/>
                <a:gd name="T25" fmla="*/ 183 h 396"/>
                <a:gd name="T26" fmla="*/ 249 w 321"/>
                <a:gd name="T27" fmla="*/ 164 h 396"/>
                <a:gd name="T28" fmla="*/ 255 w 321"/>
                <a:gd name="T29" fmla="*/ 143 h 396"/>
                <a:gd name="T30" fmla="*/ 264 w 321"/>
                <a:gd name="T31" fmla="*/ 110 h 396"/>
                <a:gd name="T32" fmla="*/ 270 w 321"/>
                <a:gd name="T33" fmla="*/ 93 h 396"/>
                <a:gd name="T34" fmla="*/ 282 w 321"/>
                <a:gd name="T35" fmla="*/ 69 h 396"/>
                <a:gd name="T36" fmla="*/ 304 w 321"/>
                <a:gd name="T37" fmla="*/ 30 h 396"/>
                <a:gd name="T38" fmla="*/ 315 w 321"/>
                <a:gd name="T39" fmla="*/ 14 h 396"/>
                <a:gd name="T40" fmla="*/ 316 w 321"/>
                <a:gd name="T41" fmla="*/ 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396">
                  <a:moveTo>
                    <a:pt x="0" y="396"/>
                  </a:moveTo>
                  <a:cubicBezTo>
                    <a:pt x="7" y="393"/>
                    <a:pt x="14" y="390"/>
                    <a:pt x="21" y="389"/>
                  </a:cubicBezTo>
                  <a:cubicBezTo>
                    <a:pt x="46" y="384"/>
                    <a:pt x="40" y="380"/>
                    <a:pt x="67" y="378"/>
                  </a:cubicBezTo>
                  <a:cubicBezTo>
                    <a:pt x="78" y="376"/>
                    <a:pt x="85" y="367"/>
                    <a:pt x="96" y="365"/>
                  </a:cubicBezTo>
                  <a:cubicBezTo>
                    <a:pt x="102" y="360"/>
                    <a:pt x="109" y="357"/>
                    <a:pt x="117" y="356"/>
                  </a:cubicBezTo>
                  <a:cubicBezTo>
                    <a:pt x="126" y="351"/>
                    <a:pt x="133" y="343"/>
                    <a:pt x="144" y="341"/>
                  </a:cubicBezTo>
                  <a:cubicBezTo>
                    <a:pt x="152" y="335"/>
                    <a:pt x="157" y="328"/>
                    <a:pt x="165" y="323"/>
                  </a:cubicBezTo>
                  <a:cubicBezTo>
                    <a:pt x="166" y="316"/>
                    <a:pt x="171" y="310"/>
                    <a:pt x="177" y="306"/>
                  </a:cubicBezTo>
                  <a:cubicBezTo>
                    <a:pt x="184" y="293"/>
                    <a:pt x="184" y="299"/>
                    <a:pt x="190" y="291"/>
                  </a:cubicBezTo>
                  <a:cubicBezTo>
                    <a:pt x="192" y="283"/>
                    <a:pt x="196" y="277"/>
                    <a:pt x="202" y="272"/>
                  </a:cubicBezTo>
                  <a:cubicBezTo>
                    <a:pt x="207" y="263"/>
                    <a:pt x="210" y="249"/>
                    <a:pt x="216" y="240"/>
                  </a:cubicBezTo>
                  <a:cubicBezTo>
                    <a:pt x="217" y="233"/>
                    <a:pt x="226" y="218"/>
                    <a:pt x="229" y="212"/>
                  </a:cubicBezTo>
                  <a:cubicBezTo>
                    <a:pt x="231" y="198"/>
                    <a:pt x="233" y="195"/>
                    <a:pt x="240" y="183"/>
                  </a:cubicBezTo>
                  <a:cubicBezTo>
                    <a:pt x="241" y="176"/>
                    <a:pt x="245" y="170"/>
                    <a:pt x="249" y="164"/>
                  </a:cubicBezTo>
                  <a:cubicBezTo>
                    <a:pt x="250" y="157"/>
                    <a:pt x="252" y="150"/>
                    <a:pt x="255" y="143"/>
                  </a:cubicBezTo>
                  <a:cubicBezTo>
                    <a:pt x="257" y="133"/>
                    <a:pt x="259" y="120"/>
                    <a:pt x="264" y="110"/>
                  </a:cubicBezTo>
                  <a:cubicBezTo>
                    <a:pt x="265" y="104"/>
                    <a:pt x="267" y="99"/>
                    <a:pt x="270" y="93"/>
                  </a:cubicBezTo>
                  <a:cubicBezTo>
                    <a:pt x="272" y="84"/>
                    <a:pt x="277" y="77"/>
                    <a:pt x="282" y="69"/>
                  </a:cubicBezTo>
                  <a:cubicBezTo>
                    <a:pt x="284" y="56"/>
                    <a:pt x="293" y="38"/>
                    <a:pt x="304" y="30"/>
                  </a:cubicBezTo>
                  <a:cubicBezTo>
                    <a:pt x="307" y="24"/>
                    <a:pt x="311" y="19"/>
                    <a:pt x="315" y="14"/>
                  </a:cubicBezTo>
                  <a:cubicBezTo>
                    <a:pt x="315" y="12"/>
                    <a:pt x="321" y="0"/>
                    <a:pt x="316" y="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797" name="Freeform 133"/>
            <p:cNvSpPr>
              <a:spLocks/>
            </p:cNvSpPr>
            <p:nvPr/>
          </p:nvSpPr>
          <p:spPr bwMode="auto">
            <a:xfrm>
              <a:off x="4068" y="1770"/>
              <a:ext cx="258" cy="254"/>
            </a:xfrm>
            <a:custGeom>
              <a:avLst/>
              <a:gdLst>
                <a:gd name="T0" fmla="*/ 0 w 258"/>
                <a:gd name="T1" fmla="*/ 254 h 254"/>
                <a:gd name="T2" fmla="*/ 18 w 258"/>
                <a:gd name="T3" fmla="*/ 224 h 254"/>
                <a:gd name="T4" fmla="*/ 34 w 258"/>
                <a:gd name="T5" fmla="*/ 204 h 254"/>
                <a:gd name="T6" fmla="*/ 74 w 258"/>
                <a:gd name="T7" fmla="*/ 172 h 254"/>
                <a:gd name="T8" fmla="*/ 84 w 258"/>
                <a:gd name="T9" fmla="*/ 160 h 254"/>
                <a:gd name="T10" fmla="*/ 108 w 258"/>
                <a:gd name="T11" fmla="*/ 148 h 254"/>
                <a:gd name="T12" fmla="*/ 184 w 258"/>
                <a:gd name="T13" fmla="*/ 116 h 254"/>
                <a:gd name="T14" fmla="*/ 204 w 258"/>
                <a:gd name="T15" fmla="*/ 106 h 254"/>
                <a:gd name="T16" fmla="*/ 232 w 258"/>
                <a:gd name="T17" fmla="*/ 100 h 254"/>
                <a:gd name="T18" fmla="*/ 248 w 258"/>
                <a:gd name="T19" fmla="*/ 96 h 254"/>
                <a:gd name="T20" fmla="*/ 258 w 258"/>
                <a:gd name="T21" fmla="*/ 70 h 254"/>
                <a:gd name="T22" fmla="*/ 252 w 258"/>
                <a:gd name="T23" fmla="*/ 20 h 254"/>
                <a:gd name="T24" fmla="*/ 246 w 258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4">
                  <a:moveTo>
                    <a:pt x="0" y="254"/>
                  </a:moveTo>
                  <a:cubicBezTo>
                    <a:pt x="7" y="244"/>
                    <a:pt x="6" y="228"/>
                    <a:pt x="18" y="224"/>
                  </a:cubicBezTo>
                  <a:cubicBezTo>
                    <a:pt x="20" y="217"/>
                    <a:pt x="28" y="208"/>
                    <a:pt x="34" y="204"/>
                  </a:cubicBezTo>
                  <a:cubicBezTo>
                    <a:pt x="42" y="192"/>
                    <a:pt x="62" y="180"/>
                    <a:pt x="74" y="172"/>
                  </a:cubicBezTo>
                  <a:cubicBezTo>
                    <a:pt x="97" y="157"/>
                    <a:pt x="66" y="175"/>
                    <a:pt x="84" y="160"/>
                  </a:cubicBezTo>
                  <a:cubicBezTo>
                    <a:pt x="91" y="155"/>
                    <a:pt x="101" y="152"/>
                    <a:pt x="108" y="148"/>
                  </a:cubicBezTo>
                  <a:cubicBezTo>
                    <a:pt x="132" y="135"/>
                    <a:pt x="157" y="123"/>
                    <a:pt x="184" y="116"/>
                  </a:cubicBezTo>
                  <a:cubicBezTo>
                    <a:pt x="198" y="106"/>
                    <a:pt x="191" y="109"/>
                    <a:pt x="204" y="106"/>
                  </a:cubicBezTo>
                  <a:cubicBezTo>
                    <a:pt x="217" y="97"/>
                    <a:pt x="204" y="104"/>
                    <a:pt x="232" y="100"/>
                  </a:cubicBezTo>
                  <a:cubicBezTo>
                    <a:pt x="237" y="99"/>
                    <a:pt x="248" y="96"/>
                    <a:pt x="248" y="96"/>
                  </a:cubicBezTo>
                  <a:cubicBezTo>
                    <a:pt x="251" y="87"/>
                    <a:pt x="256" y="80"/>
                    <a:pt x="258" y="70"/>
                  </a:cubicBezTo>
                  <a:cubicBezTo>
                    <a:pt x="257" y="46"/>
                    <a:pt x="257" y="39"/>
                    <a:pt x="252" y="20"/>
                  </a:cubicBezTo>
                  <a:cubicBezTo>
                    <a:pt x="250" y="13"/>
                    <a:pt x="246" y="0"/>
                    <a:pt x="24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17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6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81" grpId="0" animBg="1"/>
      <p:bldP spid="3696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506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507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33509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33510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11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12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13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14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15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3516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3517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33518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3520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3521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3522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3523" name="Rectangle 19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3524" name="Text Box 20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533526" name="Group 22"/>
          <p:cNvGrpSpPr>
            <a:grpSpLocks/>
          </p:cNvGrpSpPr>
          <p:nvPr/>
        </p:nvGrpSpPr>
        <p:grpSpPr bwMode="auto">
          <a:xfrm>
            <a:off x="6281739" y="2809876"/>
            <a:ext cx="2109787" cy="1025525"/>
            <a:chOff x="2997" y="1770"/>
            <a:chExt cx="1329" cy="646"/>
          </a:xfrm>
        </p:grpSpPr>
        <p:sp>
          <p:nvSpPr>
            <p:cNvPr id="533527" name="Freeform 23"/>
            <p:cNvSpPr>
              <a:spLocks/>
            </p:cNvSpPr>
            <p:nvPr/>
          </p:nvSpPr>
          <p:spPr bwMode="auto">
            <a:xfrm>
              <a:off x="2997" y="2233"/>
              <a:ext cx="776" cy="183"/>
            </a:xfrm>
            <a:custGeom>
              <a:avLst/>
              <a:gdLst>
                <a:gd name="T0" fmla="*/ 0 w 776"/>
                <a:gd name="T1" fmla="*/ 0 h 183"/>
                <a:gd name="T2" fmla="*/ 9 w 776"/>
                <a:gd name="T3" fmla="*/ 12 h 183"/>
                <a:gd name="T4" fmla="*/ 36 w 776"/>
                <a:gd name="T5" fmla="*/ 27 h 183"/>
                <a:gd name="T6" fmla="*/ 48 w 776"/>
                <a:gd name="T7" fmla="*/ 36 h 183"/>
                <a:gd name="T8" fmla="*/ 66 w 776"/>
                <a:gd name="T9" fmla="*/ 42 h 183"/>
                <a:gd name="T10" fmla="*/ 85 w 776"/>
                <a:gd name="T11" fmla="*/ 51 h 183"/>
                <a:gd name="T12" fmla="*/ 99 w 776"/>
                <a:gd name="T13" fmla="*/ 60 h 183"/>
                <a:gd name="T14" fmla="*/ 103 w 776"/>
                <a:gd name="T15" fmla="*/ 63 h 183"/>
                <a:gd name="T16" fmla="*/ 133 w 776"/>
                <a:gd name="T17" fmla="*/ 87 h 183"/>
                <a:gd name="T18" fmla="*/ 174 w 776"/>
                <a:gd name="T19" fmla="*/ 111 h 183"/>
                <a:gd name="T20" fmla="*/ 198 w 776"/>
                <a:gd name="T21" fmla="*/ 120 h 183"/>
                <a:gd name="T22" fmla="*/ 216 w 776"/>
                <a:gd name="T23" fmla="*/ 126 h 183"/>
                <a:gd name="T24" fmla="*/ 228 w 776"/>
                <a:gd name="T25" fmla="*/ 137 h 183"/>
                <a:gd name="T26" fmla="*/ 246 w 776"/>
                <a:gd name="T27" fmla="*/ 147 h 183"/>
                <a:gd name="T28" fmla="*/ 270 w 776"/>
                <a:gd name="T29" fmla="*/ 150 h 183"/>
                <a:gd name="T30" fmla="*/ 294 w 776"/>
                <a:gd name="T31" fmla="*/ 159 h 183"/>
                <a:gd name="T32" fmla="*/ 351 w 776"/>
                <a:gd name="T33" fmla="*/ 171 h 183"/>
                <a:gd name="T34" fmla="*/ 441 w 776"/>
                <a:gd name="T35" fmla="*/ 178 h 183"/>
                <a:gd name="T36" fmla="*/ 603 w 776"/>
                <a:gd name="T37" fmla="*/ 173 h 183"/>
                <a:gd name="T38" fmla="*/ 691 w 776"/>
                <a:gd name="T39" fmla="*/ 167 h 183"/>
                <a:gd name="T40" fmla="*/ 727 w 776"/>
                <a:gd name="T41" fmla="*/ 161 h 183"/>
                <a:gd name="T42" fmla="*/ 770 w 776"/>
                <a:gd name="T43" fmla="*/ 15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6" h="183">
                  <a:moveTo>
                    <a:pt x="0" y="0"/>
                  </a:moveTo>
                  <a:cubicBezTo>
                    <a:pt x="5" y="4"/>
                    <a:pt x="5" y="8"/>
                    <a:pt x="9" y="12"/>
                  </a:cubicBezTo>
                  <a:cubicBezTo>
                    <a:pt x="15" y="18"/>
                    <a:pt x="28" y="25"/>
                    <a:pt x="36" y="27"/>
                  </a:cubicBezTo>
                  <a:cubicBezTo>
                    <a:pt x="41" y="31"/>
                    <a:pt x="41" y="35"/>
                    <a:pt x="48" y="36"/>
                  </a:cubicBezTo>
                  <a:cubicBezTo>
                    <a:pt x="54" y="39"/>
                    <a:pt x="60" y="41"/>
                    <a:pt x="66" y="42"/>
                  </a:cubicBezTo>
                  <a:cubicBezTo>
                    <a:pt x="72" y="47"/>
                    <a:pt x="77" y="50"/>
                    <a:pt x="85" y="51"/>
                  </a:cubicBezTo>
                  <a:cubicBezTo>
                    <a:pt x="94" y="54"/>
                    <a:pt x="88" y="52"/>
                    <a:pt x="99" y="60"/>
                  </a:cubicBezTo>
                  <a:cubicBezTo>
                    <a:pt x="100" y="61"/>
                    <a:pt x="103" y="63"/>
                    <a:pt x="103" y="63"/>
                  </a:cubicBezTo>
                  <a:cubicBezTo>
                    <a:pt x="109" y="73"/>
                    <a:pt x="123" y="80"/>
                    <a:pt x="133" y="87"/>
                  </a:cubicBezTo>
                  <a:cubicBezTo>
                    <a:pt x="139" y="96"/>
                    <a:pt x="163" y="109"/>
                    <a:pt x="174" y="111"/>
                  </a:cubicBezTo>
                  <a:cubicBezTo>
                    <a:pt x="182" y="115"/>
                    <a:pt x="190" y="119"/>
                    <a:pt x="198" y="120"/>
                  </a:cubicBezTo>
                  <a:cubicBezTo>
                    <a:pt x="204" y="123"/>
                    <a:pt x="210" y="125"/>
                    <a:pt x="216" y="126"/>
                  </a:cubicBezTo>
                  <a:cubicBezTo>
                    <a:pt x="224" y="136"/>
                    <a:pt x="219" y="134"/>
                    <a:pt x="228" y="137"/>
                  </a:cubicBezTo>
                  <a:cubicBezTo>
                    <a:pt x="233" y="143"/>
                    <a:pt x="239" y="146"/>
                    <a:pt x="246" y="147"/>
                  </a:cubicBezTo>
                  <a:cubicBezTo>
                    <a:pt x="257" y="152"/>
                    <a:pt x="245" y="147"/>
                    <a:pt x="270" y="150"/>
                  </a:cubicBezTo>
                  <a:cubicBezTo>
                    <a:pt x="278" y="151"/>
                    <a:pt x="285" y="158"/>
                    <a:pt x="294" y="159"/>
                  </a:cubicBezTo>
                  <a:cubicBezTo>
                    <a:pt x="310" y="167"/>
                    <a:pt x="333" y="169"/>
                    <a:pt x="351" y="171"/>
                  </a:cubicBezTo>
                  <a:cubicBezTo>
                    <a:pt x="365" y="175"/>
                    <a:pt x="427" y="173"/>
                    <a:pt x="441" y="178"/>
                  </a:cubicBezTo>
                  <a:cubicBezTo>
                    <a:pt x="708" y="173"/>
                    <a:pt x="520" y="183"/>
                    <a:pt x="603" y="173"/>
                  </a:cubicBezTo>
                  <a:cubicBezTo>
                    <a:pt x="641" y="166"/>
                    <a:pt x="662" y="170"/>
                    <a:pt x="691" y="167"/>
                  </a:cubicBezTo>
                  <a:cubicBezTo>
                    <a:pt x="702" y="163"/>
                    <a:pt x="715" y="162"/>
                    <a:pt x="727" y="161"/>
                  </a:cubicBezTo>
                  <a:cubicBezTo>
                    <a:pt x="741" y="155"/>
                    <a:pt x="776" y="145"/>
                    <a:pt x="770" y="15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28" name="Freeform 24"/>
            <p:cNvSpPr>
              <a:spLocks/>
            </p:cNvSpPr>
            <p:nvPr/>
          </p:nvSpPr>
          <p:spPr bwMode="auto">
            <a:xfrm>
              <a:off x="3770" y="1986"/>
              <a:ext cx="321" cy="396"/>
            </a:xfrm>
            <a:custGeom>
              <a:avLst/>
              <a:gdLst>
                <a:gd name="T0" fmla="*/ 0 w 321"/>
                <a:gd name="T1" fmla="*/ 396 h 396"/>
                <a:gd name="T2" fmla="*/ 21 w 321"/>
                <a:gd name="T3" fmla="*/ 389 h 396"/>
                <a:gd name="T4" fmla="*/ 67 w 321"/>
                <a:gd name="T5" fmla="*/ 378 h 396"/>
                <a:gd name="T6" fmla="*/ 96 w 321"/>
                <a:gd name="T7" fmla="*/ 365 h 396"/>
                <a:gd name="T8" fmla="*/ 117 w 321"/>
                <a:gd name="T9" fmla="*/ 356 h 396"/>
                <a:gd name="T10" fmla="*/ 144 w 321"/>
                <a:gd name="T11" fmla="*/ 341 h 396"/>
                <a:gd name="T12" fmla="*/ 165 w 321"/>
                <a:gd name="T13" fmla="*/ 323 h 396"/>
                <a:gd name="T14" fmla="*/ 177 w 321"/>
                <a:gd name="T15" fmla="*/ 306 h 396"/>
                <a:gd name="T16" fmla="*/ 190 w 321"/>
                <a:gd name="T17" fmla="*/ 291 h 396"/>
                <a:gd name="T18" fmla="*/ 202 w 321"/>
                <a:gd name="T19" fmla="*/ 272 h 396"/>
                <a:gd name="T20" fmla="*/ 216 w 321"/>
                <a:gd name="T21" fmla="*/ 240 h 396"/>
                <a:gd name="T22" fmla="*/ 229 w 321"/>
                <a:gd name="T23" fmla="*/ 212 h 396"/>
                <a:gd name="T24" fmla="*/ 240 w 321"/>
                <a:gd name="T25" fmla="*/ 183 h 396"/>
                <a:gd name="T26" fmla="*/ 249 w 321"/>
                <a:gd name="T27" fmla="*/ 164 h 396"/>
                <a:gd name="T28" fmla="*/ 255 w 321"/>
                <a:gd name="T29" fmla="*/ 143 h 396"/>
                <a:gd name="T30" fmla="*/ 264 w 321"/>
                <a:gd name="T31" fmla="*/ 110 h 396"/>
                <a:gd name="T32" fmla="*/ 270 w 321"/>
                <a:gd name="T33" fmla="*/ 93 h 396"/>
                <a:gd name="T34" fmla="*/ 282 w 321"/>
                <a:gd name="T35" fmla="*/ 69 h 396"/>
                <a:gd name="T36" fmla="*/ 304 w 321"/>
                <a:gd name="T37" fmla="*/ 30 h 396"/>
                <a:gd name="T38" fmla="*/ 315 w 321"/>
                <a:gd name="T39" fmla="*/ 14 h 396"/>
                <a:gd name="T40" fmla="*/ 316 w 321"/>
                <a:gd name="T41" fmla="*/ 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396">
                  <a:moveTo>
                    <a:pt x="0" y="396"/>
                  </a:moveTo>
                  <a:cubicBezTo>
                    <a:pt x="7" y="393"/>
                    <a:pt x="14" y="390"/>
                    <a:pt x="21" y="389"/>
                  </a:cubicBezTo>
                  <a:cubicBezTo>
                    <a:pt x="46" y="384"/>
                    <a:pt x="40" y="380"/>
                    <a:pt x="67" y="378"/>
                  </a:cubicBezTo>
                  <a:cubicBezTo>
                    <a:pt x="78" y="376"/>
                    <a:pt x="85" y="367"/>
                    <a:pt x="96" y="365"/>
                  </a:cubicBezTo>
                  <a:cubicBezTo>
                    <a:pt x="102" y="360"/>
                    <a:pt x="109" y="357"/>
                    <a:pt x="117" y="356"/>
                  </a:cubicBezTo>
                  <a:cubicBezTo>
                    <a:pt x="126" y="351"/>
                    <a:pt x="133" y="343"/>
                    <a:pt x="144" y="341"/>
                  </a:cubicBezTo>
                  <a:cubicBezTo>
                    <a:pt x="152" y="335"/>
                    <a:pt x="157" y="328"/>
                    <a:pt x="165" y="323"/>
                  </a:cubicBezTo>
                  <a:cubicBezTo>
                    <a:pt x="166" y="316"/>
                    <a:pt x="171" y="310"/>
                    <a:pt x="177" y="306"/>
                  </a:cubicBezTo>
                  <a:cubicBezTo>
                    <a:pt x="184" y="293"/>
                    <a:pt x="184" y="299"/>
                    <a:pt x="190" y="291"/>
                  </a:cubicBezTo>
                  <a:cubicBezTo>
                    <a:pt x="192" y="283"/>
                    <a:pt x="196" y="277"/>
                    <a:pt x="202" y="272"/>
                  </a:cubicBezTo>
                  <a:cubicBezTo>
                    <a:pt x="207" y="263"/>
                    <a:pt x="210" y="249"/>
                    <a:pt x="216" y="240"/>
                  </a:cubicBezTo>
                  <a:cubicBezTo>
                    <a:pt x="217" y="233"/>
                    <a:pt x="226" y="218"/>
                    <a:pt x="229" y="212"/>
                  </a:cubicBezTo>
                  <a:cubicBezTo>
                    <a:pt x="231" y="198"/>
                    <a:pt x="233" y="195"/>
                    <a:pt x="240" y="183"/>
                  </a:cubicBezTo>
                  <a:cubicBezTo>
                    <a:pt x="241" y="176"/>
                    <a:pt x="245" y="170"/>
                    <a:pt x="249" y="164"/>
                  </a:cubicBezTo>
                  <a:cubicBezTo>
                    <a:pt x="250" y="157"/>
                    <a:pt x="252" y="150"/>
                    <a:pt x="255" y="143"/>
                  </a:cubicBezTo>
                  <a:cubicBezTo>
                    <a:pt x="257" y="133"/>
                    <a:pt x="259" y="120"/>
                    <a:pt x="264" y="110"/>
                  </a:cubicBezTo>
                  <a:cubicBezTo>
                    <a:pt x="265" y="104"/>
                    <a:pt x="267" y="99"/>
                    <a:pt x="270" y="93"/>
                  </a:cubicBezTo>
                  <a:cubicBezTo>
                    <a:pt x="272" y="84"/>
                    <a:pt x="277" y="77"/>
                    <a:pt x="282" y="69"/>
                  </a:cubicBezTo>
                  <a:cubicBezTo>
                    <a:pt x="284" y="56"/>
                    <a:pt x="293" y="38"/>
                    <a:pt x="304" y="30"/>
                  </a:cubicBezTo>
                  <a:cubicBezTo>
                    <a:pt x="307" y="24"/>
                    <a:pt x="311" y="19"/>
                    <a:pt x="315" y="14"/>
                  </a:cubicBezTo>
                  <a:cubicBezTo>
                    <a:pt x="315" y="12"/>
                    <a:pt x="321" y="0"/>
                    <a:pt x="316" y="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29" name="Freeform 25"/>
            <p:cNvSpPr>
              <a:spLocks/>
            </p:cNvSpPr>
            <p:nvPr/>
          </p:nvSpPr>
          <p:spPr bwMode="auto">
            <a:xfrm>
              <a:off x="4068" y="1770"/>
              <a:ext cx="258" cy="254"/>
            </a:xfrm>
            <a:custGeom>
              <a:avLst/>
              <a:gdLst>
                <a:gd name="T0" fmla="*/ 0 w 258"/>
                <a:gd name="T1" fmla="*/ 254 h 254"/>
                <a:gd name="T2" fmla="*/ 18 w 258"/>
                <a:gd name="T3" fmla="*/ 224 h 254"/>
                <a:gd name="T4" fmla="*/ 34 w 258"/>
                <a:gd name="T5" fmla="*/ 204 h 254"/>
                <a:gd name="T6" fmla="*/ 74 w 258"/>
                <a:gd name="T7" fmla="*/ 172 h 254"/>
                <a:gd name="T8" fmla="*/ 84 w 258"/>
                <a:gd name="T9" fmla="*/ 160 h 254"/>
                <a:gd name="T10" fmla="*/ 108 w 258"/>
                <a:gd name="T11" fmla="*/ 148 h 254"/>
                <a:gd name="T12" fmla="*/ 184 w 258"/>
                <a:gd name="T13" fmla="*/ 116 h 254"/>
                <a:gd name="T14" fmla="*/ 204 w 258"/>
                <a:gd name="T15" fmla="*/ 106 h 254"/>
                <a:gd name="T16" fmla="*/ 232 w 258"/>
                <a:gd name="T17" fmla="*/ 100 h 254"/>
                <a:gd name="T18" fmla="*/ 248 w 258"/>
                <a:gd name="T19" fmla="*/ 96 h 254"/>
                <a:gd name="T20" fmla="*/ 258 w 258"/>
                <a:gd name="T21" fmla="*/ 70 h 254"/>
                <a:gd name="T22" fmla="*/ 252 w 258"/>
                <a:gd name="T23" fmla="*/ 20 h 254"/>
                <a:gd name="T24" fmla="*/ 246 w 258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4">
                  <a:moveTo>
                    <a:pt x="0" y="254"/>
                  </a:moveTo>
                  <a:cubicBezTo>
                    <a:pt x="7" y="244"/>
                    <a:pt x="6" y="228"/>
                    <a:pt x="18" y="224"/>
                  </a:cubicBezTo>
                  <a:cubicBezTo>
                    <a:pt x="20" y="217"/>
                    <a:pt x="28" y="208"/>
                    <a:pt x="34" y="204"/>
                  </a:cubicBezTo>
                  <a:cubicBezTo>
                    <a:pt x="42" y="192"/>
                    <a:pt x="62" y="180"/>
                    <a:pt x="74" y="172"/>
                  </a:cubicBezTo>
                  <a:cubicBezTo>
                    <a:pt x="97" y="157"/>
                    <a:pt x="66" y="175"/>
                    <a:pt x="84" y="160"/>
                  </a:cubicBezTo>
                  <a:cubicBezTo>
                    <a:pt x="91" y="155"/>
                    <a:pt x="101" y="152"/>
                    <a:pt x="108" y="148"/>
                  </a:cubicBezTo>
                  <a:cubicBezTo>
                    <a:pt x="132" y="135"/>
                    <a:pt x="157" y="123"/>
                    <a:pt x="184" y="116"/>
                  </a:cubicBezTo>
                  <a:cubicBezTo>
                    <a:pt x="198" y="106"/>
                    <a:pt x="191" y="109"/>
                    <a:pt x="204" y="106"/>
                  </a:cubicBezTo>
                  <a:cubicBezTo>
                    <a:pt x="217" y="97"/>
                    <a:pt x="204" y="104"/>
                    <a:pt x="232" y="100"/>
                  </a:cubicBezTo>
                  <a:cubicBezTo>
                    <a:pt x="237" y="99"/>
                    <a:pt x="248" y="96"/>
                    <a:pt x="248" y="96"/>
                  </a:cubicBezTo>
                  <a:cubicBezTo>
                    <a:pt x="251" y="87"/>
                    <a:pt x="256" y="80"/>
                    <a:pt x="258" y="70"/>
                  </a:cubicBezTo>
                  <a:cubicBezTo>
                    <a:pt x="257" y="46"/>
                    <a:pt x="257" y="39"/>
                    <a:pt x="252" y="20"/>
                  </a:cubicBezTo>
                  <a:cubicBezTo>
                    <a:pt x="250" y="13"/>
                    <a:pt x="246" y="0"/>
                    <a:pt x="24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3533" name="Group 29"/>
          <p:cNvGrpSpPr>
            <a:grpSpLocks/>
          </p:cNvGrpSpPr>
          <p:nvPr/>
        </p:nvGrpSpPr>
        <p:grpSpPr bwMode="auto">
          <a:xfrm>
            <a:off x="7472363" y="2871788"/>
            <a:ext cx="1962150" cy="1643062"/>
            <a:chOff x="3747" y="1809"/>
            <a:chExt cx="1236" cy="1035"/>
          </a:xfrm>
        </p:grpSpPr>
        <p:sp>
          <p:nvSpPr>
            <p:cNvPr id="533531" name="Freeform 27"/>
            <p:cNvSpPr>
              <a:spLocks/>
            </p:cNvSpPr>
            <p:nvPr/>
          </p:nvSpPr>
          <p:spPr bwMode="auto">
            <a:xfrm>
              <a:off x="3747" y="1809"/>
              <a:ext cx="1236" cy="1014"/>
            </a:xfrm>
            <a:custGeom>
              <a:avLst/>
              <a:gdLst>
                <a:gd name="T0" fmla="*/ 156 w 1236"/>
                <a:gd name="T1" fmla="*/ 48 h 1014"/>
                <a:gd name="T2" fmla="*/ 213 w 1236"/>
                <a:gd name="T3" fmla="*/ 309 h 1014"/>
                <a:gd name="T4" fmla="*/ 402 w 1236"/>
                <a:gd name="T5" fmla="*/ 759 h 1014"/>
                <a:gd name="T6" fmla="*/ 564 w 1236"/>
                <a:gd name="T7" fmla="*/ 285 h 1014"/>
                <a:gd name="T8" fmla="*/ 447 w 1236"/>
                <a:gd name="T9" fmla="*/ 852 h 1014"/>
                <a:gd name="T10" fmla="*/ 633 w 1236"/>
                <a:gd name="T11" fmla="*/ 360 h 1014"/>
                <a:gd name="T12" fmla="*/ 501 w 1236"/>
                <a:gd name="T13" fmla="*/ 930 h 1014"/>
                <a:gd name="T14" fmla="*/ 729 w 1236"/>
                <a:gd name="T15" fmla="*/ 456 h 1014"/>
                <a:gd name="T16" fmla="*/ 570 w 1236"/>
                <a:gd name="T17" fmla="*/ 993 h 1014"/>
                <a:gd name="T18" fmla="*/ 1236 w 1236"/>
                <a:gd name="T19" fmla="*/ 53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6" h="1014">
                  <a:moveTo>
                    <a:pt x="156" y="48"/>
                  </a:moveTo>
                  <a:cubicBezTo>
                    <a:pt x="309" y="0"/>
                    <a:pt x="300" y="189"/>
                    <a:pt x="213" y="309"/>
                  </a:cubicBezTo>
                  <a:cubicBezTo>
                    <a:pt x="126" y="429"/>
                    <a:pt x="0" y="705"/>
                    <a:pt x="402" y="759"/>
                  </a:cubicBezTo>
                  <a:cubicBezTo>
                    <a:pt x="804" y="813"/>
                    <a:pt x="879" y="318"/>
                    <a:pt x="564" y="285"/>
                  </a:cubicBezTo>
                  <a:cubicBezTo>
                    <a:pt x="249" y="252"/>
                    <a:pt x="24" y="849"/>
                    <a:pt x="447" y="852"/>
                  </a:cubicBezTo>
                  <a:cubicBezTo>
                    <a:pt x="870" y="855"/>
                    <a:pt x="1020" y="393"/>
                    <a:pt x="633" y="360"/>
                  </a:cubicBezTo>
                  <a:cubicBezTo>
                    <a:pt x="246" y="327"/>
                    <a:pt x="135" y="918"/>
                    <a:pt x="501" y="930"/>
                  </a:cubicBezTo>
                  <a:cubicBezTo>
                    <a:pt x="867" y="942"/>
                    <a:pt x="1107" y="465"/>
                    <a:pt x="729" y="456"/>
                  </a:cubicBezTo>
                  <a:cubicBezTo>
                    <a:pt x="351" y="447"/>
                    <a:pt x="225" y="972"/>
                    <a:pt x="570" y="993"/>
                  </a:cubicBezTo>
                  <a:cubicBezTo>
                    <a:pt x="915" y="1014"/>
                    <a:pt x="1035" y="486"/>
                    <a:pt x="1236" y="537"/>
                  </a:cubicBezTo>
                </a:path>
              </a:pathLst>
            </a:custGeom>
            <a:noFill/>
            <a:ln w="57150" cmpd="sng">
              <a:solidFill>
                <a:srgbClr val="FFBB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532" name="Text Box 28"/>
            <p:cNvSpPr txBox="1">
              <a:spLocks noChangeArrowheads="1"/>
            </p:cNvSpPr>
            <p:nvPr/>
          </p:nvSpPr>
          <p:spPr bwMode="auto">
            <a:xfrm rot="-3072525">
              <a:off x="4044" y="2300"/>
              <a:ext cx="8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prstClr val="black"/>
                  </a:solidFill>
                  <a:latin typeface="Arial" charset="0"/>
                </a:rPr>
                <a:t>string</a:t>
              </a:r>
            </a:p>
          </p:txBody>
        </p:sp>
      </p:grpSp>
      <p:sp>
        <p:nvSpPr>
          <p:cNvPr id="28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18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3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746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43748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43749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43750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51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52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53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54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55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3756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3757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43758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43759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3760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3761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3762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3763" name="Rectangle 19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3764" name="Text Box 20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543766" name="Group 22"/>
          <p:cNvGrpSpPr>
            <a:grpSpLocks/>
          </p:cNvGrpSpPr>
          <p:nvPr/>
        </p:nvGrpSpPr>
        <p:grpSpPr bwMode="auto">
          <a:xfrm>
            <a:off x="6281739" y="2809876"/>
            <a:ext cx="2109787" cy="1025525"/>
            <a:chOff x="2997" y="1770"/>
            <a:chExt cx="1329" cy="646"/>
          </a:xfrm>
        </p:grpSpPr>
        <p:sp>
          <p:nvSpPr>
            <p:cNvPr id="543767" name="Freeform 23"/>
            <p:cNvSpPr>
              <a:spLocks/>
            </p:cNvSpPr>
            <p:nvPr/>
          </p:nvSpPr>
          <p:spPr bwMode="auto">
            <a:xfrm>
              <a:off x="2997" y="2233"/>
              <a:ext cx="776" cy="183"/>
            </a:xfrm>
            <a:custGeom>
              <a:avLst/>
              <a:gdLst>
                <a:gd name="T0" fmla="*/ 0 w 776"/>
                <a:gd name="T1" fmla="*/ 0 h 183"/>
                <a:gd name="T2" fmla="*/ 9 w 776"/>
                <a:gd name="T3" fmla="*/ 12 h 183"/>
                <a:gd name="T4" fmla="*/ 36 w 776"/>
                <a:gd name="T5" fmla="*/ 27 h 183"/>
                <a:gd name="T6" fmla="*/ 48 w 776"/>
                <a:gd name="T7" fmla="*/ 36 h 183"/>
                <a:gd name="T8" fmla="*/ 66 w 776"/>
                <a:gd name="T9" fmla="*/ 42 h 183"/>
                <a:gd name="T10" fmla="*/ 85 w 776"/>
                <a:gd name="T11" fmla="*/ 51 h 183"/>
                <a:gd name="T12" fmla="*/ 99 w 776"/>
                <a:gd name="T13" fmla="*/ 60 h 183"/>
                <a:gd name="T14" fmla="*/ 103 w 776"/>
                <a:gd name="T15" fmla="*/ 63 h 183"/>
                <a:gd name="T16" fmla="*/ 133 w 776"/>
                <a:gd name="T17" fmla="*/ 87 h 183"/>
                <a:gd name="T18" fmla="*/ 174 w 776"/>
                <a:gd name="T19" fmla="*/ 111 h 183"/>
                <a:gd name="T20" fmla="*/ 198 w 776"/>
                <a:gd name="T21" fmla="*/ 120 h 183"/>
                <a:gd name="T22" fmla="*/ 216 w 776"/>
                <a:gd name="T23" fmla="*/ 126 h 183"/>
                <a:gd name="T24" fmla="*/ 228 w 776"/>
                <a:gd name="T25" fmla="*/ 137 h 183"/>
                <a:gd name="T26" fmla="*/ 246 w 776"/>
                <a:gd name="T27" fmla="*/ 147 h 183"/>
                <a:gd name="T28" fmla="*/ 270 w 776"/>
                <a:gd name="T29" fmla="*/ 150 h 183"/>
                <a:gd name="T30" fmla="*/ 294 w 776"/>
                <a:gd name="T31" fmla="*/ 159 h 183"/>
                <a:gd name="T32" fmla="*/ 351 w 776"/>
                <a:gd name="T33" fmla="*/ 171 h 183"/>
                <a:gd name="T34" fmla="*/ 441 w 776"/>
                <a:gd name="T35" fmla="*/ 178 h 183"/>
                <a:gd name="T36" fmla="*/ 603 w 776"/>
                <a:gd name="T37" fmla="*/ 173 h 183"/>
                <a:gd name="T38" fmla="*/ 691 w 776"/>
                <a:gd name="T39" fmla="*/ 167 h 183"/>
                <a:gd name="T40" fmla="*/ 727 w 776"/>
                <a:gd name="T41" fmla="*/ 161 h 183"/>
                <a:gd name="T42" fmla="*/ 770 w 776"/>
                <a:gd name="T43" fmla="*/ 15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6" h="183">
                  <a:moveTo>
                    <a:pt x="0" y="0"/>
                  </a:moveTo>
                  <a:cubicBezTo>
                    <a:pt x="5" y="4"/>
                    <a:pt x="5" y="8"/>
                    <a:pt x="9" y="12"/>
                  </a:cubicBezTo>
                  <a:cubicBezTo>
                    <a:pt x="15" y="18"/>
                    <a:pt x="28" y="25"/>
                    <a:pt x="36" y="27"/>
                  </a:cubicBezTo>
                  <a:cubicBezTo>
                    <a:pt x="41" y="31"/>
                    <a:pt x="41" y="35"/>
                    <a:pt x="48" y="36"/>
                  </a:cubicBezTo>
                  <a:cubicBezTo>
                    <a:pt x="54" y="39"/>
                    <a:pt x="60" y="41"/>
                    <a:pt x="66" y="42"/>
                  </a:cubicBezTo>
                  <a:cubicBezTo>
                    <a:pt x="72" y="47"/>
                    <a:pt x="77" y="50"/>
                    <a:pt x="85" y="51"/>
                  </a:cubicBezTo>
                  <a:cubicBezTo>
                    <a:pt x="94" y="54"/>
                    <a:pt x="88" y="52"/>
                    <a:pt x="99" y="60"/>
                  </a:cubicBezTo>
                  <a:cubicBezTo>
                    <a:pt x="100" y="61"/>
                    <a:pt x="103" y="63"/>
                    <a:pt x="103" y="63"/>
                  </a:cubicBezTo>
                  <a:cubicBezTo>
                    <a:pt x="109" y="73"/>
                    <a:pt x="123" y="80"/>
                    <a:pt x="133" y="87"/>
                  </a:cubicBezTo>
                  <a:cubicBezTo>
                    <a:pt x="139" y="96"/>
                    <a:pt x="163" y="109"/>
                    <a:pt x="174" y="111"/>
                  </a:cubicBezTo>
                  <a:cubicBezTo>
                    <a:pt x="182" y="115"/>
                    <a:pt x="190" y="119"/>
                    <a:pt x="198" y="120"/>
                  </a:cubicBezTo>
                  <a:cubicBezTo>
                    <a:pt x="204" y="123"/>
                    <a:pt x="210" y="125"/>
                    <a:pt x="216" y="126"/>
                  </a:cubicBezTo>
                  <a:cubicBezTo>
                    <a:pt x="224" y="136"/>
                    <a:pt x="219" y="134"/>
                    <a:pt x="228" y="137"/>
                  </a:cubicBezTo>
                  <a:cubicBezTo>
                    <a:pt x="233" y="143"/>
                    <a:pt x="239" y="146"/>
                    <a:pt x="246" y="147"/>
                  </a:cubicBezTo>
                  <a:cubicBezTo>
                    <a:pt x="257" y="152"/>
                    <a:pt x="245" y="147"/>
                    <a:pt x="270" y="150"/>
                  </a:cubicBezTo>
                  <a:cubicBezTo>
                    <a:pt x="278" y="151"/>
                    <a:pt x="285" y="158"/>
                    <a:pt x="294" y="159"/>
                  </a:cubicBezTo>
                  <a:cubicBezTo>
                    <a:pt x="310" y="167"/>
                    <a:pt x="333" y="169"/>
                    <a:pt x="351" y="171"/>
                  </a:cubicBezTo>
                  <a:cubicBezTo>
                    <a:pt x="365" y="175"/>
                    <a:pt x="427" y="173"/>
                    <a:pt x="441" y="178"/>
                  </a:cubicBezTo>
                  <a:cubicBezTo>
                    <a:pt x="708" y="173"/>
                    <a:pt x="520" y="183"/>
                    <a:pt x="603" y="173"/>
                  </a:cubicBezTo>
                  <a:cubicBezTo>
                    <a:pt x="641" y="166"/>
                    <a:pt x="662" y="170"/>
                    <a:pt x="691" y="167"/>
                  </a:cubicBezTo>
                  <a:cubicBezTo>
                    <a:pt x="702" y="163"/>
                    <a:pt x="715" y="162"/>
                    <a:pt x="727" y="161"/>
                  </a:cubicBezTo>
                  <a:cubicBezTo>
                    <a:pt x="741" y="155"/>
                    <a:pt x="776" y="145"/>
                    <a:pt x="770" y="15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68" name="Freeform 24"/>
            <p:cNvSpPr>
              <a:spLocks/>
            </p:cNvSpPr>
            <p:nvPr/>
          </p:nvSpPr>
          <p:spPr bwMode="auto">
            <a:xfrm>
              <a:off x="3770" y="1986"/>
              <a:ext cx="321" cy="396"/>
            </a:xfrm>
            <a:custGeom>
              <a:avLst/>
              <a:gdLst>
                <a:gd name="T0" fmla="*/ 0 w 321"/>
                <a:gd name="T1" fmla="*/ 396 h 396"/>
                <a:gd name="T2" fmla="*/ 21 w 321"/>
                <a:gd name="T3" fmla="*/ 389 h 396"/>
                <a:gd name="T4" fmla="*/ 67 w 321"/>
                <a:gd name="T5" fmla="*/ 378 h 396"/>
                <a:gd name="T6" fmla="*/ 96 w 321"/>
                <a:gd name="T7" fmla="*/ 365 h 396"/>
                <a:gd name="T8" fmla="*/ 117 w 321"/>
                <a:gd name="T9" fmla="*/ 356 h 396"/>
                <a:gd name="T10" fmla="*/ 144 w 321"/>
                <a:gd name="T11" fmla="*/ 341 h 396"/>
                <a:gd name="T12" fmla="*/ 165 w 321"/>
                <a:gd name="T13" fmla="*/ 323 h 396"/>
                <a:gd name="T14" fmla="*/ 177 w 321"/>
                <a:gd name="T15" fmla="*/ 306 h 396"/>
                <a:gd name="T16" fmla="*/ 190 w 321"/>
                <a:gd name="T17" fmla="*/ 291 h 396"/>
                <a:gd name="T18" fmla="*/ 202 w 321"/>
                <a:gd name="T19" fmla="*/ 272 h 396"/>
                <a:gd name="T20" fmla="*/ 216 w 321"/>
                <a:gd name="T21" fmla="*/ 240 h 396"/>
                <a:gd name="T22" fmla="*/ 229 w 321"/>
                <a:gd name="T23" fmla="*/ 212 h 396"/>
                <a:gd name="T24" fmla="*/ 240 w 321"/>
                <a:gd name="T25" fmla="*/ 183 h 396"/>
                <a:gd name="T26" fmla="*/ 249 w 321"/>
                <a:gd name="T27" fmla="*/ 164 h 396"/>
                <a:gd name="T28" fmla="*/ 255 w 321"/>
                <a:gd name="T29" fmla="*/ 143 h 396"/>
                <a:gd name="T30" fmla="*/ 264 w 321"/>
                <a:gd name="T31" fmla="*/ 110 h 396"/>
                <a:gd name="T32" fmla="*/ 270 w 321"/>
                <a:gd name="T33" fmla="*/ 93 h 396"/>
                <a:gd name="T34" fmla="*/ 282 w 321"/>
                <a:gd name="T35" fmla="*/ 69 h 396"/>
                <a:gd name="T36" fmla="*/ 304 w 321"/>
                <a:gd name="T37" fmla="*/ 30 h 396"/>
                <a:gd name="T38" fmla="*/ 315 w 321"/>
                <a:gd name="T39" fmla="*/ 14 h 396"/>
                <a:gd name="T40" fmla="*/ 316 w 321"/>
                <a:gd name="T41" fmla="*/ 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396">
                  <a:moveTo>
                    <a:pt x="0" y="396"/>
                  </a:moveTo>
                  <a:cubicBezTo>
                    <a:pt x="7" y="393"/>
                    <a:pt x="14" y="390"/>
                    <a:pt x="21" y="389"/>
                  </a:cubicBezTo>
                  <a:cubicBezTo>
                    <a:pt x="46" y="384"/>
                    <a:pt x="40" y="380"/>
                    <a:pt x="67" y="378"/>
                  </a:cubicBezTo>
                  <a:cubicBezTo>
                    <a:pt x="78" y="376"/>
                    <a:pt x="85" y="367"/>
                    <a:pt x="96" y="365"/>
                  </a:cubicBezTo>
                  <a:cubicBezTo>
                    <a:pt x="102" y="360"/>
                    <a:pt x="109" y="357"/>
                    <a:pt x="117" y="356"/>
                  </a:cubicBezTo>
                  <a:cubicBezTo>
                    <a:pt x="126" y="351"/>
                    <a:pt x="133" y="343"/>
                    <a:pt x="144" y="341"/>
                  </a:cubicBezTo>
                  <a:cubicBezTo>
                    <a:pt x="152" y="335"/>
                    <a:pt x="157" y="328"/>
                    <a:pt x="165" y="323"/>
                  </a:cubicBezTo>
                  <a:cubicBezTo>
                    <a:pt x="166" y="316"/>
                    <a:pt x="171" y="310"/>
                    <a:pt x="177" y="306"/>
                  </a:cubicBezTo>
                  <a:cubicBezTo>
                    <a:pt x="184" y="293"/>
                    <a:pt x="184" y="299"/>
                    <a:pt x="190" y="291"/>
                  </a:cubicBezTo>
                  <a:cubicBezTo>
                    <a:pt x="192" y="283"/>
                    <a:pt x="196" y="277"/>
                    <a:pt x="202" y="272"/>
                  </a:cubicBezTo>
                  <a:cubicBezTo>
                    <a:pt x="207" y="263"/>
                    <a:pt x="210" y="249"/>
                    <a:pt x="216" y="240"/>
                  </a:cubicBezTo>
                  <a:cubicBezTo>
                    <a:pt x="217" y="233"/>
                    <a:pt x="226" y="218"/>
                    <a:pt x="229" y="212"/>
                  </a:cubicBezTo>
                  <a:cubicBezTo>
                    <a:pt x="231" y="198"/>
                    <a:pt x="233" y="195"/>
                    <a:pt x="240" y="183"/>
                  </a:cubicBezTo>
                  <a:cubicBezTo>
                    <a:pt x="241" y="176"/>
                    <a:pt x="245" y="170"/>
                    <a:pt x="249" y="164"/>
                  </a:cubicBezTo>
                  <a:cubicBezTo>
                    <a:pt x="250" y="157"/>
                    <a:pt x="252" y="150"/>
                    <a:pt x="255" y="143"/>
                  </a:cubicBezTo>
                  <a:cubicBezTo>
                    <a:pt x="257" y="133"/>
                    <a:pt x="259" y="120"/>
                    <a:pt x="264" y="110"/>
                  </a:cubicBezTo>
                  <a:cubicBezTo>
                    <a:pt x="265" y="104"/>
                    <a:pt x="267" y="99"/>
                    <a:pt x="270" y="93"/>
                  </a:cubicBezTo>
                  <a:cubicBezTo>
                    <a:pt x="272" y="84"/>
                    <a:pt x="277" y="77"/>
                    <a:pt x="282" y="69"/>
                  </a:cubicBezTo>
                  <a:cubicBezTo>
                    <a:pt x="284" y="56"/>
                    <a:pt x="293" y="38"/>
                    <a:pt x="304" y="30"/>
                  </a:cubicBezTo>
                  <a:cubicBezTo>
                    <a:pt x="307" y="24"/>
                    <a:pt x="311" y="19"/>
                    <a:pt x="315" y="14"/>
                  </a:cubicBezTo>
                  <a:cubicBezTo>
                    <a:pt x="315" y="12"/>
                    <a:pt x="321" y="0"/>
                    <a:pt x="316" y="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769" name="Freeform 25"/>
            <p:cNvSpPr>
              <a:spLocks/>
            </p:cNvSpPr>
            <p:nvPr/>
          </p:nvSpPr>
          <p:spPr bwMode="auto">
            <a:xfrm>
              <a:off x="4068" y="1770"/>
              <a:ext cx="258" cy="254"/>
            </a:xfrm>
            <a:custGeom>
              <a:avLst/>
              <a:gdLst>
                <a:gd name="T0" fmla="*/ 0 w 258"/>
                <a:gd name="T1" fmla="*/ 254 h 254"/>
                <a:gd name="T2" fmla="*/ 18 w 258"/>
                <a:gd name="T3" fmla="*/ 224 h 254"/>
                <a:gd name="T4" fmla="*/ 34 w 258"/>
                <a:gd name="T5" fmla="*/ 204 h 254"/>
                <a:gd name="T6" fmla="*/ 74 w 258"/>
                <a:gd name="T7" fmla="*/ 172 h 254"/>
                <a:gd name="T8" fmla="*/ 84 w 258"/>
                <a:gd name="T9" fmla="*/ 160 h 254"/>
                <a:gd name="T10" fmla="*/ 108 w 258"/>
                <a:gd name="T11" fmla="*/ 148 h 254"/>
                <a:gd name="T12" fmla="*/ 184 w 258"/>
                <a:gd name="T13" fmla="*/ 116 h 254"/>
                <a:gd name="T14" fmla="*/ 204 w 258"/>
                <a:gd name="T15" fmla="*/ 106 h 254"/>
                <a:gd name="T16" fmla="*/ 232 w 258"/>
                <a:gd name="T17" fmla="*/ 100 h 254"/>
                <a:gd name="T18" fmla="*/ 248 w 258"/>
                <a:gd name="T19" fmla="*/ 96 h 254"/>
                <a:gd name="T20" fmla="*/ 258 w 258"/>
                <a:gd name="T21" fmla="*/ 70 h 254"/>
                <a:gd name="T22" fmla="*/ 252 w 258"/>
                <a:gd name="T23" fmla="*/ 20 h 254"/>
                <a:gd name="T24" fmla="*/ 246 w 258"/>
                <a:gd name="T2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8" h="254">
                  <a:moveTo>
                    <a:pt x="0" y="254"/>
                  </a:moveTo>
                  <a:cubicBezTo>
                    <a:pt x="7" y="244"/>
                    <a:pt x="6" y="228"/>
                    <a:pt x="18" y="224"/>
                  </a:cubicBezTo>
                  <a:cubicBezTo>
                    <a:pt x="20" y="217"/>
                    <a:pt x="28" y="208"/>
                    <a:pt x="34" y="204"/>
                  </a:cubicBezTo>
                  <a:cubicBezTo>
                    <a:pt x="42" y="192"/>
                    <a:pt x="62" y="180"/>
                    <a:pt x="74" y="172"/>
                  </a:cubicBezTo>
                  <a:cubicBezTo>
                    <a:pt x="97" y="157"/>
                    <a:pt x="66" y="175"/>
                    <a:pt x="84" y="160"/>
                  </a:cubicBezTo>
                  <a:cubicBezTo>
                    <a:pt x="91" y="155"/>
                    <a:pt x="101" y="152"/>
                    <a:pt x="108" y="148"/>
                  </a:cubicBezTo>
                  <a:cubicBezTo>
                    <a:pt x="132" y="135"/>
                    <a:pt x="157" y="123"/>
                    <a:pt x="184" y="116"/>
                  </a:cubicBezTo>
                  <a:cubicBezTo>
                    <a:pt x="198" y="106"/>
                    <a:pt x="191" y="109"/>
                    <a:pt x="204" y="106"/>
                  </a:cubicBezTo>
                  <a:cubicBezTo>
                    <a:pt x="217" y="97"/>
                    <a:pt x="204" y="104"/>
                    <a:pt x="232" y="100"/>
                  </a:cubicBezTo>
                  <a:cubicBezTo>
                    <a:pt x="237" y="99"/>
                    <a:pt x="248" y="96"/>
                    <a:pt x="248" y="96"/>
                  </a:cubicBezTo>
                  <a:cubicBezTo>
                    <a:pt x="251" y="87"/>
                    <a:pt x="256" y="80"/>
                    <a:pt x="258" y="70"/>
                  </a:cubicBezTo>
                  <a:cubicBezTo>
                    <a:pt x="257" y="46"/>
                    <a:pt x="257" y="39"/>
                    <a:pt x="252" y="20"/>
                  </a:cubicBezTo>
                  <a:cubicBezTo>
                    <a:pt x="250" y="13"/>
                    <a:pt x="246" y="0"/>
                    <a:pt x="246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3771" name="Freeform 27"/>
          <p:cNvSpPr>
            <a:spLocks/>
          </p:cNvSpPr>
          <p:nvPr/>
        </p:nvSpPr>
        <p:spPr bwMode="auto">
          <a:xfrm>
            <a:off x="7472363" y="2871789"/>
            <a:ext cx="1962150" cy="1609725"/>
          </a:xfrm>
          <a:custGeom>
            <a:avLst/>
            <a:gdLst>
              <a:gd name="T0" fmla="*/ 156 w 1236"/>
              <a:gd name="T1" fmla="*/ 48 h 1014"/>
              <a:gd name="T2" fmla="*/ 213 w 1236"/>
              <a:gd name="T3" fmla="*/ 309 h 1014"/>
              <a:gd name="T4" fmla="*/ 402 w 1236"/>
              <a:gd name="T5" fmla="*/ 759 h 1014"/>
              <a:gd name="T6" fmla="*/ 564 w 1236"/>
              <a:gd name="T7" fmla="*/ 285 h 1014"/>
              <a:gd name="T8" fmla="*/ 447 w 1236"/>
              <a:gd name="T9" fmla="*/ 852 h 1014"/>
              <a:gd name="T10" fmla="*/ 633 w 1236"/>
              <a:gd name="T11" fmla="*/ 360 h 1014"/>
              <a:gd name="T12" fmla="*/ 501 w 1236"/>
              <a:gd name="T13" fmla="*/ 930 h 1014"/>
              <a:gd name="T14" fmla="*/ 729 w 1236"/>
              <a:gd name="T15" fmla="*/ 456 h 1014"/>
              <a:gd name="T16" fmla="*/ 570 w 1236"/>
              <a:gd name="T17" fmla="*/ 993 h 1014"/>
              <a:gd name="T18" fmla="*/ 1236 w 1236"/>
              <a:gd name="T19" fmla="*/ 537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6" h="1014">
                <a:moveTo>
                  <a:pt x="156" y="48"/>
                </a:moveTo>
                <a:cubicBezTo>
                  <a:pt x="309" y="0"/>
                  <a:pt x="300" y="189"/>
                  <a:pt x="213" y="309"/>
                </a:cubicBezTo>
                <a:cubicBezTo>
                  <a:pt x="126" y="429"/>
                  <a:pt x="0" y="705"/>
                  <a:pt x="402" y="759"/>
                </a:cubicBezTo>
                <a:cubicBezTo>
                  <a:pt x="804" y="813"/>
                  <a:pt x="879" y="318"/>
                  <a:pt x="564" y="285"/>
                </a:cubicBezTo>
                <a:cubicBezTo>
                  <a:pt x="249" y="252"/>
                  <a:pt x="24" y="849"/>
                  <a:pt x="447" y="852"/>
                </a:cubicBezTo>
                <a:cubicBezTo>
                  <a:pt x="870" y="855"/>
                  <a:pt x="1020" y="393"/>
                  <a:pt x="633" y="360"/>
                </a:cubicBezTo>
                <a:cubicBezTo>
                  <a:pt x="246" y="327"/>
                  <a:pt x="135" y="918"/>
                  <a:pt x="501" y="930"/>
                </a:cubicBezTo>
                <a:cubicBezTo>
                  <a:pt x="867" y="942"/>
                  <a:pt x="1107" y="465"/>
                  <a:pt x="729" y="456"/>
                </a:cubicBezTo>
                <a:cubicBezTo>
                  <a:pt x="351" y="447"/>
                  <a:pt x="225" y="972"/>
                  <a:pt x="570" y="993"/>
                </a:cubicBezTo>
                <a:cubicBezTo>
                  <a:pt x="915" y="1014"/>
                  <a:pt x="1035" y="486"/>
                  <a:pt x="1236" y="537"/>
                </a:cubicBezTo>
              </a:path>
            </a:pathLst>
          </a:custGeom>
          <a:noFill/>
          <a:ln w="57150" cmpd="sng">
            <a:solidFill>
              <a:srgbClr val="FFBB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3773" name="AutoShape 29"/>
          <p:cNvSpPr>
            <a:spLocks noChangeArrowheads="1"/>
          </p:cNvSpPr>
          <p:nvPr/>
        </p:nvSpPr>
        <p:spPr bwMode="auto">
          <a:xfrm rot="7514217">
            <a:off x="6100763" y="30607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7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19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4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4044287" cy="2454914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Planimetric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No contour information</a:t>
            </a:r>
            <a:endParaRPr lang="en-US" dirty="0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5562600" y="1371600"/>
            <a:ext cx="419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>
              <a:solidFill>
                <a:srgbClr val="FFBB33"/>
              </a:solidFill>
            </a:endParaRP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6600825" y="2017713"/>
            <a:ext cx="3181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TBAMooney\Pictures\My Scans\2018-04 (Apr)\scan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25" y="190577"/>
            <a:ext cx="5958536" cy="64768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1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35557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35558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559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560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561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562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563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5564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5565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35566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35567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5568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69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70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71" name="Rectangle 19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72" name="Text Box 20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sp>
        <p:nvSpPr>
          <p:cNvPr id="535577" name="Freeform 25"/>
          <p:cNvSpPr>
            <a:spLocks/>
          </p:cNvSpPr>
          <p:nvPr/>
        </p:nvSpPr>
        <p:spPr bwMode="auto">
          <a:xfrm>
            <a:off x="7862889" y="2809875"/>
            <a:ext cx="528637" cy="704850"/>
          </a:xfrm>
          <a:custGeom>
            <a:avLst/>
            <a:gdLst>
              <a:gd name="T0" fmla="*/ 0 w 333"/>
              <a:gd name="T1" fmla="*/ 444 h 444"/>
              <a:gd name="T2" fmla="*/ 93 w 333"/>
              <a:gd name="T3" fmla="*/ 224 h 444"/>
              <a:gd name="T4" fmla="*/ 109 w 333"/>
              <a:gd name="T5" fmla="*/ 204 h 444"/>
              <a:gd name="T6" fmla="*/ 149 w 333"/>
              <a:gd name="T7" fmla="*/ 172 h 444"/>
              <a:gd name="T8" fmla="*/ 159 w 333"/>
              <a:gd name="T9" fmla="*/ 160 h 444"/>
              <a:gd name="T10" fmla="*/ 183 w 333"/>
              <a:gd name="T11" fmla="*/ 148 h 444"/>
              <a:gd name="T12" fmla="*/ 259 w 333"/>
              <a:gd name="T13" fmla="*/ 116 h 444"/>
              <a:gd name="T14" fmla="*/ 279 w 333"/>
              <a:gd name="T15" fmla="*/ 106 h 444"/>
              <a:gd name="T16" fmla="*/ 307 w 333"/>
              <a:gd name="T17" fmla="*/ 100 h 444"/>
              <a:gd name="T18" fmla="*/ 323 w 333"/>
              <a:gd name="T19" fmla="*/ 96 h 444"/>
              <a:gd name="T20" fmla="*/ 333 w 333"/>
              <a:gd name="T21" fmla="*/ 70 h 444"/>
              <a:gd name="T22" fmla="*/ 327 w 333"/>
              <a:gd name="T23" fmla="*/ 20 h 444"/>
              <a:gd name="T24" fmla="*/ 321 w 333"/>
              <a:gd name="T25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3" h="444">
                <a:moveTo>
                  <a:pt x="0" y="444"/>
                </a:moveTo>
                <a:cubicBezTo>
                  <a:pt x="7" y="434"/>
                  <a:pt x="81" y="228"/>
                  <a:pt x="93" y="224"/>
                </a:cubicBezTo>
                <a:cubicBezTo>
                  <a:pt x="95" y="217"/>
                  <a:pt x="103" y="208"/>
                  <a:pt x="109" y="204"/>
                </a:cubicBezTo>
                <a:cubicBezTo>
                  <a:pt x="117" y="192"/>
                  <a:pt x="137" y="180"/>
                  <a:pt x="149" y="172"/>
                </a:cubicBezTo>
                <a:cubicBezTo>
                  <a:pt x="172" y="157"/>
                  <a:pt x="141" y="175"/>
                  <a:pt x="159" y="160"/>
                </a:cubicBezTo>
                <a:cubicBezTo>
                  <a:pt x="166" y="155"/>
                  <a:pt x="176" y="152"/>
                  <a:pt x="183" y="148"/>
                </a:cubicBezTo>
                <a:cubicBezTo>
                  <a:pt x="207" y="135"/>
                  <a:pt x="232" y="123"/>
                  <a:pt x="259" y="116"/>
                </a:cubicBezTo>
                <a:cubicBezTo>
                  <a:pt x="273" y="106"/>
                  <a:pt x="266" y="109"/>
                  <a:pt x="279" y="106"/>
                </a:cubicBezTo>
                <a:cubicBezTo>
                  <a:pt x="292" y="97"/>
                  <a:pt x="279" y="104"/>
                  <a:pt x="307" y="100"/>
                </a:cubicBezTo>
                <a:cubicBezTo>
                  <a:pt x="312" y="99"/>
                  <a:pt x="323" y="96"/>
                  <a:pt x="323" y="96"/>
                </a:cubicBezTo>
                <a:cubicBezTo>
                  <a:pt x="326" y="87"/>
                  <a:pt x="331" y="80"/>
                  <a:pt x="333" y="70"/>
                </a:cubicBezTo>
                <a:cubicBezTo>
                  <a:pt x="332" y="46"/>
                  <a:pt x="332" y="39"/>
                  <a:pt x="327" y="20"/>
                </a:cubicBezTo>
                <a:cubicBezTo>
                  <a:pt x="325" y="13"/>
                  <a:pt x="321" y="0"/>
                  <a:pt x="32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79" name="Freeform 27"/>
          <p:cNvSpPr>
            <a:spLocks/>
          </p:cNvSpPr>
          <p:nvPr/>
        </p:nvSpPr>
        <p:spPr bwMode="auto">
          <a:xfrm>
            <a:off x="6181726" y="3295650"/>
            <a:ext cx="3267075" cy="1181100"/>
          </a:xfrm>
          <a:custGeom>
            <a:avLst/>
            <a:gdLst>
              <a:gd name="T0" fmla="*/ 0 w 2058"/>
              <a:gd name="T1" fmla="*/ 114 h 744"/>
              <a:gd name="T2" fmla="*/ 375 w 2058"/>
              <a:gd name="T3" fmla="*/ 312 h 744"/>
              <a:gd name="T4" fmla="*/ 867 w 2058"/>
              <a:gd name="T5" fmla="*/ 300 h 744"/>
              <a:gd name="T6" fmla="*/ 1230 w 2058"/>
              <a:gd name="T7" fmla="*/ 36 h 744"/>
              <a:gd name="T8" fmla="*/ 1311 w 2058"/>
              <a:gd name="T9" fmla="*/ 141 h 744"/>
              <a:gd name="T10" fmla="*/ 1323 w 2058"/>
              <a:gd name="T11" fmla="*/ 660 h 744"/>
              <a:gd name="T12" fmla="*/ 1551 w 2058"/>
              <a:gd name="T13" fmla="*/ 186 h 744"/>
              <a:gd name="T14" fmla="*/ 1392 w 2058"/>
              <a:gd name="T15" fmla="*/ 723 h 744"/>
              <a:gd name="T16" fmla="*/ 2058 w 2058"/>
              <a:gd name="T17" fmla="*/ 26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8" h="744">
                <a:moveTo>
                  <a:pt x="0" y="114"/>
                </a:moveTo>
                <a:cubicBezTo>
                  <a:pt x="186" y="210"/>
                  <a:pt x="207" y="267"/>
                  <a:pt x="375" y="312"/>
                </a:cubicBezTo>
                <a:cubicBezTo>
                  <a:pt x="543" y="357"/>
                  <a:pt x="741" y="330"/>
                  <a:pt x="867" y="300"/>
                </a:cubicBezTo>
                <a:cubicBezTo>
                  <a:pt x="993" y="270"/>
                  <a:pt x="1137" y="72"/>
                  <a:pt x="1230" y="36"/>
                </a:cubicBezTo>
                <a:cubicBezTo>
                  <a:pt x="1323" y="0"/>
                  <a:pt x="1455" y="78"/>
                  <a:pt x="1311" y="141"/>
                </a:cubicBezTo>
                <a:cubicBezTo>
                  <a:pt x="1167" y="204"/>
                  <a:pt x="957" y="648"/>
                  <a:pt x="1323" y="660"/>
                </a:cubicBezTo>
                <a:cubicBezTo>
                  <a:pt x="1689" y="672"/>
                  <a:pt x="1929" y="195"/>
                  <a:pt x="1551" y="186"/>
                </a:cubicBezTo>
                <a:cubicBezTo>
                  <a:pt x="1173" y="177"/>
                  <a:pt x="1047" y="702"/>
                  <a:pt x="1392" y="723"/>
                </a:cubicBezTo>
                <a:cubicBezTo>
                  <a:pt x="1737" y="744"/>
                  <a:pt x="1857" y="216"/>
                  <a:pt x="2058" y="267"/>
                </a:cubicBezTo>
              </a:path>
            </a:pathLst>
          </a:custGeom>
          <a:noFill/>
          <a:ln w="57150" cmpd="sng">
            <a:solidFill>
              <a:srgbClr val="FFBB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5583" name="AutoShape 31"/>
          <p:cNvSpPr>
            <a:spLocks noChangeArrowheads="1"/>
          </p:cNvSpPr>
          <p:nvPr/>
        </p:nvSpPr>
        <p:spPr bwMode="auto">
          <a:xfrm rot="7514217">
            <a:off x="6100763" y="30607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20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794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45797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45798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799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800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801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802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803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5804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5805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45806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45807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5808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09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10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11" name="Rectangle 19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12" name="Text Box 20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sp>
        <p:nvSpPr>
          <p:cNvPr id="545814" name="Freeform 22"/>
          <p:cNvSpPr>
            <a:spLocks/>
          </p:cNvSpPr>
          <p:nvPr/>
        </p:nvSpPr>
        <p:spPr bwMode="auto">
          <a:xfrm>
            <a:off x="7862889" y="2809875"/>
            <a:ext cx="528637" cy="704850"/>
          </a:xfrm>
          <a:custGeom>
            <a:avLst/>
            <a:gdLst>
              <a:gd name="T0" fmla="*/ 0 w 333"/>
              <a:gd name="T1" fmla="*/ 444 h 444"/>
              <a:gd name="T2" fmla="*/ 93 w 333"/>
              <a:gd name="T3" fmla="*/ 224 h 444"/>
              <a:gd name="T4" fmla="*/ 109 w 333"/>
              <a:gd name="T5" fmla="*/ 204 h 444"/>
              <a:gd name="T6" fmla="*/ 149 w 333"/>
              <a:gd name="T7" fmla="*/ 172 h 444"/>
              <a:gd name="T8" fmla="*/ 159 w 333"/>
              <a:gd name="T9" fmla="*/ 160 h 444"/>
              <a:gd name="T10" fmla="*/ 183 w 333"/>
              <a:gd name="T11" fmla="*/ 148 h 444"/>
              <a:gd name="T12" fmla="*/ 259 w 333"/>
              <a:gd name="T13" fmla="*/ 116 h 444"/>
              <a:gd name="T14" fmla="*/ 279 w 333"/>
              <a:gd name="T15" fmla="*/ 106 h 444"/>
              <a:gd name="T16" fmla="*/ 307 w 333"/>
              <a:gd name="T17" fmla="*/ 100 h 444"/>
              <a:gd name="T18" fmla="*/ 323 w 333"/>
              <a:gd name="T19" fmla="*/ 96 h 444"/>
              <a:gd name="T20" fmla="*/ 333 w 333"/>
              <a:gd name="T21" fmla="*/ 70 h 444"/>
              <a:gd name="T22" fmla="*/ 327 w 333"/>
              <a:gd name="T23" fmla="*/ 20 h 444"/>
              <a:gd name="T24" fmla="*/ 321 w 333"/>
              <a:gd name="T25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3" h="444">
                <a:moveTo>
                  <a:pt x="0" y="444"/>
                </a:moveTo>
                <a:cubicBezTo>
                  <a:pt x="7" y="434"/>
                  <a:pt x="81" y="228"/>
                  <a:pt x="93" y="224"/>
                </a:cubicBezTo>
                <a:cubicBezTo>
                  <a:pt x="95" y="217"/>
                  <a:pt x="103" y="208"/>
                  <a:pt x="109" y="204"/>
                </a:cubicBezTo>
                <a:cubicBezTo>
                  <a:pt x="117" y="192"/>
                  <a:pt x="137" y="180"/>
                  <a:pt x="149" y="172"/>
                </a:cubicBezTo>
                <a:cubicBezTo>
                  <a:pt x="172" y="157"/>
                  <a:pt x="141" y="175"/>
                  <a:pt x="159" y="160"/>
                </a:cubicBezTo>
                <a:cubicBezTo>
                  <a:pt x="166" y="155"/>
                  <a:pt x="176" y="152"/>
                  <a:pt x="183" y="148"/>
                </a:cubicBezTo>
                <a:cubicBezTo>
                  <a:pt x="207" y="135"/>
                  <a:pt x="232" y="123"/>
                  <a:pt x="259" y="116"/>
                </a:cubicBezTo>
                <a:cubicBezTo>
                  <a:pt x="273" y="106"/>
                  <a:pt x="266" y="109"/>
                  <a:pt x="279" y="106"/>
                </a:cubicBezTo>
                <a:cubicBezTo>
                  <a:pt x="292" y="97"/>
                  <a:pt x="279" y="104"/>
                  <a:pt x="307" y="100"/>
                </a:cubicBezTo>
                <a:cubicBezTo>
                  <a:pt x="312" y="99"/>
                  <a:pt x="323" y="96"/>
                  <a:pt x="323" y="96"/>
                </a:cubicBezTo>
                <a:cubicBezTo>
                  <a:pt x="326" y="87"/>
                  <a:pt x="331" y="80"/>
                  <a:pt x="333" y="70"/>
                </a:cubicBezTo>
                <a:cubicBezTo>
                  <a:pt x="332" y="46"/>
                  <a:pt x="332" y="39"/>
                  <a:pt x="327" y="20"/>
                </a:cubicBezTo>
                <a:cubicBezTo>
                  <a:pt x="325" y="13"/>
                  <a:pt x="321" y="0"/>
                  <a:pt x="32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15" name="Freeform 23"/>
          <p:cNvSpPr>
            <a:spLocks/>
          </p:cNvSpPr>
          <p:nvPr/>
        </p:nvSpPr>
        <p:spPr bwMode="auto">
          <a:xfrm>
            <a:off x="6181726" y="3295650"/>
            <a:ext cx="3267075" cy="1181100"/>
          </a:xfrm>
          <a:custGeom>
            <a:avLst/>
            <a:gdLst>
              <a:gd name="T0" fmla="*/ 0 w 2058"/>
              <a:gd name="T1" fmla="*/ 114 h 744"/>
              <a:gd name="T2" fmla="*/ 375 w 2058"/>
              <a:gd name="T3" fmla="*/ 312 h 744"/>
              <a:gd name="T4" fmla="*/ 867 w 2058"/>
              <a:gd name="T5" fmla="*/ 300 h 744"/>
              <a:gd name="T6" fmla="*/ 1230 w 2058"/>
              <a:gd name="T7" fmla="*/ 36 h 744"/>
              <a:gd name="T8" fmla="*/ 1311 w 2058"/>
              <a:gd name="T9" fmla="*/ 141 h 744"/>
              <a:gd name="T10" fmla="*/ 1323 w 2058"/>
              <a:gd name="T11" fmla="*/ 660 h 744"/>
              <a:gd name="T12" fmla="*/ 1551 w 2058"/>
              <a:gd name="T13" fmla="*/ 186 h 744"/>
              <a:gd name="T14" fmla="*/ 1392 w 2058"/>
              <a:gd name="T15" fmla="*/ 723 h 744"/>
              <a:gd name="T16" fmla="*/ 2058 w 2058"/>
              <a:gd name="T17" fmla="*/ 26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8" h="744">
                <a:moveTo>
                  <a:pt x="0" y="114"/>
                </a:moveTo>
                <a:cubicBezTo>
                  <a:pt x="186" y="210"/>
                  <a:pt x="207" y="267"/>
                  <a:pt x="375" y="312"/>
                </a:cubicBezTo>
                <a:cubicBezTo>
                  <a:pt x="543" y="357"/>
                  <a:pt x="741" y="330"/>
                  <a:pt x="867" y="300"/>
                </a:cubicBezTo>
                <a:cubicBezTo>
                  <a:pt x="993" y="270"/>
                  <a:pt x="1137" y="72"/>
                  <a:pt x="1230" y="36"/>
                </a:cubicBezTo>
                <a:cubicBezTo>
                  <a:pt x="1323" y="0"/>
                  <a:pt x="1455" y="78"/>
                  <a:pt x="1311" y="141"/>
                </a:cubicBezTo>
                <a:cubicBezTo>
                  <a:pt x="1167" y="204"/>
                  <a:pt x="957" y="648"/>
                  <a:pt x="1323" y="660"/>
                </a:cubicBezTo>
                <a:cubicBezTo>
                  <a:pt x="1689" y="672"/>
                  <a:pt x="1929" y="195"/>
                  <a:pt x="1551" y="186"/>
                </a:cubicBezTo>
                <a:cubicBezTo>
                  <a:pt x="1173" y="177"/>
                  <a:pt x="1047" y="702"/>
                  <a:pt x="1392" y="723"/>
                </a:cubicBezTo>
                <a:cubicBezTo>
                  <a:pt x="1737" y="744"/>
                  <a:pt x="1857" y="216"/>
                  <a:pt x="2058" y="267"/>
                </a:cubicBezTo>
              </a:path>
            </a:pathLst>
          </a:custGeom>
          <a:noFill/>
          <a:ln w="57150" cmpd="sng">
            <a:solidFill>
              <a:srgbClr val="FFBB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5817" name="AutoShape 25"/>
          <p:cNvSpPr>
            <a:spLocks noChangeArrowheads="1"/>
          </p:cNvSpPr>
          <p:nvPr/>
        </p:nvSpPr>
        <p:spPr bwMode="auto">
          <a:xfrm>
            <a:off x="7739063" y="26320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21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1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2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37605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37606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607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608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609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610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611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7612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7613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37614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37615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37616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17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18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20" name="Text Box 20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sp>
        <p:nvSpPr>
          <p:cNvPr id="537622" name="Freeform 22"/>
          <p:cNvSpPr>
            <a:spLocks/>
          </p:cNvSpPr>
          <p:nvPr/>
        </p:nvSpPr>
        <p:spPr bwMode="auto">
          <a:xfrm>
            <a:off x="7862889" y="2809875"/>
            <a:ext cx="528637" cy="704850"/>
          </a:xfrm>
          <a:custGeom>
            <a:avLst/>
            <a:gdLst>
              <a:gd name="T0" fmla="*/ 0 w 333"/>
              <a:gd name="T1" fmla="*/ 444 h 444"/>
              <a:gd name="T2" fmla="*/ 93 w 333"/>
              <a:gd name="T3" fmla="*/ 224 h 444"/>
              <a:gd name="T4" fmla="*/ 109 w 333"/>
              <a:gd name="T5" fmla="*/ 204 h 444"/>
              <a:gd name="T6" fmla="*/ 149 w 333"/>
              <a:gd name="T7" fmla="*/ 172 h 444"/>
              <a:gd name="T8" fmla="*/ 159 w 333"/>
              <a:gd name="T9" fmla="*/ 160 h 444"/>
              <a:gd name="T10" fmla="*/ 183 w 333"/>
              <a:gd name="T11" fmla="*/ 148 h 444"/>
              <a:gd name="T12" fmla="*/ 259 w 333"/>
              <a:gd name="T13" fmla="*/ 116 h 444"/>
              <a:gd name="T14" fmla="*/ 279 w 333"/>
              <a:gd name="T15" fmla="*/ 106 h 444"/>
              <a:gd name="T16" fmla="*/ 307 w 333"/>
              <a:gd name="T17" fmla="*/ 100 h 444"/>
              <a:gd name="T18" fmla="*/ 323 w 333"/>
              <a:gd name="T19" fmla="*/ 96 h 444"/>
              <a:gd name="T20" fmla="*/ 333 w 333"/>
              <a:gd name="T21" fmla="*/ 70 h 444"/>
              <a:gd name="T22" fmla="*/ 327 w 333"/>
              <a:gd name="T23" fmla="*/ 20 h 444"/>
              <a:gd name="T24" fmla="*/ 321 w 333"/>
              <a:gd name="T25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3" h="444">
                <a:moveTo>
                  <a:pt x="0" y="444"/>
                </a:moveTo>
                <a:cubicBezTo>
                  <a:pt x="7" y="434"/>
                  <a:pt x="81" y="228"/>
                  <a:pt x="93" y="224"/>
                </a:cubicBezTo>
                <a:cubicBezTo>
                  <a:pt x="95" y="217"/>
                  <a:pt x="103" y="208"/>
                  <a:pt x="109" y="204"/>
                </a:cubicBezTo>
                <a:cubicBezTo>
                  <a:pt x="117" y="192"/>
                  <a:pt x="137" y="180"/>
                  <a:pt x="149" y="172"/>
                </a:cubicBezTo>
                <a:cubicBezTo>
                  <a:pt x="172" y="157"/>
                  <a:pt x="141" y="175"/>
                  <a:pt x="159" y="160"/>
                </a:cubicBezTo>
                <a:cubicBezTo>
                  <a:pt x="166" y="155"/>
                  <a:pt x="176" y="152"/>
                  <a:pt x="183" y="148"/>
                </a:cubicBezTo>
                <a:cubicBezTo>
                  <a:pt x="207" y="135"/>
                  <a:pt x="232" y="123"/>
                  <a:pt x="259" y="116"/>
                </a:cubicBezTo>
                <a:cubicBezTo>
                  <a:pt x="273" y="106"/>
                  <a:pt x="266" y="109"/>
                  <a:pt x="279" y="106"/>
                </a:cubicBezTo>
                <a:cubicBezTo>
                  <a:pt x="292" y="97"/>
                  <a:pt x="279" y="104"/>
                  <a:pt x="307" y="100"/>
                </a:cubicBezTo>
                <a:cubicBezTo>
                  <a:pt x="312" y="99"/>
                  <a:pt x="323" y="96"/>
                  <a:pt x="323" y="96"/>
                </a:cubicBezTo>
                <a:cubicBezTo>
                  <a:pt x="326" y="87"/>
                  <a:pt x="331" y="80"/>
                  <a:pt x="333" y="70"/>
                </a:cubicBezTo>
                <a:cubicBezTo>
                  <a:pt x="332" y="46"/>
                  <a:pt x="332" y="39"/>
                  <a:pt x="327" y="20"/>
                </a:cubicBezTo>
                <a:cubicBezTo>
                  <a:pt x="325" y="13"/>
                  <a:pt x="321" y="0"/>
                  <a:pt x="321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23" name="Freeform 23"/>
          <p:cNvSpPr>
            <a:spLocks/>
          </p:cNvSpPr>
          <p:nvPr/>
        </p:nvSpPr>
        <p:spPr bwMode="auto">
          <a:xfrm>
            <a:off x="6181726" y="2490788"/>
            <a:ext cx="3267075" cy="1371600"/>
          </a:xfrm>
          <a:custGeom>
            <a:avLst/>
            <a:gdLst>
              <a:gd name="T0" fmla="*/ 0 w 2058"/>
              <a:gd name="T1" fmla="*/ 621 h 864"/>
              <a:gd name="T2" fmla="*/ 375 w 2058"/>
              <a:gd name="T3" fmla="*/ 819 h 864"/>
              <a:gd name="T4" fmla="*/ 867 w 2058"/>
              <a:gd name="T5" fmla="*/ 807 h 864"/>
              <a:gd name="T6" fmla="*/ 1092 w 2058"/>
              <a:gd name="T7" fmla="*/ 555 h 864"/>
              <a:gd name="T8" fmla="*/ 1230 w 2058"/>
              <a:gd name="T9" fmla="*/ 354 h 864"/>
              <a:gd name="T10" fmla="*/ 1377 w 2058"/>
              <a:gd name="T11" fmla="*/ 297 h 864"/>
              <a:gd name="T12" fmla="*/ 1389 w 2058"/>
              <a:gd name="T13" fmla="*/ 216 h 864"/>
              <a:gd name="T14" fmla="*/ 1689 w 2058"/>
              <a:gd name="T15" fmla="*/ 21 h 864"/>
              <a:gd name="T16" fmla="*/ 2058 w 2058"/>
              <a:gd name="T17" fmla="*/ 774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58" h="864">
                <a:moveTo>
                  <a:pt x="0" y="621"/>
                </a:moveTo>
                <a:cubicBezTo>
                  <a:pt x="186" y="717"/>
                  <a:pt x="207" y="774"/>
                  <a:pt x="375" y="819"/>
                </a:cubicBezTo>
                <a:cubicBezTo>
                  <a:pt x="543" y="864"/>
                  <a:pt x="741" y="837"/>
                  <a:pt x="867" y="807"/>
                </a:cubicBezTo>
                <a:cubicBezTo>
                  <a:pt x="993" y="777"/>
                  <a:pt x="1059" y="663"/>
                  <a:pt x="1092" y="555"/>
                </a:cubicBezTo>
                <a:cubicBezTo>
                  <a:pt x="1125" y="447"/>
                  <a:pt x="1152" y="393"/>
                  <a:pt x="1230" y="354"/>
                </a:cubicBezTo>
                <a:cubicBezTo>
                  <a:pt x="1308" y="315"/>
                  <a:pt x="1320" y="306"/>
                  <a:pt x="1377" y="297"/>
                </a:cubicBezTo>
                <a:cubicBezTo>
                  <a:pt x="1392" y="288"/>
                  <a:pt x="1389" y="279"/>
                  <a:pt x="1389" y="216"/>
                </a:cubicBezTo>
                <a:cubicBezTo>
                  <a:pt x="1389" y="153"/>
                  <a:pt x="1344" y="0"/>
                  <a:pt x="1689" y="21"/>
                </a:cubicBezTo>
                <a:cubicBezTo>
                  <a:pt x="2034" y="42"/>
                  <a:pt x="1857" y="723"/>
                  <a:pt x="2058" y="774"/>
                </a:cubicBezTo>
              </a:path>
            </a:pathLst>
          </a:custGeom>
          <a:noFill/>
          <a:ln w="57150" cmpd="sng">
            <a:solidFill>
              <a:srgbClr val="FFBB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24" name="Line 24"/>
          <p:cNvSpPr>
            <a:spLocks noChangeShapeType="1"/>
          </p:cNvSpPr>
          <p:nvPr/>
        </p:nvSpPr>
        <p:spPr bwMode="auto">
          <a:xfrm flipH="1">
            <a:off x="8304214" y="2784475"/>
            <a:ext cx="142875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7625" name="AutoShape 25"/>
          <p:cNvSpPr>
            <a:spLocks noChangeArrowheads="1"/>
          </p:cNvSpPr>
          <p:nvPr/>
        </p:nvSpPr>
        <p:spPr bwMode="auto">
          <a:xfrm>
            <a:off x="7739063" y="2632075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22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3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698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1699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41700" name="Text Box 4"/>
          <p:cNvSpPr txBox="1">
            <a:spLocks noChangeArrowheads="1"/>
          </p:cNvSpPr>
          <p:nvPr/>
        </p:nvSpPr>
        <p:spPr bwMode="auto">
          <a:xfrm>
            <a:off x="6240463" y="4926013"/>
            <a:ext cx="3263900" cy="109855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Trail distance from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 at Lake Trail, </a:t>
            </a:r>
          </a:p>
          <a:p>
            <a:pPr algn="ctr">
              <a:spcBef>
                <a:spcPct val="1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to Mountaineer Hut?</a:t>
            </a:r>
          </a:p>
        </p:txBody>
      </p:sp>
      <p:grpSp>
        <p:nvGrpSpPr>
          <p:cNvPr id="541701" name="Group 5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541702" name="Rectangle 6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03" name="Rectangle 7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04" name="Rectangle 8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05" name="Rectangle 9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06" name="Rectangle 10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07" name="Rectangle 11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1708" name="Text Box 12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1709" name="Text Box 13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541710" name="Text Box 14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541711" name="Text Box 15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713" name="Oval 17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714" name="Oval 18"/>
          <p:cNvSpPr>
            <a:spLocks noChangeArrowheads="1"/>
          </p:cNvSpPr>
          <p:nvPr/>
        </p:nvSpPr>
        <p:spPr bwMode="auto">
          <a:xfrm>
            <a:off x="8064500" y="24939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715" name="Line 19"/>
          <p:cNvSpPr>
            <a:spLocks noChangeShapeType="1"/>
          </p:cNvSpPr>
          <p:nvPr/>
        </p:nvSpPr>
        <p:spPr bwMode="auto">
          <a:xfrm flipH="1">
            <a:off x="6176964" y="2817813"/>
            <a:ext cx="2105025" cy="665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41716" name="Group 20"/>
          <p:cNvGrpSpPr>
            <a:grpSpLocks/>
          </p:cNvGrpSpPr>
          <p:nvPr/>
        </p:nvGrpSpPr>
        <p:grpSpPr bwMode="auto">
          <a:xfrm>
            <a:off x="7019925" y="2773363"/>
            <a:ext cx="730250" cy="730250"/>
            <a:chOff x="1743" y="1265"/>
            <a:chExt cx="460" cy="460"/>
          </a:xfrm>
        </p:grpSpPr>
        <p:sp>
          <p:nvSpPr>
            <p:cNvPr id="541717" name="Oval 21"/>
            <p:cNvSpPr>
              <a:spLocks noChangeArrowheads="1"/>
            </p:cNvSpPr>
            <p:nvPr/>
          </p:nvSpPr>
          <p:spPr bwMode="auto">
            <a:xfrm>
              <a:off x="1743" y="1265"/>
              <a:ext cx="460" cy="4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18" name="Text Box 22"/>
            <p:cNvSpPr txBox="1">
              <a:spLocks noChangeArrowheads="1"/>
            </p:cNvSpPr>
            <p:nvPr/>
          </p:nvSpPr>
          <p:spPr bwMode="auto">
            <a:xfrm>
              <a:off x="1743" y="1362"/>
              <a:ext cx="4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Arial" charset="0"/>
                </a:rPr>
                <a:t>1.12</a:t>
              </a:r>
            </a:p>
          </p:txBody>
        </p:sp>
      </p:grpSp>
      <p:sp>
        <p:nvSpPr>
          <p:cNvPr id="541719" name="Rectangle 23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720" name="Text Box 24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541747" name="Group 51"/>
          <p:cNvGrpSpPr>
            <a:grpSpLocks/>
          </p:cNvGrpSpPr>
          <p:nvPr/>
        </p:nvGrpSpPr>
        <p:grpSpPr bwMode="auto">
          <a:xfrm>
            <a:off x="5738814" y="728664"/>
            <a:ext cx="4060825" cy="1285875"/>
            <a:chOff x="2655" y="459"/>
            <a:chExt cx="2558" cy="810"/>
          </a:xfrm>
        </p:grpSpPr>
        <p:sp>
          <p:nvSpPr>
            <p:cNvPr id="541745" name="Freeform 49"/>
            <p:cNvSpPr>
              <a:spLocks/>
            </p:cNvSpPr>
            <p:nvPr/>
          </p:nvSpPr>
          <p:spPr bwMode="auto">
            <a:xfrm>
              <a:off x="2655" y="492"/>
              <a:ext cx="2558" cy="777"/>
            </a:xfrm>
            <a:custGeom>
              <a:avLst/>
              <a:gdLst>
                <a:gd name="T0" fmla="*/ 0 w 2378"/>
                <a:gd name="T1" fmla="*/ 5 h 783"/>
                <a:gd name="T2" fmla="*/ 2025 w 2378"/>
                <a:gd name="T3" fmla="*/ 15 h 783"/>
                <a:gd name="T4" fmla="*/ 2088 w 2378"/>
                <a:gd name="T5" fmla="*/ 384 h 783"/>
                <a:gd name="T6" fmla="*/ 2172 w 2378"/>
                <a:gd name="T7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8" h="783">
                  <a:moveTo>
                    <a:pt x="0" y="5"/>
                  </a:moveTo>
                  <a:cubicBezTo>
                    <a:pt x="680" y="0"/>
                    <a:pt x="1855" y="15"/>
                    <a:pt x="2025" y="15"/>
                  </a:cubicBezTo>
                  <a:cubicBezTo>
                    <a:pt x="2378" y="49"/>
                    <a:pt x="2115" y="270"/>
                    <a:pt x="2088" y="384"/>
                  </a:cubicBezTo>
                  <a:cubicBezTo>
                    <a:pt x="2061" y="498"/>
                    <a:pt x="2217" y="543"/>
                    <a:pt x="2172" y="783"/>
                  </a:cubicBezTo>
                </a:path>
              </a:pathLst>
            </a:custGeom>
            <a:noFill/>
            <a:ln w="57150" cmpd="sng">
              <a:solidFill>
                <a:srgbClr val="FFBB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746" name="Line 50"/>
            <p:cNvSpPr>
              <a:spLocks noChangeShapeType="1"/>
            </p:cNvSpPr>
            <p:nvPr/>
          </p:nvSpPr>
          <p:spPr bwMode="auto">
            <a:xfrm flipV="1">
              <a:off x="4637" y="459"/>
              <a:ext cx="3" cy="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41744" name="Line 48"/>
          <p:cNvSpPr>
            <a:spLocks noChangeShapeType="1"/>
          </p:cNvSpPr>
          <p:nvPr/>
        </p:nvSpPr>
        <p:spPr bwMode="auto">
          <a:xfrm>
            <a:off x="8890000" y="477838"/>
            <a:ext cx="0" cy="565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1743" name="Line 47"/>
          <p:cNvSpPr>
            <a:spLocks noChangeShapeType="1"/>
          </p:cNvSpPr>
          <p:nvPr/>
        </p:nvSpPr>
        <p:spPr bwMode="auto">
          <a:xfrm>
            <a:off x="5746750" y="420688"/>
            <a:ext cx="0" cy="641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23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4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4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4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15" grpId="0" animBg="1"/>
      <p:bldP spid="541744" grpId="0" animBg="1"/>
      <p:bldP spid="541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399" y="1371601"/>
            <a:ext cx="3102591" cy="347821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Contour Lines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Symbols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Scale/Distance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</a:p>
          <a:p>
            <a:r>
              <a:rPr lang="en-US" dirty="0" smtClean="0"/>
              <a:t>Marginalia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24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58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6" y="0"/>
            <a:ext cx="10972800" cy="992031"/>
          </a:xfrm>
        </p:spPr>
        <p:txBody>
          <a:bodyPr/>
          <a:lstStyle/>
          <a:p>
            <a:r>
              <a:rPr lang="en-US" dirty="0" smtClean="0"/>
              <a:t>Topographic Maps:  Marginalia  (LHS)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6" y="911827"/>
            <a:ext cx="10096500" cy="538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023075" y="5158853"/>
            <a:ext cx="2811439" cy="49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3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6" y="0"/>
            <a:ext cx="10972800" cy="992031"/>
          </a:xfrm>
        </p:spPr>
        <p:txBody>
          <a:bodyPr/>
          <a:lstStyle/>
          <a:p>
            <a:r>
              <a:rPr lang="en-US" dirty="0" smtClean="0"/>
              <a:t>Topographic Maps:  Reference 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45" y="873760"/>
            <a:ext cx="4694973" cy="5757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4" y="1033664"/>
            <a:ext cx="4745937" cy="5507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Line Callout 1 2"/>
          <p:cNvSpPr/>
          <p:nvPr/>
        </p:nvSpPr>
        <p:spPr>
          <a:xfrm>
            <a:off x="5472752" y="3193576"/>
            <a:ext cx="1924335" cy="750627"/>
          </a:xfrm>
          <a:prstGeom prst="borderCallout1">
            <a:avLst>
              <a:gd name="adj1" fmla="val 27661"/>
              <a:gd name="adj2" fmla="val 102115"/>
              <a:gd name="adj3" fmla="val 70584"/>
              <a:gd name="adj4" fmla="val 1175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 Generally not North-South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8984" y="92636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min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37058" y="356782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82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46" y="0"/>
            <a:ext cx="10972800" cy="992031"/>
          </a:xfrm>
        </p:spPr>
        <p:txBody>
          <a:bodyPr/>
          <a:lstStyle/>
          <a:p>
            <a:r>
              <a:rPr lang="en-US" dirty="0" smtClean="0"/>
              <a:t>Topographic Maps:  Marginalia  (RHS)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13" y="885376"/>
            <a:ext cx="9420225" cy="577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579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18" y="2608405"/>
            <a:ext cx="109728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15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18" y="2608405"/>
            <a:ext cx="10972800" cy="1143000"/>
          </a:xfrm>
        </p:spPr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1B98C-283A-4C2C-9AC0-CE2496324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Topographic Maps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9741" y="1371600"/>
            <a:ext cx="2971800" cy="4724400"/>
          </a:xfrm>
        </p:spPr>
        <p:txBody>
          <a:bodyPr/>
          <a:lstStyle/>
          <a:p>
            <a:r>
              <a:rPr lang="en-US" dirty="0" smtClean="0"/>
              <a:t>Coverage</a:t>
            </a:r>
          </a:p>
          <a:p>
            <a:r>
              <a:rPr lang="en-US" dirty="0" smtClean="0"/>
              <a:t>Colors</a:t>
            </a:r>
            <a:endParaRPr lang="en-US" dirty="0"/>
          </a:p>
          <a:p>
            <a:r>
              <a:rPr lang="en-US" dirty="0"/>
              <a:t>Contour Lines</a:t>
            </a:r>
          </a:p>
          <a:p>
            <a:r>
              <a:rPr lang="en-US" dirty="0"/>
              <a:t>Symbols</a:t>
            </a:r>
          </a:p>
          <a:p>
            <a:r>
              <a:rPr lang="en-US" dirty="0" smtClean="0"/>
              <a:t>Scale/Distance</a:t>
            </a:r>
            <a:endParaRPr lang="en-US" dirty="0"/>
          </a:p>
          <a:p>
            <a:r>
              <a:rPr lang="en-US" dirty="0" smtClean="0"/>
              <a:t>Direction</a:t>
            </a:r>
          </a:p>
          <a:p>
            <a:r>
              <a:rPr lang="en-US" dirty="0" smtClean="0"/>
              <a:t>Marginalia</a:t>
            </a:r>
            <a:endParaRPr lang="en-US" dirty="0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5562600" y="1371600"/>
            <a:ext cx="419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>
              <a:solidFill>
                <a:srgbClr val="FFBB33"/>
              </a:solidFill>
            </a:endParaRP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6600825" y="2017713"/>
            <a:ext cx="3181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28" y="2710740"/>
            <a:ext cx="6550443" cy="17113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1541" y="4811805"/>
            <a:ext cx="7519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https://pubs.usgs.gov/gip/TopographicMapSymbols/topomapsymbols.pdf</a:t>
            </a:r>
          </a:p>
        </p:txBody>
      </p:sp>
    </p:spTree>
    <p:extLst>
      <p:ext uri="{BB962C8B-B14F-4D97-AF65-F5344CB8AC3E}">
        <p14:creationId xmlns:p14="http://schemas.microsoft.com/office/powerpoint/2010/main" val="41827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2743200" cy="1280160"/>
          </a:xfrm>
        </p:spPr>
        <p:txBody>
          <a:bodyPr>
            <a:normAutofit fontScale="90000"/>
          </a:bodyPr>
          <a:lstStyle/>
          <a:p>
            <a:r>
              <a:rPr lang="en-US" dirty="0"/>
              <a:t>Topographic</a:t>
            </a:r>
            <a:br>
              <a:rPr lang="en-US" dirty="0"/>
            </a:br>
            <a:r>
              <a:rPr lang="en-US" dirty="0"/>
              <a:t>Maps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828800"/>
            <a:ext cx="27432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Familiarization: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/>
              <a:t>   Trace trip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Study terrain</a:t>
            </a:r>
          </a:p>
        </p:txBody>
      </p:sp>
      <p:pic>
        <p:nvPicPr>
          <p:cNvPr id="687153" name="Picture 4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638" y="457200"/>
            <a:ext cx="4398962" cy="5353050"/>
          </a:xfrm>
          <a:ln>
            <a:noFill/>
          </a:ln>
        </p:spPr>
      </p:pic>
      <p:grpSp>
        <p:nvGrpSpPr>
          <p:cNvPr id="687161" name="Group 57"/>
          <p:cNvGrpSpPr>
            <a:grpSpLocks/>
          </p:cNvGrpSpPr>
          <p:nvPr/>
        </p:nvGrpSpPr>
        <p:grpSpPr bwMode="auto">
          <a:xfrm>
            <a:off x="7354889" y="5076826"/>
            <a:ext cx="1819275" cy="561975"/>
            <a:chOff x="3564" y="3102"/>
            <a:chExt cx="1146" cy="354"/>
          </a:xfrm>
        </p:grpSpPr>
        <p:sp>
          <p:nvSpPr>
            <p:cNvPr id="687156" name="Oval 52"/>
            <p:cNvSpPr>
              <a:spLocks noChangeArrowheads="1"/>
            </p:cNvSpPr>
            <p:nvPr/>
          </p:nvSpPr>
          <p:spPr bwMode="auto">
            <a:xfrm>
              <a:off x="4356" y="3102"/>
              <a:ext cx="354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149" name="Rectangle 45"/>
            <p:cNvSpPr>
              <a:spLocks noChangeArrowheads="1"/>
            </p:cNvSpPr>
            <p:nvPr/>
          </p:nvSpPr>
          <p:spPr bwMode="auto">
            <a:xfrm>
              <a:off x="3564" y="3154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0000"/>
                  </a:solidFill>
                </a:rPr>
                <a:t>trailhead</a:t>
              </a:r>
            </a:p>
          </p:txBody>
        </p:sp>
      </p:grpSp>
      <p:sp>
        <p:nvSpPr>
          <p:cNvPr id="687159" name="Freeform 55"/>
          <p:cNvSpPr>
            <a:spLocks/>
          </p:cNvSpPr>
          <p:nvPr/>
        </p:nvSpPr>
        <p:spPr bwMode="auto">
          <a:xfrm>
            <a:off x="7088188" y="3305176"/>
            <a:ext cx="1524000" cy="1857375"/>
          </a:xfrm>
          <a:custGeom>
            <a:avLst/>
            <a:gdLst>
              <a:gd name="T0" fmla="*/ 960 w 960"/>
              <a:gd name="T1" fmla="*/ 1170 h 1170"/>
              <a:gd name="T2" fmla="*/ 6 w 960"/>
              <a:gd name="T3" fmla="*/ 516 h 1170"/>
              <a:gd name="T4" fmla="*/ 0 w 960"/>
              <a:gd name="T5" fmla="*/ 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1170">
                <a:moveTo>
                  <a:pt x="960" y="1170"/>
                </a:moveTo>
                <a:lnTo>
                  <a:pt x="6" y="516"/>
                </a:ln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87198" name="Group 94"/>
          <p:cNvGrpSpPr>
            <a:grpSpLocks/>
          </p:cNvGrpSpPr>
          <p:nvPr/>
        </p:nvGrpSpPr>
        <p:grpSpPr bwMode="auto">
          <a:xfrm>
            <a:off x="5400677" y="2682876"/>
            <a:ext cx="1914525" cy="561975"/>
            <a:chOff x="2333" y="1594"/>
            <a:chExt cx="1206" cy="354"/>
          </a:xfrm>
        </p:grpSpPr>
        <p:sp>
          <p:nvSpPr>
            <p:cNvPr id="687163" name="Oval 59"/>
            <p:cNvSpPr>
              <a:spLocks noChangeArrowheads="1"/>
            </p:cNvSpPr>
            <p:nvPr/>
          </p:nvSpPr>
          <p:spPr bwMode="auto">
            <a:xfrm>
              <a:off x="3185" y="1594"/>
              <a:ext cx="354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164" name="Rectangle 60"/>
            <p:cNvSpPr>
              <a:spLocks noChangeArrowheads="1"/>
            </p:cNvSpPr>
            <p:nvPr/>
          </p:nvSpPr>
          <p:spPr bwMode="auto">
            <a:xfrm>
              <a:off x="2333" y="1646"/>
              <a:ext cx="8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0000"/>
                  </a:solidFill>
                </a:rPr>
                <a:t>Alta  Mtn.</a:t>
              </a:r>
            </a:p>
          </p:txBody>
        </p:sp>
      </p:grpSp>
      <p:grpSp>
        <p:nvGrpSpPr>
          <p:cNvPr id="687200" name="Group 96"/>
          <p:cNvGrpSpPr>
            <a:grpSpLocks/>
          </p:cNvGrpSpPr>
          <p:nvPr/>
        </p:nvGrpSpPr>
        <p:grpSpPr bwMode="auto">
          <a:xfrm>
            <a:off x="5391151" y="3883026"/>
            <a:ext cx="1943100" cy="561975"/>
            <a:chOff x="2327" y="2350"/>
            <a:chExt cx="1224" cy="354"/>
          </a:xfrm>
        </p:grpSpPr>
        <p:sp>
          <p:nvSpPr>
            <p:cNvPr id="687193" name="Oval 89"/>
            <p:cNvSpPr>
              <a:spLocks noChangeArrowheads="1"/>
            </p:cNvSpPr>
            <p:nvPr/>
          </p:nvSpPr>
          <p:spPr bwMode="auto">
            <a:xfrm>
              <a:off x="3197" y="2350"/>
              <a:ext cx="354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194" name="Rectangle 90"/>
            <p:cNvSpPr>
              <a:spLocks noChangeArrowheads="1"/>
            </p:cNvSpPr>
            <p:nvPr/>
          </p:nvSpPr>
          <p:spPr bwMode="auto">
            <a:xfrm>
              <a:off x="2327" y="2402"/>
              <a:ext cx="8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0000"/>
                  </a:solidFill>
                </a:rPr>
                <a:t>Rachel Lk.</a:t>
              </a:r>
            </a:p>
          </p:txBody>
        </p:sp>
      </p:grpSp>
      <p:grpSp>
        <p:nvGrpSpPr>
          <p:cNvPr id="687202" name="Group 98"/>
          <p:cNvGrpSpPr>
            <a:grpSpLocks/>
          </p:cNvGrpSpPr>
          <p:nvPr/>
        </p:nvGrpSpPr>
        <p:grpSpPr bwMode="auto">
          <a:xfrm>
            <a:off x="7051676" y="1939926"/>
            <a:ext cx="2576512" cy="942975"/>
            <a:chOff x="3373" y="1126"/>
            <a:chExt cx="1623" cy="594"/>
          </a:xfrm>
        </p:grpSpPr>
        <p:grpSp>
          <p:nvGrpSpPr>
            <p:cNvPr id="687201" name="Group 97"/>
            <p:cNvGrpSpPr>
              <a:grpSpLocks/>
            </p:cNvGrpSpPr>
            <p:nvPr/>
          </p:nvGrpSpPr>
          <p:grpSpPr bwMode="auto">
            <a:xfrm>
              <a:off x="3373" y="1126"/>
              <a:ext cx="1623" cy="594"/>
              <a:chOff x="3373" y="1126"/>
              <a:chExt cx="1623" cy="594"/>
            </a:xfrm>
          </p:grpSpPr>
          <p:sp>
            <p:nvSpPr>
              <p:cNvPr id="687166" name="Oval 62"/>
              <p:cNvSpPr>
                <a:spLocks noChangeArrowheads="1"/>
              </p:cNvSpPr>
              <p:nvPr/>
            </p:nvSpPr>
            <p:spPr bwMode="auto">
              <a:xfrm>
                <a:off x="3601" y="1338"/>
                <a:ext cx="354" cy="3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167" name="Rectangle 63"/>
              <p:cNvSpPr>
                <a:spLocks noChangeArrowheads="1"/>
              </p:cNvSpPr>
              <p:nvPr/>
            </p:nvSpPr>
            <p:spPr bwMode="auto">
              <a:xfrm>
                <a:off x="3373" y="1126"/>
                <a:ext cx="7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000000"/>
                    </a:solidFill>
                  </a:rPr>
                  <a:t>Alta Pass</a:t>
                </a:r>
              </a:p>
            </p:txBody>
          </p:sp>
          <p:sp>
            <p:nvSpPr>
              <p:cNvPr id="687169" name="Oval 65"/>
              <p:cNvSpPr>
                <a:spLocks noChangeArrowheads="1"/>
              </p:cNvSpPr>
              <p:nvPr/>
            </p:nvSpPr>
            <p:spPr bwMode="auto">
              <a:xfrm>
                <a:off x="4108" y="1310"/>
                <a:ext cx="354" cy="3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7170" name="Rectangle 66"/>
              <p:cNvSpPr>
                <a:spLocks noChangeArrowheads="1"/>
              </p:cNvSpPr>
              <p:nvPr/>
            </p:nvSpPr>
            <p:spPr bwMode="auto">
              <a:xfrm flipH="1">
                <a:off x="4439" y="1278"/>
                <a:ext cx="557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rgbClr val="000000"/>
                    </a:solidFill>
                  </a:rPr>
                  <a:t>Park</a:t>
                </a:r>
              </a:p>
              <a:p>
                <a:r>
                  <a:rPr lang="en-US" sz="2000" b="1">
                    <a:solidFill>
                      <a:srgbClr val="000000"/>
                    </a:solidFill>
                  </a:rPr>
                  <a:t>Lakes</a:t>
                </a:r>
              </a:p>
            </p:txBody>
          </p:sp>
        </p:grpSp>
        <p:sp>
          <p:nvSpPr>
            <p:cNvPr id="687196" name="Freeform 92"/>
            <p:cNvSpPr>
              <a:spLocks/>
            </p:cNvSpPr>
            <p:nvPr/>
          </p:nvSpPr>
          <p:spPr bwMode="auto">
            <a:xfrm>
              <a:off x="3540" y="1500"/>
              <a:ext cx="738" cy="150"/>
            </a:xfrm>
            <a:custGeom>
              <a:avLst/>
              <a:gdLst>
                <a:gd name="T0" fmla="*/ 0 w 738"/>
                <a:gd name="T1" fmla="*/ 150 h 150"/>
                <a:gd name="T2" fmla="*/ 240 w 738"/>
                <a:gd name="T3" fmla="*/ 42 h 150"/>
                <a:gd name="T4" fmla="*/ 738 w 738"/>
                <a:gd name="T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150">
                  <a:moveTo>
                    <a:pt x="0" y="150"/>
                  </a:moveTo>
                  <a:lnTo>
                    <a:pt x="240" y="42"/>
                  </a:lnTo>
                  <a:lnTo>
                    <a:pt x="738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87199" name="Rectangle 95"/>
          <p:cNvSpPr>
            <a:spLocks noChangeArrowheads="1"/>
          </p:cNvSpPr>
          <p:nvPr/>
        </p:nvSpPr>
        <p:spPr bwMode="auto">
          <a:xfrm rot="2006767">
            <a:off x="7435852" y="4040189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</a:rPr>
              <a:t>Box  Canyon</a:t>
            </a:r>
          </a:p>
        </p:txBody>
      </p:sp>
      <p:sp>
        <p:nvSpPr>
          <p:cNvPr id="23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30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693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8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8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8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8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8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68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59" grpId="0" animBg="1"/>
      <p:bldP spid="68719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2743200" cy="1280160"/>
          </a:xfrm>
        </p:spPr>
        <p:txBody>
          <a:bodyPr>
            <a:normAutofit fontScale="90000"/>
          </a:bodyPr>
          <a:lstStyle/>
          <a:p>
            <a:r>
              <a:rPr lang="en-US" dirty="0"/>
              <a:t>Topographic</a:t>
            </a:r>
            <a:br>
              <a:rPr lang="en-US" dirty="0"/>
            </a:br>
            <a:r>
              <a:rPr lang="en-US" dirty="0"/>
              <a:t>Maps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2050" y="1798955"/>
            <a:ext cx="2743200" cy="14630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Familiarization: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  Trace trip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2400" dirty="0"/>
              <a:t>   Study terrain</a:t>
            </a:r>
          </a:p>
        </p:txBody>
      </p:sp>
      <p:pic>
        <p:nvPicPr>
          <p:cNvPr id="696324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214" y="457200"/>
            <a:ext cx="4370387" cy="5353050"/>
          </a:xfrm>
          <a:ln/>
        </p:spPr>
      </p:pic>
      <p:grpSp>
        <p:nvGrpSpPr>
          <p:cNvPr id="696327" name="Group 7"/>
          <p:cNvGrpSpPr>
            <a:grpSpLocks/>
          </p:cNvGrpSpPr>
          <p:nvPr/>
        </p:nvGrpSpPr>
        <p:grpSpPr bwMode="auto">
          <a:xfrm>
            <a:off x="7337427" y="5070475"/>
            <a:ext cx="1819275" cy="561975"/>
            <a:chOff x="3564" y="3102"/>
            <a:chExt cx="1146" cy="354"/>
          </a:xfrm>
        </p:grpSpPr>
        <p:sp>
          <p:nvSpPr>
            <p:cNvPr id="696328" name="Oval 8"/>
            <p:cNvSpPr>
              <a:spLocks noChangeArrowheads="1"/>
            </p:cNvSpPr>
            <p:nvPr/>
          </p:nvSpPr>
          <p:spPr bwMode="auto">
            <a:xfrm>
              <a:off x="4356" y="3102"/>
              <a:ext cx="354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29" name="Rectangle 9"/>
            <p:cNvSpPr>
              <a:spLocks noChangeArrowheads="1"/>
            </p:cNvSpPr>
            <p:nvPr/>
          </p:nvSpPr>
          <p:spPr bwMode="auto">
            <a:xfrm>
              <a:off x="3564" y="3154"/>
              <a:ext cx="7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000000"/>
                  </a:solidFill>
                </a:rPr>
                <a:t>trailhead</a:t>
              </a:r>
            </a:p>
          </p:txBody>
        </p:sp>
      </p:grpSp>
      <p:sp>
        <p:nvSpPr>
          <p:cNvPr id="696331" name="Oval 11"/>
          <p:cNvSpPr>
            <a:spLocks noChangeArrowheads="1"/>
          </p:cNvSpPr>
          <p:nvPr/>
        </p:nvSpPr>
        <p:spPr bwMode="auto">
          <a:xfrm>
            <a:off x="6735765" y="2676525"/>
            <a:ext cx="561975" cy="561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5383215" y="2759075"/>
            <a:ext cx="1392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Alta  Mtn.</a:t>
            </a:r>
          </a:p>
        </p:txBody>
      </p:sp>
      <p:grpSp>
        <p:nvGrpSpPr>
          <p:cNvPr id="696409" name="Group 89"/>
          <p:cNvGrpSpPr>
            <a:grpSpLocks/>
          </p:cNvGrpSpPr>
          <p:nvPr/>
        </p:nvGrpSpPr>
        <p:grpSpPr bwMode="auto">
          <a:xfrm>
            <a:off x="6778627" y="4327525"/>
            <a:ext cx="1749425" cy="822325"/>
            <a:chOff x="3212" y="2634"/>
            <a:chExt cx="1102" cy="518"/>
          </a:xfrm>
        </p:grpSpPr>
        <p:sp>
          <p:nvSpPr>
            <p:cNvPr id="696337" name="Oval 17"/>
            <p:cNvSpPr>
              <a:spLocks noChangeArrowheads="1"/>
            </p:cNvSpPr>
            <p:nvPr/>
          </p:nvSpPr>
          <p:spPr bwMode="auto">
            <a:xfrm>
              <a:off x="3830" y="2840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38" name="Oval 18"/>
            <p:cNvSpPr>
              <a:spLocks noChangeArrowheads="1"/>
            </p:cNvSpPr>
            <p:nvPr/>
          </p:nvSpPr>
          <p:spPr bwMode="auto">
            <a:xfrm>
              <a:off x="4000" y="2904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39" name="Oval 19"/>
            <p:cNvSpPr>
              <a:spLocks noChangeArrowheads="1"/>
            </p:cNvSpPr>
            <p:nvPr/>
          </p:nvSpPr>
          <p:spPr bwMode="auto">
            <a:xfrm>
              <a:off x="3320" y="2770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0" name="Oval 20"/>
            <p:cNvSpPr>
              <a:spLocks noChangeArrowheads="1"/>
            </p:cNvSpPr>
            <p:nvPr/>
          </p:nvSpPr>
          <p:spPr bwMode="auto">
            <a:xfrm>
              <a:off x="4226" y="3064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1" name="Oval 21"/>
            <p:cNvSpPr>
              <a:spLocks noChangeArrowheads="1"/>
            </p:cNvSpPr>
            <p:nvPr/>
          </p:nvSpPr>
          <p:spPr bwMode="auto">
            <a:xfrm>
              <a:off x="3552" y="2862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4" name="Oval 24"/>
            <p:cNvSpPr>
              <a:spLocks noChangeArrowheads="1"/>
            </p:cNvSpPr>
            <p:nvPr/>
          </p:nvSpPr>
          <p:spPr bwMode="auto">
            <a:xfrm>
              <a:off x="3212" y="2634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6411" name="Group 91"/>
          <p:cNvGrpSpPr>
            <a:grpSpLocks/>
          </p:cNvGrpSpPr>
          <p:nvPr/>
        </p:nvGrpSpPr>
        <p:grpSpPr bwMode="auto">
          <a:xfrm>
            <a:off x="6905626" y="2889250"/>
            <a:ext cx="241300" cy="1069975"/>
            <a:chOff x="3292" y="1728"/>
            <a:chExt cx="152" cy="674"/>
          </a:xfrm>
        </p:grpSpPr>
        <p:sp>
          <p:nvSpPr>
            <p:cNvPr id="696342" name="Oval 22"/>
            <p:cNvSpPr>
              <a:spLocks noChangeArrowheads="1"/>
            </p:cNvSpPr>
            <p:nvPr/>
          </p:nvSpPr>
          <p:spPr bwMode="auto">
            <a:xfrm>
              <a:off x="3292" y="2314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6" name="Oval 26"/>
            <p:cNvSpPr>
              <a:spLocks noChangeArrowheads="1"/>
            </p:cNvSpPr>
            <p:nvPr/>
          </p:nvSpPr>
          <p:spPr bwMode="auto">
            <a:xfrm>
              <a:off x="3356" y="2018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51" name="Oval 31"/>
            <p:cNvSpPr>
              <a:spLocks noChangeArrowheads="1"/>
            </p:cNvSpPr>
            <p:nvPr/>
          </p:nvSpPr>
          <p:spPr bwMode="auto">
            <a:xfrm>
              <a:off x="3322" y="1728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96410" name="Group 90"/>
          <p:cNvGrpSpPr>
            <a:grpSpLocks/>
          </p:cNvGrpSpPr>
          <p:nvPr/>
        </p:nvGrpSpPr>
        <p:grpSpPr bwMode="auto">
          <a:xfrm>
            <a:off x="7235827" y="2943224"/>
            <a:ext cx="2054225" cy="1581150"/>
            <a:chOff x="3500" y="1762"/>
            <a:chExt cx="1294" cy="996"/>
          </a:xfrm>
        </p:grpSpPr>
        <p:sp>
          <p:nvSpPr>
            <p:cNvPr id="696343" name="Oval 23"/>
            <p:cNvSpPr>
              <a:spLocks noChangeArrowheads="1"/>
            </p:cNvSpPr>
            <p:nvPr/>
          </p:nvSpPr>
          <p:spPr bwMode="auto">
            <a:xfrm>
              <a:off x="4262" y="2260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5" name="Oval 25"/>
            <p:cNvSpPr>
              <a:spLocks noChangeArrowheads="1"/>
            </p:cNvSpPr>
            <p:nvPr/>
          </p:nvSpPr>
          <p:spPr bwMode="auto">
            <a:xfrm>
              <a:off x="4536" y="2376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7" name="Oval 27"/>
            <p:cNvSpPr>
              <a:spLocks noChangeArrowheads="1"/>
            </p:cNvSpPr>
            <p:nvPr/>
          </p:nvSpPr>
          <p:spPr bwMode="auto">
            <a:xfrm>
              <a:off x="4706" y="2670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8" name="Oval 28"/>
            <p:cNvSpPr>
              <a:spLocks noChangeArrowheads="1"/>
            </p:cNvSpPr>
            <p:nvPr/>
          </p:nvSpPr>
          <p:spPr bwMode="auto">
            <a:xfrm>
              <a:off x="4114" y="2062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49" name="Oval 29"/>
            <p:cNvSpPr>
              <a:spLocks noChangeArrowheads="1"/>
            </p:cNvSpPr>
            <p:nvPr/>
          </p:nvSpPr>
          <p:spPr bwMode="auto">
            <a:xfrm>
              <a:off x="3744" y="1762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50" name="Oval 30"/>
            <p:cNvSpPr>
              <a:spLocks noChangeArrowheads="1"/>
            </p:cNvSpPr>
            <p:nvPr/>
          </p:nvSpPr>
          <p:spPr bwMode="auto">
            <a:xfrm>
              <a:off x="3894" y="1874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52" name="Oval 32"/>
            <p:cNvSpPr>
              <a:spLocks noChangeArrowheads="1"/>
            </p:cNvSpPr>
            <p:nvPr/>
          </p:nvSpPr>
          <p:spPr bwMode="auto">
            <a:xfrm>
              <a:off x="3500" y="1792"/>
              <a:ext cx="88" cy="88"/>
            </a:xfrm>
            <a:prstGeom prst="ellips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96353" name="Freeform 33"/>
          <p:cNvSpPr>
            <a:spLocks/>
          </p:cNvSpPr>
          <p:nvPr/>
        </p:nvSpPr>
        <p:spPr bwMode="auto">
          <a:xfrm>
            <a:off x="7135815" y="3816350"/>
            <a:ext cx="1722437" cy="1635125"/>
          </a:xfrm>
          <a:custGeom>
            <a:avLst/>
            <a:gdLst>
              <a:gd name="T0" fmla="*/ 1077 w 1085"/>
              <a:gd name="T1" fmla="*/ 1030 h 1030"/>
              <a:gd name="T2" fmla="*/ 1085 w 1085"/>
              <a:gd name="T3" fmla="*/ 996 h 1030"/>
              <a:gd name="T4" fmla="*/ 1077 w 1085"/>
              <a:gd name="T5" fmla="*/ 938 h 1030"/>
              <a:gd name="T6" fmla="*/ 1065 w 1085"/>
              <a:gd name="T7" fmla="*/ 856 h 1030"/>
              <a:gd name="T8" fmla="*/ 1053 w 1085"/>
              <a:gd name="T9" fmla="*/ 808 h 1030"/>
              <a:gd name="T10" fmla="*/ 1041 w 1085"/>
              <a:gd name="T11" fmla="*/ 742 h 1030"/>
              <a:gd name="T12" fmla="*/ 1023 w 1085"/>
              <a:gd name="T13" fmla="*/ 706 h 1030"/>
              <a:gd name="T14" fmla="*/ 997 w 1085"/>
              <a:gd name="T15" fmla="*/ 684 h 1030"/>
              <a:gd name="T16" fmla="*/ 955 w 1085"/>
              <a:gd name="T17" fmla="*/ 644 h 1030"/>
              <a:gd name="T18" fmla="*/ 903 w 1085"/>
              <a:gd name="T19" fmla="*/ 600 h 1030"/>
              <a:gd name="T20" fmla="*/ 867 w 1085"/>
              <a:gd name="T21" fmla="*/ 544 h 1030"/>
              <a:gd name="T22" fmla="*/ 843 w 1085"/>
              <a:gd name="T23" fmla="*/ 534 h 1030"/>
              <a:gd name="T24" fmla="*/ 799 w 1085"/>
              <a:gd name="T25" fmla="*/ 508 h 1030"/>
              <a:gd name="T26" fmla="*/ 737 w 1085"/>
              <a:gd name="T27" fmla="*/ 442 h 1030"/>
              <a:gd name="T28" fmla="*/ 701 w 1085"/>
              <a:gd name="T29" fmla="*/ 442 h 1030"/>
              <a:gd name="T30" fmla="*/ 663 w 1085"/>
              <a:gd name="T31" fmla="*/ 446 h 1030"/>
              <a:gd name="T32" fmla="*/ 627 w 1085"/>
              <a:gd name="T33" fmla="*/ 420 h 1030"/>
              <a:gd name="T34" fmla="*/ 605 w 1085"/>
              <a:gd name="T35" fmla="*/ 386 h 1030"/>
              <a:gd name="T36" fmla="*/ 541 w 1085"/>
              <a:gd name="T37" fmla="*/ 366 h 1030"/>
              <a:gd name="T38" fmla="*/ 497 w 1085"/>
              <a:gd name="T39" fmla="*/ 320 h 1030"/>
              <a:gd name="T40" fmla="*/ 473 w 1085"/>
              <a:gd name="T41" fmla="*/ 310 h 1030"/>
              <a:gd name="T42" fmla="*/ 405 w 1085"/>
              <a:gd name="T43" fmla="*/ 254 h 1030"/>
              <a:gd name="T44" fmla="*/ 377 w 1085"/>
              <a:gd name="T45" fmla="*/ 224 h 1030"/>
              <a:gd name="T46" fmla="*/ 353 w 1085"/>
              <a:gd name="T47" fmla="*/ 208 h 1030"/>
              <a:gd name="T48" fmla="*/ 329 w 1085"/>
              <a:gd name="T49" fmla="*/ 196 h 1030"/>
              <a:gd name="T50" fmla="*/ 285 w 1085"/>
              <a:gd name="T51" fmla="*/ 166 h 1030"/>
              <a:gd name="T52" fmla="*/ 241 w 1085"/>
              <a:gd name="T53" fmla="*/ 180 h 1030"/>
              <a:gd name="T54" fmla="*/ 221 w 1085"/>
              <a:gd name="T55" fmla="*/ 210 h 1030"/>
              <a:gd name="T56" fmla="*/ 181 w 1085"/>
              <a:gd name="T57" fmla="*/ 216 h 1030"/>
              <a:gd name="T58" fmla="*/ 171 w 1085"/>
              <a:gd name="T59" fmla="*/ 238 h 1030"/>
              <a:gd name="T60" fmla="*/ 143 w 1085"/>
              <a:gd name="T61" fmla="*/ 264 h 1030"/>
              <a:gd name="T62" fmla="*/ 123 w 1085"/>
              <a:gd name="T63" fmla="*/ 278 h 1030"/>
              <a:gd name="T64" fmla="*/ 85 w 1085"/>
              <a:gd name="T65" fmla="*/ 244 h 1030"/>
              <a:gd name="T66" fmla="*/ 87 w 1085"/>
              <a:gd name="T67" fmla="*/ 186 h 1030"/>
              <a:gd name="T68" fmla="*/ 93 w 1085"/>
              <a:gd name="T69" fmla="*/ 142 h 1030"/>
              <a:gd name="T70" fmla="*/ 61 w 1085"/>
              <a:gd name="T71" fmla="*/ 112 h 1030"/>
              <a:gd name="T72" fmla="*/ 41 w 1085"/>
              <a:gd name="T73" fmla="*/ 86 h 1030"/>
              <a:gd name="T74" fmla="*/ 5 w 1085"/>
              <a:gd name="T75" fmla="*/ 66 h 1030"/>
              <a:gd name="T76" fmla="*/ 9 w 1085"/>
              <a:gd name="T77" fmla="*/ 40 h 1030"/>
              <a:gd name="T78" fmla="*/ 39 w 1085"/>
              <a:gd name="T79" fmla="*/ 0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030">
                <a:moveTo>
                  <a:pt x="1077" y="1030"/>
                </a:moveTo>
                <a:cubicBezTo>
                  <a:pt x="1081" y="1020"/>
                  <a:pt x="1085" y="1011"/>
                  <a:pt x="1085" y="996"/>
                </a:cubicBezTo>
                <a:cubicBezTo>
                  <a:pt x="1085" y="981"/>
                  <a:pt x="1080" y="961"/>
                  <a:pt x="1077" y="938"/>
                </a:cubicBezTo>
                <a:cubicBezTo>
                  <a:pt x="1074" y="915"/>
                  <a:pt x="1069" y="878"/>
                  <a:pt x="1065" y="856"/>
                </a:cubicBezTo>
                <a:cubicBezTo>
                  <a:pt x="1061" y="834"/>
                  <a:pt x="1057" y="827"/>
                  <a:pt x="1053" y="808"/>
                </a:cubicBezTo>
                <a:cubicBezTo>
                  <a:pt x="1049" y="789"/>
                  <a:pt x="1046" y="759"/>
                  <a:pt x="1041" y="742"/>
                </a:cubicBezTo>
                <a:cubicBezTo>
                  <a:pt x="1036" y="725"/>
                  <a:pt x="1030" y="716"/>
                  <a:pt x="1023" y="706"/>
                </a:cubicBezTo>
                <a:cubicBezTo>
                  <a:pt x="1016" y="696"/>
                  <a:pt x="1008" y="694"/>
                  <a:pt x="997" y="684"/>
                </a:cubicBezTo>
                <a:cubicBezTo>
                  <a:pt x="986" y="674"/>
                  <a:pt x="971" y="658"/>
                  <a:pt x="955" y="644"/>
                </a:cubicBezTo>
                <a:cubicBezTo>
                  <a:pt x="939" y="630"/>
                  <a:pt x="918" y="617"/>
                  <a:pt x="903" y="600"/>
                </a:cubicBezTo>
                <a:cubicBezTo>
                  <a:pt x="888" y="583"/>
                  <a:pt x="877" y="555"/>
                  <a:pt x="867" y="544"/>
                </a:cubicBezTo>
                <a:cubicBezTo>
                  <a:pt x="857" y="533"/>
                  <a:pt x="854" y="540"/>
                  <a:pt x="843" y="534"/>
                </a:cubicBezTo>
                <a:cubicBezTo>
                  <a:pt x="832" y="528"/>
                  <a:pt x="817" y="523"/>
                  <a:pt x="799" y="508"/>
                </a:cubicBezTo>
                <a:cubicBezTo>
                  <a:pt x="781" y="493"/>
                  <a:pt x="753" y="453"/>
                  <a:pt x="737" y="442"/>
                </a:cubicBezTo>
                <a:cubicBezTo>
                  <a:pt x="721" y="431"/>
                  <a:pt x="713" y="441"/>
                  <a:pt x="701" y="442"/>
                </a:cubicBezTo>
                <a:cubicBezTo>
                  <a:pt x="689" y="443"/>
                  <a:pt x="675" y="450"/>
                  <a:pt x="663" y="446"/>
                </a:cubicBezTo>
                <a:cubicBezTo>
                  <a:pt x="651" y="442"/>
                  <a:pt x="637" y="430"/>
                  <a:pt x="627" y="420"/>
                </a:cubicBezTo>
                <a:cubicBezTo>
                  <a:pt x="617" y="410"/>
                  <a:pt x="619" y="395"/>
                  <a:pt x="605" y="386"/>
                </a:cubicBezTo>
                <a:cubicBezTo>
                  <a:pt x="591" y="377"/>
                  <a:pt x="559" y="377"/>
                  <a:pt x="541" y="366"/>
                </a:cubicBezTo>
                <a:cubicBezTo>
                  <a:pt x="523" y="355"/>
                  <a:pt x="508" y="329"/>
                  <a:pt x="497" y="320"/>
                </a:cubicBezTo>
                <a:cubicBezTo>
                  <a:pt x="486" y="311"/>
                  <a:pt x="488" y="321"/>
                  <a:pt x="473" y="310"/>
                </a:cubicBezTo>
                <a:cubicBezTo>
                  <a:pt x="458" y="299"/>
                  <a:pt x="421" y="268"/>
                  <a:pt x="405" y="254"/>
                </a:cubicBezTo>
                <a:cubicBezTo>
                  <a:pt x="389" y="240"/>
                  <a:pt x="386" y="232"/>
                  <a:pt x="377" y="224"/>
                </a:cubicBezTo>
                <a:cubicBezTo>
                  <a:pt x="368" y="216"/>
                  <a:pt x="361" y="213"/>
                  <a:pt x="353" y="208"/>
                </a:cubicBezTo>
                <a:cubicBezTo>
                  <a:pt x="345" y="203"/>
                  <a:pt x="340" y="203"/>
                  <a:pt x="329" y="196"/>
                </a:cubicBezTo>
                <a:cubicBezTo>
                  <a:pt x="318" y="189"/>
                  <a:pt x="300" y="169"/>
                  <a:pt x="285" y="166"/>
                </a:cubicBezTo>
                <a:cubicBezTo>
                  <a:pt x="270" y="163"/>
                  <a:pt x="252" y="173"/>
                  <a:pt x="241" y="180"/>
                </a:cubicBezTo>
                <a:cubicBezTo>
                  <a:pt x="230" y="187"/>
                  <a:pt x="231" y="204"/>
                  <a:pt x="221" y="210"/>
                </a:cubicBezTo>
                <a:cubicBezTo>
                  <a:pt x="211" y="216"/>
                  <a:pt x="189" y="211"/>
                  <a:pt x="181" y="216"/>
                </a:cubicBezTo>
                <a:cubicBezTo>
                  <a:pt x="173" y="221"/>
                  <a:pt x="177" y="230"/>
                  <a:pt x="171" y="238"/>
                </a:cubicBezTo>
                <a:cubicBezTo>
                  <a:pt x="165" y="246"/>
                  <a:pt x="151" y="257"/>
                  <a:pt x="143" y="264"/>
                </a:cubicBezTo>
                <a:cubicBezTo>
                  <a:pt x="135" y="271"/>
                  <a:pt x="133" y="281"/>
                  <a:pt x="123" y="278"/>
                </a:cubicBezTo>
                <a:cubicBezTo>
                  <a:pt x="113" y="275"/>
                  <a:pt x="91" y="259"/>
                  <a:pt x="85" y="244"/>
                </a:cubicBezTo>
                <a:cubicBezTo>
                  <a:pt x="79" y="229"/>
                  <a:pt x="86" y="203"/>
                  <a:pt x="87" y="186"/>
                </a:cubicBezTo>
                <a:cubicBezTo>
                  <a:pt x="88" y="169"/>
                  <a:pt x="97" y="154"/>
                  <a:pt x="93" y="142"/>
                </a:cubicBezTo>
                <a:cubicBezTo>
                  <a:pt x="89" y="130"/>
                  <a:pt x="70" y="121"/>
                  <a:pt x="61" y="112"/>
                </a:cubicBezTo>
                <a:cubicBezTo>
                  <a:pt x="52" y="103"/>
                  <a:pt x="50" y="94"/>
                  <a:pt x="41" y="86"/>
                </a:cubicBezTo>
                <a:cubicBezTo>
                  <a:pt x="32" y="78"/>
                  <a:pt x="10" y="74"/>
                  <a:pt x="5" y="66"/>
                </a:cubicBezTo>
                <a:cubicBezTo>
                  <a:pt x="0" y="58"/>
                  <a:pt x="3" y="51"/>
                  <a:pt x="9" y="40"/>
                </a:cubicBezTo>
                <a:cubicBezTo>
                  <a:pt x="15" y="29"/>
                  <a:pt x="34" y="7"/>
                  <a:pt x="39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54" name="Freeform 34"/>
          <p:cNvSpPr>
            <a:spLocks/>
          </p:cNvSpPr>
          <p:nvPr/>
        </p:nvSpPr>
        <p:spPr bwMode="auto">
          <a:xfrm>
            <a:off x="6821490" y="2955925"/>
            <a:ext cx="1658937" cy="2143125"/>
          </a:xfrm>
          <a:custGeom>
            <a:avLst/>
            <a:gdLst>
              <a:gd name="T0" fmla="*/ 1045 w 1045"/>
              <a:gd name="T1" fmla="*/ 1350 h 1350"/>
              <a:gd name="T2" fmla="*/ 941 w 1045"/>
              <a:gd name="T3" fmla="*/ 1266 h 1350"/>
              <a:gd name="T4" fmla="*/ 805 w 1045"/>
              <a:gd name="T5" fmla="*/ 1180 h 1350"/>
              <a:gd name="T6" fmla="*/ 713 w 1045"/>
              <a:gd name="T7" fmla="*/ 1154 h 1350"/>
              <a:gd name="T8" fmla="*/ 623 w 1045"/>
              <a:gd name="T9" fmla="*/ 1104 h 1350"/>
              <a:gd name="T10" fmla="*/ 493 w 1045"/>
              <a:gd name="T11" fmla="*/ 1058 h 1350"/>
              <a:gd name="T12" fmla="*/ 405 w 1045"/>
              <a:gd name="T13" fmla="*/ 1064 h 1350"/>
              <a:gd name="T14" fmla="*/ 341 w 1045"/>
              <a:gd name="T15" fmla="*/ 1138 h 1350"/>
              <a:gd name="T16" fmla="*/ 255 w 1045"/>
              <a:gd name="T17" fmla="*/ 1148 h 1350"/>
              <a:gd name="T18" fmla="*/ 155 w 1045"/>
              <a:gd name="T19" fmla="*/ 1098 h 1350"/>
              <a:gd name="T20" fmla="*/ 119 w 1045"/>
              <a:gd name="T21" fmla="*/ 1032 h 1350"/>
              <a:gd name="T22" fmla="*/ 65 w 1045"/>
              <a:gd name="T23" fmla="*/ 948 h 1350"/>
              <a:gd name="T24" fmla="*/ 5 w 1045"/>
              <a:gd name="T25" fmla="*/ 906 h 1350"/>
              <a:gd name="T26" fmla="*/ 37 w 1045"/>
              <a:gd name="T27" fmla="*/ 834 h 1350"/>
              <a:gd name="T28" fmla="*/ 41 w 1045"/>
              <a:gd name="T29" fmla="*/ 778 h 1350"/>
              <a:gd name="T30" fmla="*/ 71 w 1045"/>
              <a:gd name="T31" fmla="*/ 666 h 1350"/>
              <a:gd name="T32" fmla="*/ 99 w 1045"/>
              <a:gd name="T33" fmla="*/ 590 h 1350"/>
              <a:gd name="T34" fmla="*/ 119 w 1045"/>
              <a:gd name="T35" fmla="*/ 500 h 1350"/>
              <a:gd name="T36" fmla="*/ 121 w 1045"/>
              <a:gd name="T37" fmla="*/ 430 h 1350"/>
              <a:gd name="T38" fmla="*/ 155 w 1045"/>
              <a:gd name="T39" fmla="*/ 354 h 1350"/>
              <a:gd name="T40" fmla="*/ 165 w 1045"/>
              <a:gd name="T41" fmla="*/ 296 h 1350"/>
              <a:gd name="T42" fmla="*/ 145 w 1045"/>
              <a:gd name="T43" fmla="*/ 254 h 1350"/>
              <a:gd name="T44" fmla="*/ 135 w 1045"/>
              <a:gd name="T45" fmla="*/ 142 h 1350"/>
              <a:gd name="T46" fmla="*/ 125 w 1045"/>
              <a:gd name="T47" fmla="*/ 94 h 1350"/>
              <a:gd name="T48" fmla="*/ 125 w 1045"/>
              <a:gd name="T49" fmla="*/ 0 h 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5" h="1350">
                <a:moveTo>
                  <a:pt x="1045" y="1350"/>
                </a:moveTo>
                <a:cubicBezTo>
                  <a:pt x="1013" y="1322"/>
                  <a:pt x="981" y="1294"/>
                  <a:pt x="941" y="1266"/>
                </a:cubicBezTo>
                <a:cubicBezTo>
                  <a:pt x="901" y="1238"/>
                  <a:pt x="843" y="1199"/>
                  <a:pt x="805" y="1180"/>
                </a:cubicBezTo>
                <a:cubicBezTo>
                  <a:pt x="767" y="1161"/>
                  <a:pt x="743" y="1167"/>
                  <a:pt x="713" y="1154"/>
                </a:cubicBezTo>
                <a:cubicBezTo>
                  <a:pt x="683" y="1141"/>
                  <a:pt x="660" y="1120"/>
                  <a:pt x="623" y="1104"/>
                </a:cubicBezTo>
                <a:cubicBezTo>
                  <a:pt x="586" y="1088"/>
                  <a:pt x="529" y="1065"/>
                  <a:pt x="493" y="1058"/>
                </a:cubicBezTo>
                <a:cubicBezTo>
                  <a:pt x="457" y="1051"/>
                  <a:pt x="430" y="1051"/>
                  <a:pt x="405" y="1064"/>
                </a:cubicBezTo>
                <a:cubicBezTo>
                  <a:pt x="380" y="1077"/>
                  <a:pt x="366" y="1124"/>
                  <a:pt x="341" y="1138"/>
                </a:cubicBezTo>
                <a:cubicBezTo>
                  <a:pt x="316" y="1152"/>
                  <a:pt x="286" y="1155"/>
                  <a:pt x="255" y="1148"/>
                </a:cubicBezTo>
                <a:cubicBezTo>
                  <a:pt x="224" y="1141"/>
                  <a:pt x="178" y="1117"/>
                  <a:pt x="155" y="1098"/>
                </a:cubicBezTo>
                <a:cubicBezTo>
                  <a:pt x="132" y="1079"/>
                  <a:pt x="134" y="1057"/>
                  <a:pt x="119" y="1032"/>
                </a:cubicBezTo>
                <a:cubicBezTo>
                  <a:pt x="104" y="1007"/>
                  <a:pt x="84" y="969"/>
                  <a:pt x="65" y="948"/>
                </a:cubicBezTo>
                <a:cubicBezTo>
                  <a:pt x="46" y="927"/>
                  <a:pt x="10" y="925"/>
                  <a:pt x="5" y="906"/>
                </a:cubicBezTo>
                <a:cubicBezTo>
                  <a:pt x="0" y="887"/>
                  <a:pt x="31" y="855"/>
                  <a:pt x="37" y="834"/>
                </a:cubicBezTo>
                <a:cubicBezTo>
                  <a:pt x="43" y="813"/>
                  <a:pt x="35" y="806"/>
                  <a:pt x="41" y="778"/>
                </a:cubicBezTo>
                <a:cubicBezTo>
                  <a:pt x="47" y="750"/>
                  <a:pt x="61" y="697"/>
                  <a:pt x="71" y="666"/>
                </a:cubicBezTo>
                <a:cubicBezTo>
                  <a:pt x="81" y="635"/>
                  <a:pt x="91" y="617"/>
                  <a:pt x="99" y="590"/>
                </a:cubicBezTo>
                <a:cubicBezTo>
                  <a:pt x="107" y="563"/>
                  <a:pt x="115" y="527"/>
                  <a:pt x="119" y="500"/>
                </a:cubicBezTo>
                <a:cubicBezTo>
                  <a:pt x="123" y="473"/>
                  <a:pt x="115" y="454"/>
                  <a:pt x="121" y="430"/>
                </a:cubicBezTo>
                <a:cubicBezTo>
                  <a:pt x="127" y="406"/>
                  <a:pt x="148" y="376"/>
                  <a:pt x="155" y="354"/>
                </a:cubicBezTo>
                <a:cubicBezTo>
                  <a:pt x="162" y="332"/>
                  <a:pt x="167" y="313"/>
                  <a:pt x="165" y="296"/>
                </a:cubicBezTo>
                <a:cubicBezTo>
                  <a:pt x="163" y="279"/>
                  <a:pt x="150" y="280"/>
                  <a:pt x="145" y="254"/>
                </a:cubicBezTo>
                <a:cubicBezTo>
                  <a:pt x="140" y="228"/>
                  <a:pt x="138" y="169"/>
                  <a:pt x="135" y="142"/>
                </a:cubicBezTo>
                <a:cubicBezTo>
                  <a:pt x="132" y="115"/>
                  <a:pt x="127" y="118"/>
                  <a:pt x="125" y="94"/>
                </a:cubicBezTo>
                <a:cubicBezTo>
                  <a:pt x="123" y="70"/>
                  <a:pt x="125" y="16"/>
                  <a:pt x="125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55" name="Freeform 35"/>
          <p:cNvSpPr>
            <a:spLocks/>
          </p:cNvSpPr>
          <p:nvPr/>
        </p:nvSpPr>
        <p:spPr bwMode="auto">
          <a:xfrm>
            <a:off x="7289802" y="2994025"/>
            <a:ext cx="2327275" cy="1927225"/>
          </a:xfrm>
          <a:custGeom>
            <a:avLst/>
            <a:gdLst>
              <a:gd name="T0" fmla="*/ 1466 w 1466"/>
              <a:gd name="T1" fmla="*/ 1214 h 1214"/>
              <a:gd name="T2" fmla="*/ 1398 w 1466"/>
              <a:gd name="T3" fmla="*/ 1142 h 1214"/>
              <a:gd name="T4" fmla="*/ 1338 w 1466"/>
              <a:gd name="T5" fmla="*/ 1022 h 1214"/>
              <a:gd name="T6" fmla="*/ 1358 w 1466"/>
              <a:gd name="T7" fmla="*/ 950 h 1214"/>
              <a:gd name="T8" fmla="*/ 1226 w 1466"/>
              <a:gd name="T9" fmla="*/ 922 h 1214"/>
              <a:gd name="T10" fmla="*/ 1186 w 1466"/>
              <a:gd name="T11" fmla="*/ 832 h 1214"/>
              <a:gd name="T12" fmla="*/ 1160 w 1466"/>
              <a:gd name="T13" fmla="*/ 740 h 1214"/>
              <a:gd name="T14" fmla="*/ 1080 w 1466"/>
              <a:gd name="T15" fmla="*/ 660 h 1214"/>
              <a:gd name="T16" fmla="*/ 1034 w 1466"/>
              <a:gd name="T17" fmla="*/ 614 h 1214"/>
              <a:gd name="T18" fmla="*/ 922 w 1466"/>
              <a:gd name="T19" fmla="*/ 576 h 1214"/>
              <a:gd name="T20" fmla="*/ 822 w 1466"/>
              <a:gd name="T21" fmla="*/ 576 h 1214"/>
              <a:gd name="T22" fmla="*/ 766 w 1466"/>
              <a:gd name="T23" fmla="*/ 506 h 1214"/>
              <a:gd name="T24" fmla="*/ 696 w 1466"/>
              <a:gd name="T25" fmla="*/ 432 h 1214"/>
              <a:gd name="T26" fmla="*/ 656 w 1466"/>
              <a:gd name="T27" fmla="*/ 354 h 1214"/>
              <a:gd name="T28" fmla="*/ 618 w 1466"/>
              <a:gd name="T29" fmla="*/ 314 h 1214"/>
              <a:gd name="T30" fmla="*/ 578 w 1466"/>
              <a:gd name="T31" fmla="*/ 244 h 1214"/>
              <a:gd name="T32" fmla="*/ 530 w 1466"/>
              <a:gd name="T33" fmla="*/ 192 h 1214"/>
              <a:gd name="T34" fmla="*/ 440 w 1466"/>
              <a:gd name="T35" fmla="*/ 158 h 1214"/>
              <a:gd name="T36" fmla="*/ 406 w 1466"/>
              <a:gd name="T37" fmla="*/ 126 h 1214"/>
              <a:gd name="T38" fmla="*/ 326 w 1466"/>
              <a:gd name="T39" fmla="*/ 88 h 1214"/>
              <a:gd name="T40" fmla="*/ 254 w 1466"/>
              <a:gd name="T41" fmla="*/ 14 h 1214"/>
              <a:gd name="T42" fmla="*/ 224 w 1466"/>
              <a:gd name="T43" fmla="*/ 6 h 1214"/>
              <a:gd name="T44" fmla="*/ 164 w 1466"/>
              <a:gd name="T45" fmla="*/ 24 h 1214"/>
              <a:gd name="T46" fmla="*/ 0 w 1466"/>
              <a:gd name="T47" fmla="*/ 36 h 1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66" h="1214">
                <a:moveTo>
                  <a:pt x="1466" y="1214"/>
                </a:moveTo>
                <a:cubicBezTo>
                  <a:pt x="1442" y="1194"/>
                  <a:pt x="1419" y="1174"/>
                  <a:pt x="1398" y="1142"/>
                </a:cubicBezTo>
                <a:cubicBezTo>
                  <a:pt x="1377" y="1110"/>
                  <a:pt x="1345" y="1054"/>
                  <a:pt x="1338" y="1022"/>
                </a:cubicBezTo>
                <a:cubicBezTo>
                  <a:pt x="1331" y="990"/>
                  <a:pt x="1377" y="967"/>
                  <a:pt x="1358" y="950"/>
                </a:cubicBezTo>
                <a:cubicBezTo>
                  <a:pt x="1339" y="933"/>
                  <a:pt x="1255" y="942"/>
                  <a:pt x="1226" y="922"/>
                </a:cubicBezTo>
                <a:cubicBezTo>
                  <a:pt x="1197" y="902"/>
                  <a:pt x="1197" y="862"/>
                  <a:pt x="1186" y="832"/>
                </a:cubicBezTo>
                <a:cubicBezTo>
                  <a:pt x="1175" y="802"/>
                  <a:pt x="1178" y="769"/>
                  <a:pt x="1160" y="740"/>
                </a:cubicBezTo>
                <a:cubicBezTo>
                  <a:pt x="1142" y="711"/>
                  <a:pt x="1101" y="681"/>
                  <a:pt x="1080" y="660"/>
                </a:cubicBezTo>
                <a:cubicBezTo>
                  <a:pt x="1059" y="639"/>
                  <a:pt x="1060" y="628"/>
                  <a:pt x="1034" y="614"/>
                </a:cubicBezTo>
                <a:cubicBezTo>
                  <a:pt x="1008" y="600"/>
                  <a:pt x="957" y="582"/>
                  <a:pt x="922" y="576"/>
                </a:cubicBezTo>
                <a:cubicBezTo>
                  <a:pt x="887" y="570"/>
                  <a:pt x="848" y="588"/>
                  <a:pt x="822" y="576"/>
                </a:cubicBezTo>
                <a:cubicBezTo>
                  <a:pt x="796" y="564"/>
                  <a:pt x="787" y="530"/>
                  <a:pt x="766" y="506"/>
                </a:cubicBezTo>
                <a:cubicBezTo>
                  <a:pt x="745" y="482"/>
                  <a:pt x="714" y="457"/>
                  <a:pt x="696" y="432"/>
                </a:cubicBezTo>
                <a:cubicBezTo>
                  <a:pt x="678" y="407"/>
                  <a:pt x="669" y="374"/>
                  <a:pt x="656" y="354"/>
                </a:cubicBezTo>
                <a:cubicBezTo>
                  <a:pt x="643" y="334"/>
                  <a:pt x="631" y="332"/>
                  <a:pt x="618" y="314"/>
                </a:cubicBezTo>
                <a:cubicBezTo>
                  <a:pt x="605" y="296"/>
                  <a:pt x="593" y="264"/>
                  <a:pt x="578" y="244"/>
                </a:cubicBezTo>
                <a:cubicBezTo>
                  <a:pt x="563" y="224"/>
                  <a:pt x="553" y="206"/>
                  <a:pt x="530" y="192"/>
                </a:cubicBezTo>
                <a:cubicBezTo>
                  <a:pt x="507" y="178"/>
                  <a:pt x="461" y="169"/>
                  <a:pt x="440" y="158"/>
                </a:cubicBezTo>
                <a:cubicBezTo>
                  <a:pt x="419" y="147"/>
                  <a:pt x="425" y="138"/>
                  <a:pt x="406" y="126"/>
                </a:cubicBezTo>
                <a:cubicBezTo>
                  <a:pt x="387" y="114"/>
                  <a:pt x="351" y="107"/>
                  <a:pt x="326" y="88"/>
                </a:cubicBezTo>
                <a:cubicBezTo>
                  <a:pt x="301" y="69"/>
                  <a:pt x="271" y="28"/>
                  <a:pt x="254" y="14"/>
                </a:cubicBezTo>
                <a:cubicBezTo>
                  <a:pt x="237" y="0"/>
                  <a:pt x="239" y="4"/>
                  <a:pt x="224" y="6"/>
                </a:cubicBezTo>
                <a:cubicBezTo>
                  <a:pt x="209" y="8"/>
                  <a:pt x="201" y="19"/>
                  <a:pt x="164" y="24"/>
                </a:cubicBezTo>
                <a:cubicBezTo>
                  <a:pt x="127" y="29"/>
                  <a:pt x="28" y="34"/>
                  <a:pt x="0" y="3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57" name="Rectangle 37"/>
          <p:cNvSpPr>
            <a:spLocks noChangeArrowheads="1"/>
          </p:cNvSpPr>
          <p:nvPr/>
        </p:nvSpPr>
        <p:spPr bwMode="auto">
          <a:xfrm>
            <a:off x="5373690" y="3959225"/>
            <a:ext cx="1392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Rachel Lk.</a:t>
            </a:r>
          </a:p>
        </p:txBody>
      </p:sp>
      <p:sp>
        <p:nvSpPr>
          <p:cNvPr id="696358" name="Freeform 38"/>
          <p:cNvSpPr>
            <a:spLocks/>
          </p:cNvSpPr>
          <p:nvPr/>
        </p:nvSpPr>
        <p:spPr bwMode="auto">
          <a:xfrm>
            <a:off x="7239002" y="5032375"/>
            <a:ext cx="1882775" cy="739775"/>
          </a:xfrm>
          <a:custGeom>
            <a:avLst/>
            <a:gdLst>
              <a:gd name="T0" fmla="*/ 1186 w 1186"/>
              <a:gd name="T1" fmla="*/ 466 h 466"/>
              <a:gd name="T2" fmla="*/ 1166 w 1186"/>
              <a:gd name="T3" fmla="*/ 450 h 466"/>
              <a:gd name="T4" fmla="*/ 1164 w 1186"/>
              <a:gd name="T5" fmla="*/ 418 h 466"/>
              <a:gd name="T6" fmla="*/ 1126 w 1186"/>
              <a:gd name="T7" fmla="*/ 378 h 466"/>
              <a:gd name="T8" fmla="*/ 1080 w 1186"/>
              <a:gd name="T9" fmla="*/ 352 h 466"/>
              <a:gd name="T10" fmla="*/ 1058 w 1186"/>
              <a:gd name="T11" fmla="*/ 310 h 466"/>
              <a:gd name="T12" fmla="*/ 1010 w 1186"/>
              <a:gd name="T13" fmla="*/ 278 h 466"/>
              <a:gd name="T14" fmla="*/ 1008 w 1186"/>
              <a:gd name="T15" fmla="*/ 262 h 466"/>
              <a:gd name="T16" fmla="*/ 974 w 1186"/>
              <a:gd name="T17" fmla="*/ 236 h 466"/>
              <a:gd name="T18" fmla="*/ 902 w 1186"/>
              <a:gd name="T19" fmla="*/ 254 h 466"/>
              <a:gd name="T20" fmla="*/ 824 w 1186"/>
              <a:gd name="T21" fmla="*/ 270 h 466"/>
              <a:gd name="T22" fmla="*/ 788 w 1186"/>
              <a:gd name="T23" fmla="*/ 282 h 466"/>
              <a:gd name="T24" fmla="*/ 712 w 1186"/>
              <a:gd name="T25" fmla="*/ 256 h 466"/>
              <a:gd name="T26" fmla="*/ 680 w 1186"/>
              <a:gd name="T27" fmla="*/ 280 h 466"/>
              <a:gd name="T28" fmla="*/ 612 w 1186"/>
              <a:gd name="T29" fmla="*/ 256 h 466"/>
              <a:gd name="T30" fmla="*/ 546 w 1186"/>
              <a:gd name="T31" fmla="*/ 268 h 466"/>
              <a:gd name="T32" fmla="*/ 474 w 1186"/>
              <a:gd name="T33" fmla="*/ 280 h 466"/>
              <a:gd name="T34" fmla="*/ 412 w 1186"/>
              <a:gd name="T35" fmla="*/ 266 h 466"/>
              <a:gd name="T36" fmla="*/ 366 w 1186"/>
              <a:gd name="T37" fmla="*/ 318 h 466"/>
              <a:gd name="T38" fmla="*/ 312 w 1186"/>
              <a:gd name="T39" fmla="*/ 338 h 466"/>
              <a:gd name="T40" fmla="*/ 276 w 1186"/>
              <a:gd name="T41" fmla="*/ 322 h 466"/>
              <a:gd name="T42" fmla="*/ 210 w 1186"/>
              <a:gd name="T43" fmla="*/ 268 h 466"/>
              <a:gd name="T44" fmla="*/ 154 w 1186"/>
              <a:gd name="T45" fmla="*/ 218 h 466"/>
              <a:gd name="T46" fmla="*/ 120 w 1186"/>
              <a:gd name="T47" fmla="*/ 184 h 466"/>
              <a:gd name="T48" fmla="*/ 68 w 1186"/>
              <a:gd name="T49" fmla="*/ 136 h 466"/>
              <a:gd name="T50" fmla="*/ 66 w 1186"/>
              <a:gd name="T51" fmla="*/ 64 h 466"/>
              <a:gd name="T52" fmla="*/ 0 w 1186"/>
              <a:gd name="T53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6" h="466">
                <a:moveTo>
                  <a:pt x="1186" y="466"/>
                </a:moveTo>
                <a:cubicBezTo>
                  <a:pt x="1178" y="462"/>
                  <a:pt x="1170" y="458"/>
                  <a:pt x="1166" y="450"/>
                </a:cubicBezTo>
                <a:cubicBezTo>
                  <a:pt x="1162" y="442"/>
                  <a:pt x="1171" y="430"/>
                  <a:pt x="1164" y="418"/>
                </a:cubicBezTo>
                <a:cubicBezTo>
                  <a:pt x="1157" y="406"/>
                  <a:pt x="1140" y="389"/>
                  <a:pt x="1126" y="378"/>
                </a:cubicBezTo>
                <a:cubicBezTo>
                  <a:pt x="1112" y="367"/>
                  <a:pt x="1091" y="363"/>
                  <a:pt x="1080" y="352"/>
                </a:cubicBezTo>
                <a:cubicBezTo>
                  <a:pt x="1069" y="341"/>
                  <a:pt x="1070" y="322"/>
                  <a:pt x="1058" y="310"/>
                </a:cubicBezTo>
                <a:cubicBezTo>
                  <a:pt x="1046" y="298"/>
                  <a:pt x="1018" y="286"/>
                  <a:pt x="1010" y="278"/>
                </a:cubicBezTo>
                <a:cubicBezTo>
                  <a:pt x="1002" y="270"/>
                  <a:pt x="1014" y="269"/>
                  <a:pt x="1008" y="262"/>
                </a:cubicBezTo>
                <a:cubicBezTo>
                  <a:pt x="1002" y="255"/>
                  <a:pt x="992" y="237"/>
                  <a:pt x="974" y="236"/>
                </a:cubicBezTo>
                <a:cubicBezTo>
                  <a:pt x="956" y="235"/>
                  <a:pt x="927" y="248"/>
                  <a:pt x="902" y="254"/>
                </a:cubicBezTo>
                <a:cubicBezTo>
                  <a:pt x="877" y="260"/>
                  <a:pt x="843" y="265"/>
                  <a:pt x="824" y="270"/>
                </a:cubicBezTo>
                <a:cubicBezTo>
                  <a:pt x="805" y="275"/>
                  <a:pt x="807" y="284"/>
                  <a:pt x="788" y="282"/>
                </a:cubicBezTo>
                <a:cubicBezTo>
                  <a:pt x="769" y="280"/>
                  <a:pt x="730" y="256"/>
                  <a:pt x="712" y="256"/>
                </a:cubicBezTo>
                <a:cubicBezTo>
                  <a:pt x="694" y="256"/>
                  <a:pt x="697" y="280"/>
                  <a:pt x="680" y="280"/>
                </a:cubicBezTo>
                <a:cubicBezTo>
                  <a:pt x="663" y="280"/>
                  <a:pt x="634" y="258"/>
                  <a:pt x="612" y="256"/>
                </a:cubicBezTo>
                <a:cubicBezTo>
                  <a:pt x="590" y="254"/>
                  <a:pt x="569" y="264"/>
                  <a:pt x="546" y="268"/>
                </a:cubicBezTo>
                <a:cubicBezTo>
                  <a:pt x="523" y="272"/>
                  <a:pt x="496" y="280"/>
                  <a:pt x="474" y="280"/>
                </a:cubicBezTo>
                <a:cubicBezTo>
                  <a:pt x="452" y="280"/>
                  <a:pt x="430" y="260"/>
                  <a:pt x="412" y="266"/>
                </a:cubicBezTo>
                <a:cubicBezTo>
                  <a:pt x="394" y="272"/>
                  <a:pt x="383" y="306"/>
                  <a:pt x="366" y="318"/>
                </a:cubicBezTo>
                <a:cubicBezTo>
                  <a:pt x="349" y="330"/>
                  <a:pt x="327" y="337"/>
                  <a:pt x="312" y="338"/>
                </a:cubicBezTo>
                <a:cubicBezTo>
                  <a:pt x="297" y="339"/>
                  <a:pt x="293" y="334"/>
                  <a:pt x="276" y="322"/>
                </a:cubicBezTo>
                <a:cubicBezTo>
                  <a:pt x="259" y="310"/>
                  <a:pt x="230" y="285"/>
                  <a:pt x="210" y="268"/>
                </a:cubicBezTo>
                <a:cubicBezTo>
                  <a:pt x="190" y="251"/>
                  <a:pt x="169" y="232"/>
                  <a:pt x="154" y="218"/>
                </a:cubicBezTo>
                <a:cubicBezTo>
                  <a:pt x="139" y="204"/>
                  <a:pt x="134" y="198"/>
                  <a:pt x="120" y="184"/>
                </a:cubicBezTo>
                <a:cubicBezTo>
                  <a:pt x="106" y="170"/>
                  <a:pt x="77" y="156"/>
                  <a:pt x="68" y="136"/>
                </a:cubicBezTo>
                <a:cubicBezTo>
                  <a:pt x="59" y="116"/>
                  <a:pt x="77" y="87"/>
                  <a:pt x="66" y="64"/>
                </a:cubicBezTo>
                <a:cubicBezTo>
                  <a:pt x="55" y="41"/>
                  <a:pt x="11" y="11"/>
                  <a:pt x="0" y="0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59" name="Freeform 39"/>
          <p:cNvSpPr>
            <a:spLocks/>
          </p:cNvSpPr>
          <p:nvPr/>
        </p:nvSpPr>
        <p:spPr bwMode="auto">
          <a:xfrm>
            <a:off x="8191501" y="2552699"/>
            <a:ext cx="1485900" cy="1187450"/>
          </a:xfrm>
          <a:custGeom>
            <a:avLst/>
            <a:gdLst>
              <a:gd name="T0" fmla="*/ 88 w 936"/>
              <a:gd name="T1" fmla="*/ 0 h 748"/>
              <a:gd name="T2" fmla="*/ 88 w 936"/>
              <a:gd name="T3" fmla="*/ 38 h 748"/>
              <a:gd name="T4" fmla="*/ 6 w 936"/>
              <a:gd name="T5" fmla="*/ 132 h 748"/>
              <a:gd name="T6" fmla="*/ 52 w 936"/>
              <a:gd name="T7" fmla="*/ 200 h 748"/>
              <a:gd name="T8" fmla="*/ 106 w 936"/>
              <a:gd name="T9" fmla="*/ 256 h 748"/>
              <a:gd name="T10" fmla="*/ 202 w 936"/>
              <a:gd name="T11" fmla="*/ 270 h 748"/>
              <a:gd name="T12" fmla="*/ 254 w 936"/>
              <a:gd name="T13" fmla="*/ 300 h 748"/>
              <a:gd name="T14" fmla="*/ 370 w 936"/>
              <a:gd name="T15" fmla="*/ 400 h 748"/>
              <a:gd name="T16" fmla="*/ 420 w 936"/>
              <a:gd name="T17" fmla="*/ 424 h 748"/>
              <a:gd name="T18" fmla="*/ 464 w 936"/>
              <a:gd name="T19" fmla="*/ 486 h 748"/>
              <a:gd name="T20" fmla="*/ 492 w 936"/>
              <a:gd name="T21" fmla="*/ 494 h 748"/>
              <a:gd name="T22" fmla="*/ 534 w 936"/>
              <a:gd name="T23" fmla="*/ 532 h 748"/>
              <a:gd name="T24" fmla="*/ 630 w 936"/>
              <a:gd name="T25" fmla="*/ 572 h 748"/>
              <a:gd name="T26" fmla="*/ 714 w 936"/>
              <a:gd name="T27" fmla="*/ 618 h 748"/>
              <a:gd name="T28" fmla="*/ 752 w 936"/>
              <a:gd name="T29" fmla="*/ 664 h 748"/>
              <a:gd name="T30" fmla="*/ 816 w 936"/>
              <a:gd name="T31" fmla="*/ 706 h 748"/>
              <a:gd name="T32" fmla="*/ 910 w 936"/>
              <a:gd name="T33" fmla="*/ 740 h 748"/>
              <a:gd name="T34" fmla="*/ 936 w 936"/>
              <a:gd name="T35" fmla="*/ 74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6" h="748">
                <a:moveTo>
                  <a:pt x="88" y="0"/>
                </a:moveTo>
                <a:cubicBezTo>
                  <a:pt x="95" y="8"/>
                  <a:pt x="102" y="16"/>
                  <a:pt x="88" y="38"/>
                </a:cubicBezTo>
                <a:cubicBezTo>
                  <a:pt x="74" y="60"/>
                  <a:pt x="12" y="105"/>
                  <a:pt x="6" y="132"/>
                </a:cubicBezTo>
                <a:cubicBezTo>
                  <a:pt x="0" y="159"/>
                  <a:pt x="35" y="179"/>
                  <a:pt x="52" y="200"/>
                </a:cubicBezTo>
                <a:cubicBezTo>
                  <a:pt x="69" y="221"/>
                  <a:pt x="81" y="244"/>
                  <a:pt x="106" y="256"/>
                </a:cubicBezTo>
                <a:cubicBezTo>
                  <a:pt x="131" y="268"/>
                  <a:pt x="177" y="263"/>
                  <a:pt x="202" y="270"/>
                </a:cubicBezTo>
                <a:cubicBezTo>
                  <a:pt x="227" y="277"/>
                  <a:pt x="226" y="278"/>
                  <a:pt x="254" y="300"/>
                </a:cubicBezTo>
                <a:cubicBezTo>
                  <a:pt x="282" y="322"/>
                  <a:pt x="342" y="379"/>
                  <a:pt x="370" y="400"/>
                </a:cubicBezTo>
                <a:cubicBezTo>
                  <a:pt x="398" y="421"/>
                  <a:pt x="404" y="410"/>
                  <a:pt x="420" y="424"/>
                </a:cubicBezTo>
                <a:cubicBezTo>
                  <a:pt x="436" y="438"/>
                  <a:pt x="452" y="474"/>
                  <a:pt x="464" y="486"/>
                </a:cubicBezTo>
                <a:cubicBezTo>
                  <a:pt x="476" y="498"/>
                  <a:pt x="480" y="486"/>
                  <a:pt x="492" y="494"/>
                </a:cubicBezTo>
                <a:cubicBezTo>
                  <a:pt x="504" y="502"/>
                  <a:pt x="511" y="519"/>
                  <a:pt x="534" y="532"/>
                </a:cubicBezTo>
                <a:cubicBezTo>
                  <a:pt x="557" y="545"/>
                  <a:pt x="600" y="558"/>
                  <a:pt x="630" y="572"/>
                </a:cubicBezTo>
                <a:cubicBezTo>
                  <a:pt x="660" y="586"/>
                  <a:pt x="694" y="603"/>
                  <a:pt x="714" y="618"/>
                </a:cubicBezTo>
                <a:cubicBezTo>
                  <a:pt x="734" y="633"/>
                  <a:pt x="735" y="649"/>
                  <a:pt x="752" y="664"/>
                </a:cubicBezTo>
                <a:cubicBezTo>
                  <a:pt x="769" y="679"/>
                  <a:pt x="790" y="693"/>
                  <a:pt x="816" y="706"/>
                </a:cubicBezTo>
                <a:cubicBezTo>
                  <a:pt x="842" y="719"/>
                  <a:pt x="890" y="733"/>
                  <a:pt x="910" y="740"/>
                </a:cubicBezTo>
                <a:cubicBezTo>
                  <a:pt x="930" y="747"/>
                  <a:pt x="933" y="747"/>
                  <a:pt x="936" y="748"/>
                </a:cubicBezTo>
              </a:path>
            </a:pathLst>
          </a:cu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96365" name="Group 45"/>
          <p:cNvGrpSpPr>
            <a:grpSpLocks/>
          </p:cNvGrpSpPr>
          <p:nvPr/>
        </p:nvGrpSpPr>
        <p:grpSpPr bwMode="auto">
          <a:xfrm>
            <a:off x="5394327" y="1028699"/>
            <a:ext cx="2043113" cy="3860800"/>
            <a:chOff x="2340" y="556"/>
            <a:chExt cx="1287" cy="2432"/>
          </a:xfrm>
        </p:grpSpPr>
        <p:sp>
          <p:nvSpPr>
            <p:cNvPr id="696360" name="Freeform 40"/>
            <p:cNvSpPr>
              <a:spLocks/>
            </p:cNvSpPr>
            <p:nvPr/>
          </p:nvSpPr>
          <p:spPr bwMode="auto">
            <a:xfrm>
              <a:off x="2340" y="1398"/>
              <a:ext cx="778" cy="1590"/>
            </a:xfrm>
            <a:custGeom>
              <a:avLst/>
              <a:gdLst>
                <a:gd name="T0" fmla="*/ 778 w 778"/>
                <a:gd name="T1" fmla="*/ 0 h 1590"/>
                <a:gd name="T2" fmla="*/ 744 w 778"/>
                <a:gd name="T3" fmla="*/ 46 h 1590"/>
                <a:gd name="T4" fmla="*/ 710 w 778"/>
                <a:gd name="T5" fmla="*/ 78 h 1590"/>
                <a:gd name="T6" fmla="*/ 682 w 778"/>
                <a:gd name="T7" fmla="*/ 120 h 1590"/>
                <a:gd name="T8" fmla="*/ 650 w 778"/>
                <a:gd name="T9" fmla="*/ 130 h 1590"/>
                <a:gd name="T10" fmla="*/ 628 w 778"/>
                <a:gd name="T11" fmla="*/ 168 h 1590"/>
                <a:gd name="T12" fmla="*/ 588 w 778"/>
                <a:gd name="T13" fmla="*/ 196 h 1590"/>
                <a:gd name="T14" fmla="*/ 594 w 778"/>
                <a:gd name="T15" fmla="*/ 284 h 1590"/>
                <a:gd name="T16" fmla="*/ 598 w 778"/>
                <a:gd name="T17" fmla="*/ 356 h 1590"/>
                <a:gd name="T18" fmla="*/ 572 w 778"/>
                <a:gd name="T19" fmla="*/ 424 h 1590"/>
                <a:gd name="T20" fmla="*/ 534 w 778"/>
                <a:gd name="T21" fmla="*/ 478 h 1590"/>
                <a:gd name="T22" fmla="*/ 562 w 778"/>
                <a:gd name="T23" fmla="*/ 560 h 1590"/>
                <a:gd name="T24" fmla="*/ 560 w 778"/>
                <a:gd name="T25" fmla="*/ 626 h 1590"/>
                <a:gd name="T26" fmla="*/ 530 w 778"/>
                <a:gd name="T27" fmla="*/ 688 h 1590"/>
                <a:gd name="T28" fmla="*/ 528 w 778"/>
                <a:gd name="T29" fmla="*/ 746 h 1590"/>
                <a:gd name="T30" fmla="*/ 524 w 778"/>
                <a:gd name="T31" fmla="*/ 818 h 1590"/>
                <a:gd name="T32" fmla="*/ 476 w 778"/>
                <a:gd name="T33" fmla="*/ 846 h 1590"/>
                <a:gd name="T34" fmla="*/ 404 w 778"/>
                <a:gd name="T35" fmla="*/ 898 h 1590"/>
                <a:gd name="T36" fmla="*/ 360 w 778"/>
                <a:gd name="T37" fmla="*/ 930 h 1590"/>
                <a:gd name="T38" fmla="*/ 346 w 778"/>
                <a:gd name="T39" fmla="*/ 988 h 1590"/>
                <a:gd name="T40" fmla="*/ 288 w 778"/>
                <a:gd name="T41" fmla="*/ 1056 h 1590"/>
                <a:gd name="T42" fmla="*/ 262 w 778"/>
                <a:gd name="T43" fmla="*/ 1116 h 1590"/>
                <a:gd name="T44" fmla="*/ 262 w 778"/>
                <a:gd name="T45" fmla="*/ 1196 h 1590"/>
                <a:gd name="T46" fmla="*/ 276 w 778"/>
                <a:gd name="T47" fmla="*/ 1262 h 1590"/>
                <a:gd name="T48" fmla="*/ 222 w 778"/>
                <a:gd name="T49" fmla="*/ 1330 h 1590"/>
                <a:gd name="T50" fmla="*/ 188 w 778"/>
                <a:gd name="T51" fmla="*/ 1420 h 1590"/>
                <a:gd name="T52" fmla="*/ 70 w 778"/>
                <a:gd name="T53" fmla="*/ 1488 h 1590"/>
                <a:gd name="T54" fmla="*/ 60 w 778"/>
                <a:gd name="T55" fmla="*/ 1542 h 1590"/>
                <a:gd name="T56" fmla="*/ 0 w 778"/>
                <a:gd name="T57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8" h="1590">
                  <a:moveTo>
                    <a:pt x="778" y="0"/>
                  </a:moveTo>
                  <a:cubicBezTo>
                    <a:pt x="766" y="16"/>
                    <a:pt x="755" y="33"/>
                    <a:pt x="744" y="46"/>
                  </a:cubicBezTo>
                  <a:cubicBezTo>
                    <a:pt x="733" y="59"/>
                    <a:pt x="720" y="66"/>
                    <a:pt x="710" y="78"/>
                  </a:cubicBezTo>
                  <a:cubicBezTo>
                    <a:pt x="700" y="90"/>
                    <a:pt x="692" y="111"/>
                    <a:pt x="682" y="120"/>
                  </a:cubicBezTo>
                  <a:cubicBezTo>
                    <a:pt x="672" y="129"/>
                    <a:pt x="659" y="122"/>
                    <a:pt x="650" y="130"/>
                  </a:cubicBezTo>
                  <a:cubicBezTo>
                    <a:pt x="641" y="138"/>
                    <a:pt x="638" y="157"/>
                    <a:pt x="628" y="168"/>
                  </a:cubicBezTo>
                  <a:cubicBezTo>
                    <a:pt x="618" y="179"/>
                    <a:pt x="594" y="177"/>
                    <a:pt x="588" y="196"/>
                  </a:cubicBezTo>
                  <a:cubicBezTo>
                    <a:pt x="582" y="215"/>
                    <a:pt x="592" y="257"/>
                    <a:pt x="594" y="284"/>
                  </a:cubicBezTo>
                  <a:cubicBezTo>
                    <a:pt x="596" y="311"/>
                    <a:pt x="602" y="333"/>
                    <a:pt x="598" y="356"/>
                  </a:cubicBezTo>
                  <a:cubicBezTo>
                    <a:pt x="594" y="379"/>
                    <a:pt x="583" y="404"/>
                    <a:pt x="572" y="424"/>
                  </a:cubicBezTo>
                  <a:cubicBezTo>
                    <a:pt x="561" y="444"/>
                    <a:pt x="536" y="455"/>
                    <a:pt x="534" y="478"/>
                  </a:cubicBezTo>
                  <a:cubicBezTo>
                    <a:pt x="532" y="501"/>
                    <a:pt x="558" y="535"/>
                    <a:pt x="562" y="560"/>
                  </a:cubicBezTo>
                  <a:cubicBezTo>
                    <a:pt x="566" y="585"/>
                    <a:pt x="565" y="605"/>
                    <a:pt x="560" y="626"/>
                  </a:cubicBezTo>
                  <a:cubicBezTo>
                    <a:pt x="555" y="647"/>
                    <a:pt x="535" y="668"/>
                    <a:pt x="530" y="688"/>
                  </a:cubicBezTo>
                  <a:cubicBezTo>
                    <a:pt x="525" y="708"/>
                    <a:pt x="529" y="724"/>
                    <a:pt x="528" y="746"/>
                  </a:cubicBezTo>
                  <a:cubicBezTo>
                    <a:pt x="527" y="768"/>
                    <a:pt x="533" y="801"/>
                    <a:pt x="524" y="818"/>
                  </a:cubicBezTo>
                  <a:cubicBezTo>
                    <a:pt x="515" y="835"/>
                    <a:pt x="496" y="833"/>
                    <a:pt x="476" y="846"/>
                  </a:cubicBezTo>
                  <a:cubicBezTo>
                    <a:pt x="456" y="859"/>
                    <a:pt x="423" y="884"/>
                    <a:pt x="404" y="898"/>
                  </a:cubicBezTo>
                  <a:cubicBezTo>
                    <a:pt x="385" y="912"/>
                    <a:pt x="370" y="915"/>
                    <a:pt x="360" y="930"/>
                  </a:cubicBezTo>
                  <a:cubicBezTo>
                    <a:pt x="350" y="945"/>
                    <a:pt x="358" y="967"/>
                    <a:pt x="346" y="988"/>
                  </a:cubicBezTo>
                  <a:cubicBezTo>
                    <a:pt x="334" y="1009"/>
                    <a:pt x="302" y="1035"/>
                    <a:pt x="288" y="1056"/>
                  </a:cubicBezTo>
                  <a:cubicBezTo>
                    <a:pt x="274" y="1077"/>
                    <a:pt x="266" y="1093"/>
                    <a:pt x="262" y="1116"/>
                  </a:cubicBezTo>
                  <a:cubicBezTo>
                    <a:pt x="258" y="1139"/>
                    <a:pt x="260" y="1172"/>
                    <a:pt x="262" y="1196"/>
                  </a:cubicBezTo>
                  <a:cubicBezTo>
                    <a:pt x="264" y="1220"/>
                    <a:pt x="283" y="1240"/>
                    <a:pt x="276" y="1262"/>
                  </a:cubicBezTo>
                  <a:cubicBezTo>
                    <a:pt x="269" y="1284"/>
                    <a:pt x="237" y="1304"/>
                    <a:pt x="222" y="1330"/>
                  </a:cubicBezTo>
                  <a:cubicBezTo>
                    <a:pt x="207" y="1356"/>
                    <a:pt x="213" y="1394"/>
                    <a:pt x="188" y="1420"/>
                  </a:cubicBezTo>
                  <a:cubicBezTo>
                    <a:pt x="163" y="1446"/>
                    <a:pt x="91" y="1468"/>
                    <a:pt x="70" y="1488"/>
                  </a:cubicBezTo>
                  <a:cubicBezTo>
                    <a:pt x="49" y="1508"/>
                    <a:pt x="72" y="1525"/>
                    <a:pt x="60" y="1542"/>
                  </a:cubicBezTo>
                  <a:cubicBezTo>
                    <a:pt x="48" y="1559"/>
                    <a:pt x="12" y="1580"/>
                    <a:pt x="0" y="159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361" name="Freeform 41"/>
            <p:cNvSpPr>
              <a:spLocks/>
            </p:cNvSpPr>
            <p:nvPr/>
          </p:nvSpPr>
          <p:spPr bwMode="auto">
            <a:xfrm>
              <a:off x="3116" y="556"/>
              <a:ext cx="511" cy="844"/>
            </a:xfrm>
            <a:custGeom>
              <a:avLst/>
              <a:gdLst>
                <a:gd name="T0" fmla="*/ 0 w 511"/>
                <a:gd name="T1" fmla="*/ 844 h 844"/>
                <a:gd name="T2" fmla="*/ 22 w 511"/>
                <a:gd name="T3" fmla="*/ 814 h 844"/>
                <a:gd name="T4" fmla="*/ 44 w 511"/>
                <a:gd name="T5" fmla="*/ 802 h 844"/>
                <a:gd name="T6" fmla="*/ 60 w 511"/>
                <a:gd name="T7" fmla="*/ 762 h 844"/>
                <a:gd name="T8" fmla="*/ 126 w 511"/>
                <a:gd name="T9" fmla="*/ 728 h 844"/>
                <a:gd name="T10" fmla="*/ 238 w 511"/>
                <a:gd name="T11" fmla="*/ 660 h 844"/>
                <a:gd name="T12" fmla="*/ 318 w 511"/>
                <a:gd name="T13" fmla="*/ 580 h 844"/>
                <a:gd name="T14" fmla="*/ 364 w 511"/>
                <a:gd name="T15" fmla="*/ 516 h 844"/>
                <a:gd name="T16" fmla="*/ 376 w 511"/>
                <a:gd name="T17" fmla="*/ 464 h 844"/>
                <a:gd name="T18" fmla="*/ 414 w 511"/>
                <a:gd name="T19" fmla="*/ 410 h 844"/>
                <a:gd name="T20" fmla="*/ 450 w 511"/>
                <a:gd name="T21" fmla="*/ 322 h 844"/>
                <a:gd name="T22" fmla="*/ 470 w 511"/>
                <a:gd name="T23" fmla="*/ 258 h 844"/>
                <a:gd name="T24" fmla="*/ 470 w 511"/>
                <a:gd name="T25" fmla="*/ 186 h 844"/>
                <a:gd name="T26" fmla="*/ 508 w 511"/>
                <a:gd name="T27" fmla="*/ 92 h 844"/>
                <a:gd name="T28" fmla="*/ 490 w 511"/>
                <a:gd name="T29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1" h="844">
                  <a:moveTo>
                    <a:pt x="0" y="844"/>
                  </a:moveTo>
                  <a:cubicBezTo>
                    <a:pt x="7" y="832"/>
                    <a:pt x="15" y="821"/>
                    <a:pt x="22" y="814"/>
                  </a:cubicBezTo>
                  <a:cubicBezTo>
                    <a:pt x="29" y="807"/>
                    <a:pt x="38" y="811"/>
                    <a:pt x="44" y="802"/>
                  </a:cubicBezTo>
                  <a:cubicBezTo>
                    <a:pt x="50" y="793"/>
                    <a:pt x="46" y="774"/>
                    <a:pt x="60" y="762"/>
                  </a:cubicBezTo>
                  <a:cubicBezTo>
                    <a:pt x="74" y="750"/>
                    <a:pt x="96" y="745"/>
                    <a:pt x="126" y="728"/>
                  </a:cubicBezTo>
                  <a:cubicBezTo>
                    <a:pt x="156" y="711"/>
                    <a:pt x="206" y="685"/>
                    <a:pt x="238" y="660"/>
                  </a:cubicBezTo>
                  <a:cubicBezTo>
                    <a:pt x="270" y="635"/>
                    <a:pt x="297" y="604"/>
                    <a:pt x="318" y="580"/>
                  </a:cubicBezTo>
                  <a:cubicBezTo>
                    <a:pt x="339" y="556"/>
                    <a:pt x="354" y="535"/>
                    <a:pt x="364" y="516"/>
                  </a:cubicBezTo>
                  <a:cubicBezTo>
                    <a:pt x="374" y="497"/>
                    <a:pt x="368" y="482"/>
                    <a:pt x="376" y="464"/>
                  </a:cubicBezTo>
                  <a:cubicBezTo>
                    <a:pt x="384" y="446"/>
                    <a:pt x="402" y="434"/>
                    <a:pt x="414" y="410"/>
                  </a:cubicBezTo>
                  <a:cubicBezTo>
                    <a:pt x="426" y="386"/>
                    <a:pt x="441" y="347"/>
                    <a:pt x="450" y="322"/>
                  </a:cubicBezTo>
                  <a:cubicBezTo>
                    <a:pt x="459" y="297"/>
                    <a:pt x="467" y="281"/>
                    <a:pt x="470" y="258"/>
                  </a:cubicBezTo>
                  <a:cubicBezTo>
                    <a:pt x="473" y="235"/>
                    <a:pt x="464" y="214"/>
                    <a:pt x="470" y="186"/>
                  </a:cubicBezTo>
                  <a:cubicBezTo>
                    <a:pt x="476" y="158"/>
                    <a:pt x="505" y="123"/>
                    <a:pt x="508" y="92"/>
                  </a:cubicBezTo>
                  <a:cubicBezTo>
                    <a:pt x="511" y="61"/>
                    <a:pt x="493" y="15"/>
                    <a:pt x="490" y="0"/>
                  </a:cubicBezTo>
                </a:path>
              </a:pathLst>
            </a:custGeom>
            <a:noFill/>
            <a:ln w="2857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96362" name="Line 42"/>
          <p:cNvSpPr>
            <a:spLocks noChangeShapeType="1"/>
          </p:cNvSpPr>
          <p:nvPr/>
        </p:nvSpPr>
        <p:spPr bwMode="auto">
          <a:xfrm flipH="1" flipV="1">
            <a:off x="7108827" y="3060700"/>
            <a:ext cx="1666875" cy="22383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6364" name="Rectangle 44"/>
          <p:cNvSpPr>
            <a:spLocks noChangeArrowheads="1"/>
          </p:cNvSpPr>
          <p:nvPr/>
        </p:nvSpPr>
        <p:spPr bwMode="auto">
          <a:xfrm>
            <a:off x="2438400" y="310896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20000"/>
              </a:spcAft>
              <a:buClr>
                <a:srgbClr val="FFBB33"/>
              </a:buClr>
            </a:pPr>
            <a:r>
              <a:rPr lang="en-US" sz="2400" dirty="0">
                <a:solidFill>
                  <a:prstClr val="black"/>
                </a:solidFill>
              </a:rPr>
              <a:t>   -- streams are low</a:t>
            </a:r>
          </a:p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r>
              <a:rPr lang="en-US" sz="2400" dirty="0">
                <a:solidFill>
                  <a:prstClr val="black"/>
                </a:solidFill>
              </a:rPr>
              <a:t>   -- ridges are high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64080" y="4206240"/>
            <a:ext cx="2855912" cy="1271588"/>
            <a:chOff x="566738" y="4403725"/>
            <a:chExt cx="2855912" cy="1271588"/>
          </a:xfrm>
        </p:grpSpPr>
        <p:grpSp>
          <p:nvGrpSpPr>
            <p:cNvPr id="696367" name="Group 47"/>
            <p:cNvGrpSpPr>
              <a:grpSpLocks/>
            </p:cNvGrpSpPr>
            <p:nvPr/>
          </p:nvGrpSpPr>
          <p:grpSpPr bwMode="auto">
            <a:xfrm>
              <a:off x="571500" y="4403725"/>
              <a:ext cx="2835275" cy="1231900"/>
              <a:chOff x="246" y="2690"/>
              <a:chExt cx="1786" cy="776"/>
            </a:xfrm>
          </p:grpSpPr>
          <p:sp>
            <p:nvSpPr>
              <p:cNvPr id="696368" name="Rectangle 48"/>
              <p:cNvSpPr>
                <a:spLocks noChangeArrowheads="1"/>
              </p:cNvSpPr>
              <p:nvPr/>
            </p:nvSpPr>
            <p:spPr bwMode="auto">
              <a:xfrm>
                <a:off x="246" y="2690"/>
                <a:ext cx="1783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96369" name="Group 49"/>
              <p:cNvGrpSpPr>
                <a:grpSpLocks/>
              </p:cNvGrpSpPr>
              <p:nvPr/>
            </p:nvGrpSpPr>
            <p:grpSpPr bwMode="auto">
              <a:xfrm>
                <a:off x="246" y="2690"/>
                <a:ext cx="1786" cy="776"/>
                <a:chOff x="248" y="2690"/>
                <a:chExt cx="1786" cy="776"/>
              </a:xfrm>
            </p:grpSpPr>
            <p:sp>
              <p:nvSpPr>
                <p:cNvPr id="696370" name="Rectangle 50"/>
                <p:cNvSpPr>
                  <a:spLocks noChangeArrowheads="1"/>
                </p:cNvSpPr>
                <p:nvPr/>
              </p:nvSpPr>
              <p:spPr bwMode="auto">
                <a:xfrm>
                  <a:off x="250" y="2692"/>
                  <a:ext cx="1783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1" name="Freeform 51"/>
                <p:cNvSpPr>
                  <a:spLocks/>
                </p:cNvSpPr>
                <p:nvPr/>
              </p:nvSpPr>
              <p:spPr bwMode="auto">
                <a:xfrm>
                  <a:off x="250" y="286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2" name="Freeform 52"/>
                <p:cNvSpPr>
                  <a:spLocks/>
                </p:cNvSpPr>
                <p:nvPr/>
              </p:nvSpPr>
              <p:spPr bwMode="auto">
                <a:xfrm>
                  <a:off x="250" y="282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3" name="Freeform 53"/>
                <p:cNvSpPr>
                  <a:spLocks/>
                </p:cNvSpPr>
                <p:nvPr/>
              </p:nvSpPr>
              <p:spPr bwMode="auto">
                <a:xfrm>
                  <a:off x="250" y="2699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4" name="Freeform 54"/>
                <p:cNvSpPr>
                  <a:spLocks/>
                </p:cNvSpPr>
                <p:nvPr/>
              </p:nvSpPr>
              <p:spPr bwMode="auto">
                <a:xfrm>
                  <a:off x="952" y="2694"/>
                  <a:ext cx="1078" cy="190"/>
                </a:xfrm>
                <a:custGeom>
                  <a:avLst/>
                  <a:gdLst>
                    <a:gd name="T0" fmla="*/ 0 w 1078"/>
                    <a:gd name="T1" fmla="*/ 0 h 190"/>
                    <a:gd name="T2" fmla="*/ 116 w 1078"/>
                    <a:gd name="T3" fmla="*/ 16 h 190"/>
                    <a:gd name="T4" fmla="*/ 228 w 1078"/>
                    <a:gd name="T5" fmla="*/ 8 h 190"/>
                    <a:gd name="T6" fmla="*/ 374 w 1078"/>
                    <a:gd name="T7" fmla="*/ 28 h 190"/>
                    <a:gd name="T8" fmla="*/ 490 w 1078"/>
                    <a:gd name="T9" fmla="*/ 20 h 190"/>
                    <a:gd name="T10" fmla="*/ 592 w 1078"/>
                    <a:gd name="T11" fmla="*/ 44 h 190"/>
                    <a:gd name="T12" fmla="*/ 686 w 1078"/>
                    <a:gd name="T13" fmla="*/ 70 h 190"/>
                    <a:gd name="T14" fmla="*/ 770 w 1078"/>
                    <a:gd name="T15" fmla="*/ 98 h 190"/>
                    <a:gd name="T16" fmla="*/ 806 w 1078"/>
                    <a:gd name="T17" fmla="*/ 140 h 190"/>
                    <a:gd name="T18" fmla="*/ 884 w 1078"/>
                    <a:gd name="T19" fmla="*/ 188 h 190"/>
                    <a:gd name="T20" fmla="*/ 1004 w 1078"/>
                    <a:gd name="T21" fmla="*/ 150 h 190"/>
                    <a:gd name="T22" fmla="*/ 1078 w 1078"/>
                    <a:gd name="T23" fmla="*/ 11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78" h="190">
                      <a:moveTo>
                        <a:pt x="0" y="0"/>
                      </a:moveTo>
                      <a:cubicBezTo>
                        <a:pt x="39" y="7"/>
                        <a:pt x="78" y="15"/>
                        <a:pt x="116" y="16"/>
                      </a:cubicBezTo>
                      <a:cubicBezTo>
                        <a:pt x="154" y="17"/>
                        <a:pt x="185" y="6"/>
                        <a:pt x="228" y="8"/>
                      </a:cubicBezTo>
                      <a:cubicBezTo>
                        <a:pt x="271" y="10"/>
                        <a:pt x="330" y="26"/>
                        <a:pt x="374" y="28"/>
                      </a:cubicBezTo>
                      <a:cubicBezTo>
                        <a:pt x="418" y="30"/>
                        <a:pt x="454" y="17"/>
                        <a:pt x="490" y="20"/>
                      </a:cubicBezTo>
                      <a:cubicBezTo>
                        <a:pt x="526" y="23"/>
                        <a:pt x="559" y="36"/>
                        <a:pt x="592" y="44"/>
                      </a:cubicBezTo>
                      <a:cubicBezTo>
                        <a:pt x="625" y="52"/>
                        <a:pt x="656" y="61"/>
                        <a:pt x="686" y="70"/>
                      </a:cubicBezTo>
                      <a:cubicBezTo>
                        <a:pt x="716" y="79"/>
                        <a:pt x="750" y="86"/>
                        <a:pt x="770" y="98"/>
                      </a:cubicBezTo>
                      <a:cubicBezTo>
                        <a:pt x="790" y="110"/>
                        <a:pt x="787" y="125"/>
                        <a:pt x="806" y="140"/>
                      </a:cubicBezTo>
                      <a:cubicBezTo>
                        <a:pt x="825" y="155"/>
                        <a:pt x="851" y="186"/>
                        <a:pt x="884" y="188"/>
                      </a:cubicBezTo>
                      <a:cubicBezTo>
                        <a:pt x="917" y="190"/>
                        <a:pt x="972" y="162"/>
                        <a:pt x="1004" y="150"/>
                      </a:cubicBezTo>
                      <a:cubicBezTo>
                        <a:pt x="1036" y="138"/>
                        <a:pt x="1066" y="123"/>
                        <a:pt x="1078" y="11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5" name="Freeform 55"/>
                <p:cNvSpPr>
                  <a:spLocks/>
                </p:cNvSpPr>
                <p:nvPr/>
              </p:nvSpPr>
              <p:spPr bwMode="auto">
                <a:xfrm>
                  <a:off x="1542" y="2692"/>
                  <a:ext cx="492" cy="139"/>
                </a:xfrm>
                <a:custGeom>
                  <a:avLst/>
                  <a:gdLst>
                    <a:gd name="T0" fmla="*/ 0 w 492"/>
                    <a:gd name="T1" fmla="*/ 0 h 139"/>
                    <a:gd name="T2" fmla="*/ 30 w 492"/>
                    <a:gd name="T3" fmla="*/ 10 h 139"/>
                    <a:gd name="T4" fmla="*/ 66 w 492"/>
                    <a:gd name="T5" fmla="*/ 14 h 139"/>
                    <a:gd name="T6" fmla="*/ 126 w 492"/>
                    <a:gd name="T7" fmla="*/ 30 h 139"/>
                    <a:gd name="T8" fmla="*/ 192 w 492"/>
                    <a:gd name="T9" fmla="*/ 44 h 139"/>
                    <a:gd name="T10" fmla="*/ 234 w 492"/>
                    <a:gd name="T11" fmla="*/ 78 h 139"/>
                    <a:gd name="T12" fmla="*/ 292 w 492"/>
                    <a:gd name="T13" fmla="*/ 130 h 139"/>
                    <a:gd name="T14" fmla="*/ 354 w 492"/>
                    <a:gd name="T15" fmla="*/ 132 h 139"/>
                    <a:gd name="T16" fmla="*/ 404 w 492"/>
                    <a:gd name="T17" fmla="*/ 108 h 139"/>
                    <a:gd name="T18" fmla="*/ 442 w 492"/>
                    <a:gd name="T19" fmla="*/ 42 h 139"/>
                    <a:gd name="T20" fmla="*/ 492 w 492"/>
                    <a:gd name="T21" fmla="*/ 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2" h="139">
                      <a:moveTo>
                        <a:pt x="0" y="0"/>
                      </a:moveTo>
                      <a:cubicBezTo>
                        <a:pt x="9" y="4"/>
                        <a:pt x="19" y="8"/>
                        <a:pt x="30" y="10"/>
                      </a:cubicBezTo>
                      <a:cubicBezTo>
                        <a:pt x="41" y="12"/>
                        <a:pt x="50" y="11"/>
                        <a:pt x="66" y="14"/>
                      </a:cubicBezTo>
                      <a:cubicBezTo>
                        <a:pt x="82" y="17"/>
                        <a:pt x="105" y="25"/>
                        <a:pt x="126" y="30"/>
                      </a:cubicBezTo>
                      <a:cubicBezTo>
                        <a:pt x="147" y="35"/>
                        <a:pt x="174" y="36"/>
                        <a:pt x="192" y="44"/>
                      </a:cubicBezTo>
                      <a:cubicBezTo>
                        <a:pt x="210" y="52"/>
                        <a:pt x="217" y="64"/>
                        <a:pt x="234" y="78"/>
                      </a:cubicBezTo>
                      <a:cubicBezTo>
                        <a:pt x="251" y="92"/>
                        <a:pt x="272" y="121"/>
                        <a:pt x="292" y="130"/>
                      </a:cubicBezTo>
                      <a:cubicBezTo>
                        <a:pt x="312" y="139"/>
                        <a:pt x="335" y="136"/>
                        <a:pt x="354" y="132"/>
                      </a:cubicBezTo>
                      <a:cubicBezTo>
                        <a:pt x="373" y="128"/>
                        <a:pt x="389" y="123"/>
                        <a:pt x="404" y="108"/>
                      </a:cubicBezTo>
                      <a:cubicBezTo>
                        <a:pt x="419" y="93"/>
                        <a:pt x="427" y="60"/>
                        <a:pt x="442" y="42"/>
                      </a:cubicBezTo>
                      <a:cubicBezTo>
                        <a:pt x="457" y="24"/>
                        <a:pt x="484" y="9"/>
                        <a:pt x="492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6" name="Freeform 56"/>
                <p:cNvSpPr>
                  <a:spLocks/>
                </p:cNvSpPr>
                <p:nvPr/>
              </p:nvSpPr>
              <p:spPr bwMode="auto">
                <a:xfrm>
                  <a:off x="1764" y="2690"/>
                  <a:ext cx="196" cy="84"/>
                </a:xfrm>
                <a:custGeom>
                  <a:avLst/>
                  <a:gdLst>
                    <a:gd name="T0" fmla="*/ 0 w 196"/>
                    <a:gd name="T1" fmla="*/ 4 h 84"/>
                    <a:gd name="T2" fmla="*/ 36 w 196"/>
                    <a:gd name="T3" fmla="*/ 20 h 84"/>
                    <a:gd name="T4" fmla="*/ 64 w 196"/>
                    <a:gd name="T5" fmla="*/ 42 h 84"/>
                    <a:gd name="T6" fmla="*/ 102 w 196"/>
                    <a:gd name="T7" fmla="*/ 72 h 84"/>
                    <a:gd name="T8" fmla="*/ 136 w 196"/>
                    <a:gd name="T9" fmla="*/ 78 h 84"/>
                    <a:gd name="T10" fmla="*/ 174 w 196"/>
                    <a:gd name="T11" fmla="*/ 36 h 84"/>
                    <a:gd name="T12" fmla="*/ 196 w 196"/>
                    <a:gd name="T1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6" h="84">
                      <a:moveTo>
                        <a:pt x="0" y="4"/>
                      </a:moveTo>
                      <a:cubicBezTo>
                        <a:pt x="12" y="9"/>
                        <a:pt x="25" y="14"/>
                        <a:pt x="36" y="20"/>
                      </a:cubicBezTo>
                      <a:cubicBezTo>
                        <a:pt x="47" y="26"/>
                        <a:pt x="53" y="33"/>
                        <a:pt x="64" y="42"/>
                      </a:cubicBezTo>
                      <a:cubicBezTo>
                        <a:pt x="75" y="51"/>
                        <a:pt x="90" y="66"/>
                        <a:pt x="102" y="72"/>
                      </a:cubicBezTo>
                      <a:cubicBezTo>
                        <a:pt x="114" y="78"/>
                        <a:pt x="124" y="84"/>
                        <a:pt x="136" y="78"/>
                      </a:cubicBezTo>
                      <a:cubicBezTo>
                        <a:pt x="148" y="72"/>
                        <a:pt x="164" y="49"/>
                        <a:pt x="174" y="36"/>
                      </a:cubicBezTo>
                      <a:cubicBezTo>
                        <a:pt x="184" y="23"/>
                        <a:pt x="190" y="11"/>
                        <a:pt x="19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7" name="Freeform 57"/>
                <p:cNvSpPr>
                  <a:spLocks/>
                </p:cNvSpPr>
                <p:nvPr/>
              </p:nvSpPr>
              <p:spPr bwMode="auto">
                <a:xfrm>
                  <a:off x="250" y="2757"/>
                  <a:ext cx="1782" cy="224"/>
                </a:xfrm>
                <a:custGeom>
                  <a:avLst/>
                  <a:gdLst>
                    <a:gd name="T0" fmla="*/ 0 w 1782"/>
                    <a:gd name="T1" fmla="*/ 1 h 224"/>
                    <a:gd name="T2" fmla="*/ 62 w 1782"/>
                    <a:gd name="T3" fmla="*/ 3 h 224"/>
                    <a:gd name="T4" fmla="*/ 116 w 1782"/>
                    <a:gd name="T5" fmla="*/ 17 h 224"/>
                    <a:gd name="T6" fmla="*/ 168 w 1782"/>
                    <a:gd name="T7" fmla="*/ 25 h 224"/>
                    <a:gd name="T8" fmla="*/ 248 w 1782"/>
                    <a:gd name="T9" fmla="*/ 25 h 224"/>
                    <a:gd name="T10" fmla="*/ 458 w 1782"/>
                    <a:gd name="T11" fmla="*/ 9 h 224"/>
                    <a:gd name="T12" fmla="*/ 520 w 1782"/>
                    <a:gd name="T13" fmla="*/ 9 h 224"/>
                    <a:gd name="T14" fmla="*/ 594 w 1782"/>
                    <a:gd name="T15" fmla="*/ 29 h 224"/>
                    <a:gd name="T16" fmla="*/ 710 w 1782"/>
                    <a:gd name="T17" fmla="*/ 67 h 224"/>
                    <a:gd name="T18" fmla="*/ 870 w 1782"/>
                    <a:gd name="T19" fmla="*/ 67 h 224"/>
                    <a:gd name="T20" fmla="*/ 936 w 1782"/>
                    <a:gd name="T21" fmla="*/ 65 h 224"/>
                    <a:gd name="T22" fmla="*/ 1010 w 1782"/>
                    <a:gd name="T23" fmla="*/ 65 h 224"/>
                    <a:gd name="T24" fmla="*/ 1080 w 1782"/>
                    <a:gd name="T25" fmla="*/ 89 h 224"/>
                    <a:gd name="T26" fmla="*/ 1196 w 1782"/>
                    <a:gd name="T27" fmla="*/ 81 h 224"/>
                    <a:gd name="T28" fmla="*/ 1270 w 1782"/>
                    <a:gd name="T29" fmla="*/ 81 h 224"/>
                    <a:gd name="T30" fmla="*/ 1420 w 1782"/>
                    <a:gd name="T31" fmla="*/ 139 h 224"/>
                    <a:gd name="T32" fmla="*/ 1530 w 1782"/>
                    <a:gd name="T33" fmla="*/ 203 h 224"/>
                    <a:gd name="T34" fmla="*/ 1610 w 1782"/>
                    <a:gd name="T35" fmla="*/ 223 h 224"/>
                    <a:gd name="T36" fmla="*/ 1682 w 1782"/>
                    <a:gd name="T37" fmla="*/ 195 h 224"/>
                    <a:gd name="T38" fmla="*/ 1782 w 1782"/>
                    <a:gd name="T39" fmla="*/ 1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82" h="224">
                      <a:moveTo>
                        <a:pt x="0" y="1"/>
                      </a:moveTo>
                      <a:cubicBezTo>
                        <a:pt x="21" y="0"/>
                        <a:pt x="43" y="0"/>
                        <a:pt x="62" y="3"/>
                      </a:cubicBezTo>
                      <a:cubicBezTo>
                        <a:pt x="81" y="6"/>
                        <a:pt x="98" y="13"/>
                        <a:pt x="116" y="17"/>
                      </a:cubicBezTo>
                      <a:cubicBezTo>
                        <a:pt x="134" y="21"/>
                        <a:pt x="146" y="24"/>
                        <a:pt x="168" y="25"/>
                      </a:cubicBezTo>
                      <a:cubicBezTo>
                        <a:pt x="190" y="26"/>
                        <a:pt x="200" y="28"/>
                        <a:pt x="248" y="25"/>
                      </a:cubicBezTo>
                      <a:cubicBezTo>
                        <a:pt x="296" y="22"/>
                        <a:pt x="413" y="12"/>
                        <a:pt x="458" y="9"/>
                      </a:cubicBezTo>
                      <a:cubicBezTo>
                        <a:pt x="503" y="6"/>
                        <a:pt x="497" y="6"/>
                        <a:pt x="520" y="9"/>
                      </a:cubicBezTo>
                      <a:cubicBezTo>
                        <a:pt x="543" y="12"/>
                        <a:pt x="563" y="19"/>
                        <a:pt x="594" y="29"/>
                      </a:cubicBezTo>
                      <a:cubicBezTo>
                        <a:pt x="625" y="39"/>
                        <a:pt x="664" y="61"/>
                        <a:pt x="710" y="67"/>
                      </a:cubicBezTo>
                      <a:cubicBezTo>
                        <a:pt x="756" y="73"/>
                        <a:pt x="832" y="67"/>
                        <a:pt x="870" y="67"/>
                      </a:cubicBezTo>
                      <a:cubicBezTo>
                        <a:pt x="908" y="67"/>
                        <a:pt x="913" y="65"/>
                        <a:pt x="936" y="65"/>
                      </a:cubicBezTo>
                      <a:cubicBezTo>
                        <a:pt x="959" y="65"/>
                        <a:pt x="986" y="61"/>
                        <a:pt x="1010" y="65"/>
                      </a:cubicBezTo>
                      <a:cubicBezTo>
                        <a:pt x="1034" y="69"/>
                        <a:pt x="1049" y="86"/>
                        <a:pt x="1080" y="89"/>
                      </a:cubicBezTo>
                      <a:cubicBezTo>
                        <a:pt x="1111" y="92"/>
                        <a:pt x="1164" y="82"/>
                        <a:pt x="1196" y="81"/>
                      </a:cubicBezTo>
                      <a:cubicBezTo>
                        <a:pt x="1228" y="80"/>
                        <a:pt x="1233" y="71"/>
                        <a:pt x="1270" y="81"/>
                      </a:cubicBezTo>
                      <a:cubicBezTo>
                        <a:pt x="1307" y="91"/>
                        <a:pt x="1377" y="119"/>
                        <a:pt x="1420" y="139"/>
                      </a:cubicBezTo>
                      <a:cubicBezTo>
                        <a:pt x="1463" y="159"/>
                        <a:pt x="1498" y="189"/>
                        <a:pt x="1530" y="203"/>
                      </a:cubicBezTo>
                      <a:cubicBezTo>
                        <a:pt x="1562" y="217"/>
                        <a:pt x="1585" y="224"/>
                        <a:pt x="1610" y="223"/>
                      </a:cubicBezTo>
                      <a:cubicBezTo>
                        <a:pt x="1635" y="222"/>
                        <a:pt x="1653" y="202"/>
                        <a:pt x="1682" y="195"/>
                      </a:cubicBezTo>
                      <a:cubicBezTo>
                        <a:pt x="1711" y="188"/>
                        <a:pt x="1746" y="183"/>
                        <a:pt x="1782" y="179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8" name="Freeform 58"/>
                <p:cNvSpPr>
                  <a:spLocks/>
                </p:cNvSpPr>
                <p:nvPr/>
              </p:nvSpPr>
              <p:spPr bwMode="auto">
                <a:xfrm>
                  <a:off x="248" y="3253"/>
                  <a:ext cx="1780" cy="179"/>
                </a:xfrm>
                <a:custGeom>
                  <a:avLst/>
                  <a:gdLst>
                    <a:gd name="T0" fmla="*/ 0 w 1780"/>
                    <a:gd name="T1" fmla="*/ 179 h 179"/>
                    <a:gd name="T2" fmla="*/ 74 w 1780"/>
                    <a:gd name="T3" fmla="*/ 175 h 179"/>
                    <a:gd name="T4" fmla="*/ 140 w 1780"/>
                    <a:gd name="T5" fmla="*/ 167 h 179"/>
                    <a:gd name="T6" fmla="*/ 288 w 1780"/>
                    <a:gd name="T7" fmla="*/ 145 h 179"/>
                    <a:gd name="T8" fmla="*/ 356 w 1780"/>
                    <a:gd name="T9" fmla="*/ 123 h 179"/>
                    <a:gd name="T10" fmla="*/ 548 w 1780"/>
                    <a:gd name="T11" fmla="*/ 109 h 179"/>
                    <a:gd name="T12" fmla="*/ 728 w 1780"/>
                    <a:gd name="T13" fmla="*/ 91 h 179"/>
                    <a:gd name="T14" fmla="*/ 876 w 1780"/>
                    <a:gd name="T15" fmla="*/ 43 h 179"/>
                    <a:gd name="T16" fmla="*/ 1050 w 1780"/>
                    <a:gd name="T17" fmla="*/ 39 h 179"/>
                    <a:gd name="T18" fmla="*/ 1222 w 1780"/>
                    <a:gd name="T19" fmla="*/ 15 h 179"/>
                    <a:gd name="T20" fmla="*/ 1332 w 1780"/>
                    <a:gd name="T21" fmla="*/ 3 h 179"/>
                    <a:gd name="T22" fmla="*/ 1494 w 1780"/>
                    <a:gd name="T23" fmla="*/ 33 h 179"/>
                    <a:gd name="T24" fmla="*/ 1630 w 1780"/>
                    <a:gd name="T25" fmla="*/ 51 h 179"/>
                    <a:gd name="T26" fmla="*/ 1780 w 1780"/>
                    <a:gd name="T27" fmla="*/ 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80" h="179">
                      <a:moveTo>
                        <a:pt x="0" y="179"/>
                      </a:moveTo>
                      <a:cubicBezTo>
                        <a:pt x="25" y="178"/>
                        <a:pt x="51" y="177"/>
                        <a:pt x="74" y="175"/>
                      </a:cubicBezTo>
                      <a:cubicBezTo>
                        <a:pt x="97" y="173"/>
                        <a:pt x="104" y="172"/>
                        <a:pt x="140" y="167"/>
                      </a:cubicBezTo>
                      <a:cubicBezTo>
                        <a:pt x="176" y="162"/>
                        <a:pt x="252" y="152"/>
                        <a:pt x="288" y="145"/>
                      </a:cubicBezTo>
                      <a:cubicBezTo>
                        <a:pt x="324" y="138"/>
                        <a:pt x="313" y="129"/>
                        <a:pt x="356" y="123"/>
                      </a:cubicBezTo>
                      <a:cubicBezTo>
                        <a:pt x="399" y="117"/>
                        <a:pt x="486" y="114"/>
                        <a:pt x="548" y="109"/>
                      </a:cubicBezTo>
                      <a:cubicBezTo>
                        <a:pt x="610" y="104"/>
                        <a:pt x="673" y="102"/>
                        <a:pt x="728" y="91"/>
                      </a:cubicBezTo>
                      <a:cubicBezTo>
                        <a:pt x="783" y="80"/>
                        <a:pt x="822" y="52"/>
                        <a:pt x="876" y="43"/>
                      </a:cubicBezTo>
                      <a:cubicBezTo>
                        <a:pt x="930" y="34"/>
                        <a:pt x="992" y="44"/>
                        <a:pt x="1050" y="39"/>
                      </a:cubicBezTo>
                      <a:cubicBezTo>
                        <a:pt x="1108" y="34"/>
                        <a:pt x="1175" y="21"/>
                        <a:pt x="1222" y="15"/>
                      </a:cubicBezTo>
                      <a:cubicBezTo>
                        <a:pt x="1269" y="9"/>
                        <a:pt x="1287" y="0"/>
                        <a:pt x="1332" y="3"/>
                      </a:cubicBezTo>
                      <a:cubicBezTo>
                        <a:pt x="1377" y="6"/>
                        <a:pt x="1444" y="25"/>
                        <a:pt x="1494" y="33"/>
                      </a:cubicBezTo>
                      <a:cubicBezTo>
                        <a:pt x="1544" y="41"/>
                        <a:pt x="1582" y="45"/>
                        <a:pt x="1630" y="51"/>
                      </a:cubicBezTo>
                      <a:cubicBezTo>
                        <a:pt x="1678" y="57"/>
                        <a:pt x="1755" y="64"/>
                        <a:pt x="1780" y="6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79" name="Freeform 59"/>
                <p:cNvSpPr>
                  <a:spLocks/>
                </p:cNvSpPr>
                <p:nvPr/>
              </p:nvSpPr>
              <p:spPr bwMode="auto">
                <a:xfrm>
                  <a:off x="248" y="3296"/>
                  <a:ext cx="1782" cy="168"/>
                </a:xfrm>
                <a:custGeom>
                  <a:avLst/>
                  <a:gdLst>
                    <a:gd name="T0" fmla="*/ 0 w 1782"/>
                    <a:gd name="T1" fmla="*/ 168 h 168"/>
                    <a:gd name="T2" fmla="*/ 74 w 1782"/>
                    <a:gd name="T3" fmla="*/ 164 h 168"/>
                    <a:gd name="T4" fmla="*/ 140 w 1782"/>
                    <a:gd name="T5" fmla="*/ 157 h 168"/>
                    <a:gd name="T6" fmla="*/ 288 w 1782"/>
                    <a:gd name="T7" fmla="*/ 138 h 168"/>
                    <a:gd name="T8" fmla="*/ 356 w 1782"/>
                    <a:gd name="T9" fmla="*/ 119 h 168"/>
                    <a:gd name="T10" fmla="*/ 548 w 1782"/>
                    <a:gd name="T11" fmla="*/ 106 h 168"/>
                    <a:gd name="T12" fmla="*/ 728 w 1782"/>
                    <a:gd name="T13" fmla="*/ 91 h 168"/>
                    <a:gd name="T14" fmla="*/ 876 w 1782"/>
                    <a:gd name="T15" fmla="*/ 48 h 168"/>
                    <a:gd name="T16" fmla="*/ 1050 w 1782"/>
                    <a:gd name="T17" fmla="*/ 45 h 168"/>
                    <a:gd name="T18" fmla="*/ 1222 w 1782"/>
                    <a:gd name="T19" fmla="*/ 24 h 168"/>
                    <a:gd name="T20" fmla="*/ 1352 w 1782"/>
                    <a:gd name="T21" fmla="*/ 0 h 168"/>
                    <a:gd name="T22" fmla="*/ 1482 w 1782"/>
                    <a:gd name="T23" fmla="*/ 26 h 168"/>
                    <a:gd name="T24" fmla="*/ 1610 w 1782"/>
                    <a:gd name="T25" fmla="*/ 34 h 168"/>
                    <a:gd name="T26" fmla="*/ 1708 w 1782"/>
                    <a:gd name="T27" fmla="*/ 40 h 168"/>
                    <a:gd name="T28" fmla="*/ 1782 w 1782"/>
                    <a:gd name="T29" fmla="*/ 4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68">
                      <a:moveTo>
                        <a:pt x="0" y="168"/>
                      </a:moveTo>
                      <a:cubicBezTo>
                        <a:pt x="25" y="167"/>
                        <a:pt x="51" y="166"/>
                        <a:pt x="74" y="164"/>
                      </a:cubicBezTo>
                      <a:cubicBezTo>
                        <a:pt x="97" y="163"/>
                        <a:pt x="104" y="162"/>
                        <a:pt x="140" y="157"/>
                      </a:cubicBezTo>
                      <a:cubicBezTo>
                        <a:pt x="176" y="153"/>
                        <a:pt x="252" y="144"/>
                        <a:pt x="288" y="138"/>
                      </a:cubicBezTo>
                      <a:cubicBezTo>
                        <a:pt x="324" y="132"/>
                        <a:pt x="313" y="124"/>
                        <a:pt x="356" y="119"/>
                      </a:cubicBezTo>
                      <a:cubicBezTo>
                        <a:pt x="399" y="113"/>
                        <a:pt x="486" y="111"/>
                        <a:pt x="548" y="106"/>
                      </a:cubicBezTo>
                      <a:cubicBezTo>
                        <a:pt x="610" y="102"/>
                        <a:pt x="673" y="100"/>
                        <a:pt x="728" y="91"/>
                      </a:cubicBezTo>
                      <a:cubicBezTo>
                        <a:pt x="783" y="81"/>
                        <a:pt x="822" y="56"/>
                        <a:pt x="876" y="48"/>
                      </a:cubicBezTo>
                      <a:cubicBezTo>
                        <a:pt x="930" y="40"/>
                        <a:pt x="992" y="49"/>
                        <a:pt x="1050" y="45"/>
                      </a:cubicBezTo>
                      <a:cubicBezTo>
                        <a:pt x="1108" y="40"/>
                        <a:pt x="1172" y="31"/>
                        <a:pt x="1222" y="24"/>
                      </a:cubicBezTo>
                      <a:cubicBezTo>
                        <a:pt x="1272" y="17"/>
                        <a:pt x="1309" y="0"/>
                        <a:pt x="1352" y="0"/>
                      </a:cubicBezTo>
                      <a:cubicBezTo>
                        <a:pt x="1395" y="0"/>
                        <a:pt x="1439" y="20"/>
                        <a:pt x="1482" y="26"/>
                      </a:cubicBezTo>
                      <a:cubicBezTo>
                        <a:pt x="1525" y="32"/>
                        <a:pt x="1572" y="32"/>
                        <a:pt x="1610" y="34"/>
                      </a:cubicBezTo>
                      <a:cubicBezTo>
                        <a:pt x="1648" y="36"/>
                        <a:pt x="1679" y="38"/>
                        <a:pt x="1708" y="40"/>
                      </a:cubicBezTo>
                      <a:cubicBezTo>
                        <a:pt x="1737" y="42"/>
                        <a:pt x="1767" y="46"/>
                        <a:pt x="1782" y="4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0" name="Freeform 60"/>
                <p:cNvSpPr>
                  <a:spLocks/>
                </p:cNvSpPr>
                <p:nvPr/>
              </p:nvSpPr>
              <p:spPr bwMode="auto">
                <a:xfrm>
                  <a:off x="606" y="3360"/>
                  <a:ext cx="1426" cy="106"/>
                </a:xfrm>
                <a:custGeom>
                  <a:avLst/>
                  <a:gdLst>
                    <a:gd name="T0" fmla="*/ 0 w 1426"/>
                    <a:gd name="T1" fmla="*/ 106 h 106"/>
                    <a:gd name="T2" fmla="*/ 88 w 1426"/>
                    <a:gd name="T3" fmla="*/ 88 h 106"/>
                    <a:gd name="T4" fmla="*/ 216 w 1426"/>
                    <a:gd name="T5" fmla="*/ 88 h 106"/>
                    <a:gd name="T6" fmla="*/ 336 w 1426"/>
                    <a:gd name="T7" fmla="*/ 88 h 106"/>
                    <a:gd name="T8" fmla="*/ 402 w 1426"/>
                    <a:gd name="T9" fmla="*/ 74 h 106"/>
                    <a:gd name="T10" fmla="*/ 584 w 1426"/>
                    <a:gd name="T11" fmla="*/ 26 h 106"/>
                    <a:gd name="T12" fmla="*/ 808 w 1426"/>
                    <a:gd name="T13" fmla="*/ 34 h 106"/>
                    <a:gd name="T14" fmla="*/ 1030 w 1426"/>
                    <a:gd name="T15" fmla="*/ 14 h 106"/>
                    <a:gd name="T16" fmla="*/ 1160 w 1426"/>
                    <a:gd name="T17" fmla="*/ 2 h 106"/>
                    <a:gd name="T18" fmla="*/ 1296 w 1426"/>
                    <a:gd name="T19" fmla="*/ 4 h 106"/>
                    <a:gd name="T20" fmla="*/ 1426 w 1426"/>
                    <a:gd name="T21" fmla="*/ 14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26" h="106">
                      <a:moveTo>
                        <a:pt x="0" y="106"/>
                      </a:moveTo>
                      <a:cubicBezTo>
                        <a:pt x="26" y="98"/>
                        <a:pt x="52" y="91"/>
                        <a:pt x="88" y="88"/>
                      </a:cubicBezTo>
                      <a:cubicBezTo>
                        <a:pt x="124" y="85"/>
                        <a:pt x="175" y="88"/>
                        <a:pt x="216" y="88"/>
                      </a:cubicBezTo>
                      <a:cubicBezTo>
                        <a:pt x="257" y="88"/>
                        <a:pt x="305" y="90"/>
                        <a:pt x="336" y="88"/>
                      </a:cubicBezTo>
                      <a:cubicBezTo>
                        <a:pt x="367" y="86"/>
                        <a:pt x="361" y="84"/>
                        <a:pt x="402" y="74"/>
                      </a:cubicBezTo>
                      <a:cubicBezTo>
                        <a:pt x="443" y="64"/>
                        <a:pt x="516" y="33"/>
                        <a:pt x="584" y="26"/>
                      </a:cubicBezTo>
                      <a:cubicBezTo>
                        <a:pt x="652" y="19"/>
                        <a:pt x="734" y="36"/>
                        <a:pt x="808" y="34"/>
                      </a:cubicBezTo>
                      <a:cubicBezTo>
                        <a:pt x="882" y="32"/>
                        <a:pt x="971" y="19"/>
                        <a:pt x="1030" y="14"/>
                      </a:cubicBezTo>
                      <a:cubicBezTo>
                        <a:pt x="1089" y="9"/>
                        <a:pt x="1116" y="4"/>
                        <a:pt x="1160" y="2"/>
                      </a:cubicBezTo>
                      <a:cubicBezTo>
                        <a:pt x="1204" y="0"/>
                        <a:pt x="1252" y="2"/>
                        <a:pt x="1296" y="4"/>
                      </a:cubicBezTo>
                      <a:cubicBezTo>
                        <a:pt x="1340" y="6"/>
                        <a:pt x="1383" y="10"/>
                        <a:pt x="1426" y="1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1" name="Freeform 61"/>
                <p:cNvSpPr>
                  <a:spLocks/>
                </p:cNvSpPr>
                <p:nvPr/>
              </p:nvSpPr>
              <p:spPr bwMode="auto">
                <a:xfrm>
                  <a:off x="1204" y="3424"/>
                  <a:ext cx="750" cy="42"/>
                </a:xfrm>
                <a:custGeom>
                  <a:avLst/>
                  <a:gdLst>
                    <a:gd name="T0" fmla="*/ 0 w 750"/>
                    <a:gd name="T1" fmla="*/ 42 h 42"/>
                    <a:gd name="T2" fmla="*/ 62 w 750"/>
                    <a:gd name="T3" fmla="*/ 14 h 42"/>
                    <a:gd name="T4" fmla="*/ 196 w 750"/>
                    <a:gd name="T5" fmla="*/ 30 h 42"/>
                    <a:gd name="T6" fmla="*/ 358 w 750"/>
                    <a:gd name="T7" fmla="*/ 30 h 42"/>
                    <a:gd name="T8" fmla="*/ 518 w 750"/>
                    <a:gd name="T9" fmla="*/ 6 h 42"/>
                    <a:gd name="T10" fmla="*/ 606 w 750"/>
                    <a:gd name="T11" fmla="*/ 6 h 42"/>
                    <a:gd name="T12" fmla="*/ 750 w 750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0" h="42">
                      <a:moveTo>
                        <a:pt x="0" y="42"/>
                      </a:moveTo>
                      <a:cubicBezTo>
                        <a:pt x="14" y="29"/>
                        <a:pt x="29" y="16"/>
                        <a:pt x="62" y="14"/>
                      </a:cubicBezTo>
                      <a:cubicBezTo>
                        <a:pt x="95" y="12"/>
                        <a:pt x="147" y="27"/>
                        <a:pt x="196" y="30"/>
                      </a:cubicBezTo>
                      <a:cubicBezTo>
                        <a:pt x="245" y="33"/>
                        <a:pt x="304" y="34"/>
                        <a:pt x="358" y="30"/>
                      </a:cubicBezTo>
                      <a:cubicBezTo>
                        <a:pt x="412" y="26"/>
                        <a:pt x="477" y="10"/>
                        <a:pt x="518" y="6"/>
                      </a:cubicBezTo>
                      <a:cubicBezTo>
                        <a:pt x="559" y="2"/>
                        <a:pt x="567" y="0"/>
                        <a:pt x="606" y="6"/>
                      </a:cubicBezTo>
                      <a:cubicBezTo>
                        <a:pt x="645" y="12"/>
                        <a:pt x="697" y="27"/>
                        <a:pt x="750" y="4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2" name="Freeform 62"/>
                <p:cNvSpPr>
                  <a:spLocks/>
                </p:cNvSpPr>
                <p:nvPr/>
              </p:nvSpPr>
              <p:spPr bwMode="auto">
                <a:xfrm>
                  <a:off x="252" y="2924"/>
                  <a:ext cx="1359" cy="457"/>
                </a:xfrm>
                <a:custGeom>
                  <a:avLst/>
                  <a:gdLst>
                    <a:gd name="T0" fmla="*/ 0 w 1359"/>
                    <a:gd name="T1" fmla="*/ 0 h 457"/>
                    <a:gd name="T2" fmla="*/ 60 w 1359"/>
                    <a:gd name="T3" fmla="*/ 4 h 457"/>
                    <a:gd name="T4" fmla="*/ 158 w 1359"/>
                    <a:gd name="T5" fmla="*/ 22 h 457"/>
                    <a:gd name="T6" fmla="*/ 300 w 1359"/>
                    <a:gd name="T7" fmla="*/ 22 h 457"/>
                    <a:gd name="T8" fmla="*/ 412 w 1359"/>
                    <a:gd name="T9" fmla="*/ 16 h 457"/>
                    <a:gd name="T10" fmla="*/ 494 w 1359"/>
                    <a:gd name="T11" fmla="*/ 6 h 457"/>
                    <a:gd name="T12" fmla="*/ 662 w 1359"/>
                    <a:gd name="T13" fmla="*/ 38 h 457"/>
                    <a:gd name="T14" fmla="*/ 774 w 1359"/>
                    <a:gd name="T15" fmla="*/ 58 h 457"/>
                    <a:gd name="T16" fmla="*/ 860 w 1359"/>
                    <a:gd name="T17" fmla="*/ 52 h 457"/>
                    <a:gd name="T18" fmla="*/ 934 w 1359"/>
                    <a:gd name="T19" fmla="*/ 52 h 457"/>
                    <a:gd name="T20" fmla="*/ 1080 w 1359"/>
                    <a:gd name="T21" fmla="*/ 86 h 457"/>
                    <a:gd name="T22" fmla="*/ 1160 w 1359"/>
                    <a:gd name="T23" fmla="*/ 88 h 457"/>
                    <a:gd name="T24" fmla="*/ 1218 w 1359"/>
                    <a:gd name="T25" fmla="*/ 102 h 457"/>
                    <a:gd name="T26" fmla="*/ 1272 w 1359"/>
                    <a:gd name="T27" fmla="*/ 120 h 457"/>
                    <a:gd name="T28" fmla="*/ 1326 w 1359"/>
                    <a:gd name="T29" fmla="*/ 164 h 457"/>
                    <a:gd name="T30" fmla="*/ 1358 w 1359"/>
                    <a:gd name="T31" fmla="*/ 228 h 457"/>
                    <a:gd name="T32" fmla="*/ 1322 w 1359"/>
                    <a:gd name="T33" fmla="*/ 274 h 457"/>
                    <a:gd name="T34" fmla="*/ 1254 w 1359"/>
                    <a:gd name="T35" fmla="*/ 306 h 457"/>
                    <a:gd name="T36" fmla="*/ 1124 w 1359"/>
                    <a:gd name="T37" fmla="*/ 312 h 457"/>
                    <a:gd name="T38" fmla="*/ 1008 w 1359"/>
                    <a:gd name="T39" fmla="*/ 326 h 457"/>
                    <a:gd name="T40" fmla="*/ 856 w 1359"/>
                    <a:gd name="T41" fmla="*/ 332 h 457"/>
                    <a:gd name="T42" fmla="*/ 720 w 1359"/>
                    <a:gd name="T43" fmla="*/ 364 h 457"/>
                    <a:gd name="T44" fmla="*/ 558 w 1359"/>
                    <a:gd name="T45" fmla="*/ 372 h 457"/>
                    <a:gd name="T46" fmla="*/ 470 w 1359"/>
                    <a:gd name="T47" fmla="*/ 390 h 457"/>
                    <a:gd name="T48" fmla="*/ 326 w 1359"/>
                    <a:gd name="T49" fmla="*/ 408 h 457"/>
                    <a:gd name="T50" fmla="*/ 254 w 1359"/>
                    <a:gd name="T51" fmla="*/ 424 h 457"/>
                    <a:gd name="T52" fmla="*/ 128 w 1359"/>
                    <a:gd name="T53" fmla="*/ 436 h 457"/>
                    <a:gd name="T54" fmla="*/ 38 w 1359"/>
                    <a:gd name="T55" fmla="*/ 454 h 457"/>
                    <a:gd name="T56" fmla="*/ 0 w 1359"/>
                    <a:gd name="T57" fmla="*/ 454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59" h="457">
                      <a:moveTo>
                        <a:pt x="0" y="0"/>
                      </a:moveTo>
                      <a:cubicBezTo>
                        <a:pt x="17" y="0"/>
                        <a:pt x="34" y="0"/>
                        <a:pt x="60" y="4"/>
                      </a:cubicBezTo>
                      <a:cubicBezTo>
                        <a:pt x="86" y="8"/>
                        <a:pt x="118" y="19"/>
                        <a:pt x="158" y="22"/>
                      </a:cubicBezTo>
                      <a:cubicBezTo>
                        <a:pt x="198" y="25"/>
                        <a:pt x="258" y="23"/>
                        <a:pt x="300" y="22"/>
                      </a:cubicBezTo>
                      <a:cubicBezTo>
                        <a:pt x="342" y="21"/>
                        <a:pt x="380" y="19"/>
                        <a:pt x="412" y="16"/>
                      </a:cubicBezTo>
                      <a:cubicBezTo>
                        <a:pt x="444" y="13"/>
                        <a:pt x="452" y="2"/>
                        <a:pt x="494" y="6"/>
                      </a:cubicBezTo>
                      <a:cubicBezTo>
                        <a:pt x="536" y="10"/>
                        <a:pt x="615" y="29"/>
                        <a:pt x="662" y="38"/>
                      </a:cubicBezTo>
                      <a:cubicBezTo>
                        <a:pt x="709" y="47"/>
                        <a:pt x="741" y="56"/>
                        <a:pt x="774" y="58"/>
                      </a:cubicBezTo>
                      <a:cubicBezTo>
                        <a:pt x="807" y="60"/>
                        <a:pt x="833" y="53"/>
                        <a:pt x="860" y="52"/>
                      </a:cubicBezTo>
                      <a:cubicBezTo>
                        <a:pt x="887" y="51"/>
                        <a:pt x="897" y="46"/>
                        <a:pt x="934" y="52"/>
                      </a:cubicBezTo>
                      <a:cubicBezTo>
                        <a:pt x="971" y="58"/>
                        <a:pt x="1042" y="80"/>
                        <a:pt x="1080" y="86"/>
                      </a:cubicBezTo>
                      <a:cubicBezTo>
                        <a:pt x="1118" y="92"/>
                        <a:pt x="1137" y="85"/>
                        <a:pt x="1160" y="88"/>
                      </a:cubicBezTo>
                      <a:cubicBezTo>
                        <a:pt x="1183" y="91"/>
                        <a:pt x="1199" y="97"/>
                        <a:pt x="1218" y="102"/>
                      </a:cubicBezTo>
                      <a:cubicBezTo>
                        <a:pt x="1237" y="107"/>
                        <a:pt x="1254" y="110"/>
                        <a:pt x="1272" y="120"/>
                      </a:cubicBezTo>
                      <a:cubicBezTo>
                        <a:pt x="1290" y="130"/>
                        <a:pt x="1312" y="146"/>
                        <a:pt x="1326" y="164"/>
                      </a:cubicBezTo>
                      <a:cubicBezTo>
                        <a:pt x="1340" y="182"/>
                        <a:pt x="1359" y="210"/>
                        <a:pt x="1358" y="228"/>
                      </a:cubicBezTo>
                      <a:cubicBezTo>
                        <a:pt x="1357" y="246"/>
                        <a:pt x="1339" y="261"/>
                        <a:pt x="1322" y="274"/>
                      </a:cubicBezTo>
                      <a:cubicBezTo>
                        <a:pt x="1305" y="287"/>
                        <a:pt x="1287" y="300"/>
                        <a:pt x="1254" y="306"/>
                      </a:cubicBezTo>
                      <a:cubicBezTo>
                        <a:pt x="1221" y="312"/>
                        <a:pt x="1165" y="309"/>
                        <a:pt x="1124" y="312"/>
                      </a:cubicBezTo>
                      <a:cubicBezTo>
                        <a:pt x="1083" y="315"/>
                        <a:pt x="1053" y="323"/>
                        <a:pt x="1008" y="326"/>
                      </a:cubicBezTo>
                      <a:cubicBezTo>
                        <a:pt x="963" y="329"/>
                        <a:pt x="904" y="326"/>
                        <a:pt x="856" y="332"/>
                      </a:cubicBezTo>
                      <a:cubicBezTo>
                        <a:pt x="808" y="338"/>
                        <a:pt x="770" y="357"/>
                        <a:pt x="720" y="364"/>
                      </a:cubicBezTo>
                      <a:cubicBezTo>
                        <a:pt x="670" y="371"/>
                        <a:pt x="600" y="368"/>
                        <a:pt x="558" y="372"/>
                      </a:cubicBezTo>
                      <a:cubicBezTo>
                        <a:pt x="516" y="376"/>
                        <a:pt x="509" y="384"/>
                        <a:pt x="470" y="390"/>
                      </a:cubicBezTo>
                      <a:cubicBezTo>
                        <a:pt x="431" y="396"/>
                        <a:pt x="362" y="402"/>
                        <a:pt x="326" y="408"/>
                      </a:cubicBezTo>
                      <a:cubicBezTo>
                        <a:pt x="290" y="414"/>
                        <a:pt x="287" y="419"/>
                        <a:pt x="254" y="424"/>
                      </a:cubicBezTo>
                      <a:cubicBezTo>
                        <a:pt x="221" y="429"/>
                        <a:pt x="164" y="431"/>
                        <a:pt x="128" y="436"/>
                      </a:cubicBezTo>
                      <a:cubicBezTo>
                        <a:pt x="92" y="441"/>
                        <a:pt x="59" y="451"/>
                        <a:pt x="38" y="454"/>
                      </a:cubicBezTo>
                      <a:cubicBezTo>
                        <a:pt x="17" y="457"/>
                        <a:pt x="8" y="455"/>
                        <a:pt x="0" y="45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3" name="Freeform 63"/>
                <p:cNvSpPr>
                  <a:spLocks/>
                </p:cNvSpPr>
                <p:nvPr/>
              </p:nvSpPr>
              <p:spPr bwMode="auto">
                <a:xfrm>
                  <a:off x="889" y="3026"/>
                  <a:ext cx="679" cy="212"/>
                </a:xfrm>
                <a:custGeom>
                  <a:avLst/>
                  <a:gdLst>
                    <a:gd name="T0" fmla="*/ 651 w 679"/>
                    <a:gd name="T1" fmla="*/ 96 h 212"/>
                    <a:gd name="T2" fmla="*/ 601 w 679"/>
                    <a:gd name="T3" fmla="*/ 56 h 212"/>
                    <a:gd name="T4" fmla="*/ 531 w 679"/>
                    <a:gd name="T5" fmla="*/ 34 h 212"/>
                    <a:gd name="T6" fmla="*/ 469 w 679"/>
                    <a:gd name="T7" fmla="*/ 28 h 212"/>
                    <a:gd name="T8" fmla="*/ 351 w 679"/>
                    <a:gd name="T9" fmla="*/ 24 h 212"/>
                    <a:gd name="T10" fmla="*/ 275 w 679"/>
                    <a:gd name="T11" fmla="*/ 4 h 212"/>
                    <a:gd name="T12" fmla="*/ 209 w 679"/>
                    <a:gd name="T13" fmla="*/ 4 h 212"/>
                    <a:gd name="T14" fmla="*/ 133 w 679"/>
                    <a:gd name="T15" fmla="*/ 6 h 212"/>
                    <a:gd name="T16" fmla="*/ 73 w 679"/>
                    <a:gd name="T17" fmla="*/ 6 h 212"/>
                    <a:gd name="T18" fmla="*/ 27 w 679"/>
                    <a:gd name="T19" fmla="*/ 42 h 212"/>
                    <a:gd name="T20" fmla="*/ 1 w 679"/>
                    <a:gd name="T21" fmla="*/ 90 h 212"/>
                    <a:gd name="T22" fmla="*/ 21 w 679"/>
                    <a:gd name="T23" fmla="*/ 144 h 212"/>
                    <a:gd name="T24" fmla="*/ 117 w 679"/>
                    <a:gd name="T25" fmla="*/ 206 h 212"/>
                    <a:gd name="T26" fmla="*/ 333 w 679"/>
                    <a:gd name="T27" fmla="*/ 180 h 212"/>
                    <a:gd name="T28" fmla="*/ 515 w 679"/>
                    <a:gd name="T29" fmla="*/ 154 h 212"/>
                    <a:gd name="T30" fmla="*/ 657 w 679"/>
                    <a:gd name="T31" fmla="*/ 152 h 212"/>
                    <a:gd name="T32" fmla="*/ 651 w 679"/>
                    <a:gd name="T33" fmla="*/ 9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9" h="212">
                      <a:moveTo>
                        <a:pt x="651" y="96"/>
                      </a:moveTo>
                      <a:cubicBezTo>
                        <a:pt x="642" y="80"/>
                        <a:pt x="621" y="66"/>
                        <a:pt x="601" y="56"/>
                      </a:cubicBezTo>
                      <a:cubicBezTo>
                        <a:pt x="581" y="46"/>
                        <a:pt x="553" y="39"/>
                        <a:pt x="531" y="34"/>
                      </a:cubicBezTo>
                      <a:cubicBezTo>
                        <a:pt x="509" y="29"/>
                        <a:pt x="499" y="30"/>
                        <a:pt x="469" y="28"/>
                      </a:cubicBezTo>
                      <a:cubicBezTo>
                        <a:pt x="439" y="26"/>
                        <a:pt x="383" y="28"/>
                        <a:pt x="351" y="24"/>
                      </a:cubicBezTo>
                      <a:cubicBezTo>
                        <a:pt x="319" y="20"/>
                        <a:pt x="299" y="7"/>
                        <a:pt x="275" y="4"/>
                      </a:cubicBezTo>
                      <a:cubicBezTo>
                        <a:pt x="251" y="1"/>
                        <a:pt x="233" y="4"/>
                        <a:pt x="209" y="4"/>
                      </a:cubicBezTo>
                      <a:cubicBezTo>
                        <a:pt x="185" y="4"/>
                        <a:pt x="156" y="6"/>
                        <a:pt x="133" y="6"/>
                      </a:cubicBezTo>
                      <a:cubicBezTo>
                        <a:pt x="110" y="6"/>
                        <a:pt x="91" y="0"/>
                        <a:pt x="73" y="6"/>
                      </a:cubicBezTo>
                      <a:cubicBezTo>
                        <a:pt x="55" y="12"/>
                        <a:pt x="39" y="28"/>
                        <a:pt x="27" y="42"/>
                      </a:cubicBezTo>
                      <a:cubicBezTo>
                        <a:pt x="15" y="56"/>
                        <a:pt x="2" y="73"/>
                        <a:pt x="1" y="90"/>
                      </a:cubicBezTo>
                      <a:cubicBezTo>
                        <a:pt x="0" y="107"/>
                        <a:pt x="2" y="125"/>
                        <a:pt x="21" y="144"/>
                      </a:cubicBezTo>
                      <a:cubicBezTo>
                        <a:pt x="40" y="163"/>
                        <a:pt x="65" y="200"/>
                        <a:pt x="117" y="206"/>
                      </a:cubicBezTo>
                      <a:cubicBezTo>
                        <a:pt x="169" y="212"/>
                        <a:pt x="267" y="189"/>
                        <a:pt x="333" y="180"/>
                      </a:cubicBezTo>
                      <a:cubicBezTo>
                        <a:pt x="399" y="171"/>
                        <a:pt x="461" y="159"/>
                        <a:pt x="515" y="154"/>
                      </a:cubicBezTo>
                      <a:cubicBezTo>
                        <a:pt x="569" y="149"/>
                        <a:pt x="635" y="162"/>
                        <a:pt x="657" y="152"/>
                      </a:cubicBezTo>
                      <a:cubicBezTo>
                        <a:pt x="679" y="142"/>
                        <a:pt x="660" y="112"/>
                        <a:pt x="651" y="9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4" name="Freeform 64"/>
                <p:cNvSpPr>
                  <a:spLocks/>
                </p:cNvSpPr>
                <p:nvPr/>
              </p:nvSpPr>
              <p:spPr bwMode="auto">
                <a:xfrm>
                  <a:off x="944" y="3086"/>
                  <a:ext cx="309" cy="89"/>
                </a:xfrm>
                <a:custGeom>
                  <a:avLst/>
                  <a:gdLst>
                    <a:gd name="T0" fmla="*/ 308 w 309"/>
                    <a:gd name="T1" fmla="*/ 36 h 89"/>
                    <a:gd name="T2" fmla="*/ 252 w 309"/>
                    <a:gd name="T3" fmla="*/ 82 h 89"/>
                    <a:gd name="T4" fmla="*/ 38 w 309"/>
                    <a:gd name="T5" fmla="*/ 78 h 89"/>
                    <a:gd name="T6" fmla="*/ 24 w 309"/>
                    <a:gd name="T7" fmla="*/ 22 h 89"/>
                    <a:gd name="T8" fmla="*/ 164 w 309"/>
                    <a:gd name="T9" fmla="*/ 0 h 89"/>
                    <a:gd name="T10" fmla="*/ 260 w 309"/>
                    <a:gd name="T11" fmla="*/ 24 h 89"/>
                    <a:gd name="T12" fmla="*/ 308 w 309"/>
                    <a:gd name="T13" fmla="*/ 3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9" h="89">
                      <a:moveTo>
                        <a:pt x="308" y="36"/>
                      </a:moveTo>
                      <a:cubicBezTo>
                        <a:pt x="307" y="46"/>
                        <a:pt x="297" y="75"/>
                        <a:pt x="252" y="82"/>
                      </a:cubicBezTo>
                      <a:cubicBezTo>
                        <a:pt x="207" y="89"/>
                        <a:pt x="76" y="88"/>
                        <a:pt x="38" y="78"/>
                      </a:cubicBezTo>
                      <a:cubicBezTo>
                        <a:pt x="0" y="68"/>
                        <a:pt x="3" y="35"/>
                        <a:pt x="24" y="22"/>
                      </a:cubicBezTo>
                      <a:cubicBezTo>
                        <a:pt x="45" y="9"/>
                        <a:pt x="125" y="0"/>
                        <a:pt x="164" y="0"/>
                      </a:cubicBezTo>
                      <a:cubicBezTo>
                        <a:pt x="203" y="0"/>
                        <a:pt x="236" y="19"/>
                        <a:pt x="260" y="24"/>
                      </a:cubicBezTo>
                      <a:cubicBezTo>
                        <a:pt x="284" y="29"/>
                        <a:pt x="309" y="26"/>
                        <a:pt x="308" y="3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5" name="Freeform 65"/>
                <p:cNvSpPr>
                  <a:spLocks/>
                </p:cNvSpPr>
                <p:nvPr/>
              </p:nvSpPr>
              <p:spPr bwMode="auto">
                <a:xfrm>
                  <a:off x="248" y="2984"/>
                  <a:ext cx="610" cy="324"/>
                </a:xfrm>
                <a:custGeom>
                  <a:avLst/>
                  <a:gdLst>
                    <a:gd name="T0" fmla="*/ 2 w 610"/>
                    <a:gd name="T1" fmla="*/ 0 h 324"/>
                    <a:gd name="T2" fmla="*/ 92 w 610"/>
                    <a:gd name="T3" fmla="*/ 18 h 324"/>
                    <a:gd name="T4" fmla="*/ 238 w 610"/>
                    <a:gd name="T5" fmla="*/ 26 h 324"/>
                    <a:gd name="T6" fmla="*/ 388 w 610"/>
                    <a:gd name="T7" fmla="*/ 30 h 324"/>
                    <a:gd name="T8" fmla="*/ 458 w 610"/>
                    <a:gd name="T9" fmla="*/ 48 h 324"/>
                    <a:gd name="T10" fmla="*/ 544 w 610"/>
                    <a:gd name="T11" fmla="*/ 60 h 324"/>
                    <a:gd name="T12" fmla="*/ 564 w 610"/>
                    <a:gd name="T13" fmla="*/ 94 h 324"/>
                    <a:gd name="T14" fmla="*/ 602 w 610"/>
                    <a:gd name="T15" fmla="*/ 142 h 324"/>
                    <a:gd name="T16" fmla="*/ 602 w 610"/>
                    <a:gd name="T17" fmla="*/ 218 h 324"/>
                    <a:gd name="T18" fmla="*/ 556 w 610"/>
                    <a:gd name="T19" fmla="*/ 260 h 324"/>
                    <a:gd name="T20" fmla="*/ 410 w 610"/>
                    <a:gd name="T21" fmla="*/ 270 h 324"/>
                    <a:gd name="T22" fmla="*/ 256 w 610"/>
                    <a:gd name="T23" fmla="*/ 286 h 324"/>
                    <a:gd name="T24" fmla="*/ 98 w 610"/>
                    <a:gd name="T25" fmla="*/ 286 h 324"/>
                    <a:gd name="T26" fmla="*/ 0 w 610"/>
                    <a:gd name="T27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0" h="324">
                      <a:moveTo>
                        <a:pt x="2" y="0"/>
                      </a:moveTo>
                      <a:cubicBezTo>
                        <a:pt x="27" y="7"/>
                        <a:pt x="53" y="14"/>
                        <a:pt x="92" y="18"/>
                      </a:cubicBezTo>
                      <a:cubicBezTo>
                        <a:pt x="131" y="22"/>
                        <a:pt x="189" y="24"/>
                        <a:pt x="238" y="26"/>
                      </a:cubicBezTo>
                      <a:cubicBezTo>
                        <a:pt x="287" y="28"/>
                        <a:pt x="351" y="26"/>
                        <a:pt x="388" y="30"/>
                      </a:cubicBezTo>
                      <a:cubicBezTo>
                        <a:pt x="425" y="34"/>
                        <a:pt x="432" y="43"/>
                        <a:pt x="458" y="48"/>
                      </a:cubicBezTo>
                      <a:cubicBezTo>
                        <a:pt x="484" y="53"/>
                        <a:pt x="526" y="52"/>
                        <a:pt x="544" y="60"/>
                      </a:cubicBezTo>
                      <a:cubicBezTo>
                        <a:pt x="562" y="68"/>
                        <a:pt x="554" y="80"/>
                        <a:pt x="564" y="94"/>
                      </a:cubicBezTo>
                      <a:cubicBezTo>
                        <a:pt x="574" y="108"/>
                        <a:pt x="596" y="121"/>
                        <a:pt x="602" y="142"/>
                      </a:cubicBezTo>
                      <a:cubicBezTo>
                        <a:pt x="608" y="163"/>
                        <a:pt x="610" y="198"/>
                        <a:pt x="602" y="218"/>
                      </a:cubicBezTo>
                      <a:cubicBezTo>
                        <a:pt x="594" y="238"/>
                        <a:pt x="588" y="251"/>
                        <a:pt x="556" y="260"/>
                      </a:cubicBezTo>
                      <a:cubicBezTo>
                        <a:pt x="524" y="269"/>
                        <a:pt x="460" y="266"/>
                        <a:pt x="410" y="270"/>
                      </a:cubicBezTo>
                      <a:cubicBezTo>
                        <a:pt x="360" y="274"/>
                        <a:pt x="308" y="283"/>
                        <a:pt x="256" y="286"/>
                      </a:cubicBezTo>
                      <a:cubicBezTo>
                        <a:pt x="204" y="289"/>
                        <a:pt x="141" y="280"/>
                        <a:pt x="98" y="286"/>
                      </a:cubicBezTo>
                      <a:cubicBezTo>
                        <a:pt x="55" y="292"/>
                        <a:pt x="16" y="318"/>
                        <a:pt x="0" y="32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6" name="Freeform 66"/>
                <p:cNvSpPr>
                  <a:spLocks/>
                </p:cNvSpPr>
                <p:nvPr/>
              </p:nvSpPr>
              <p:spPr bwMode="auto">
                <a:xfrm>
                  <a:off x="250" y="3048"/>
                  <a:ext cx="543" cy="206"/>
                </a:xfrm>
                <a:custGeom>
                  <a:avLst/>
                  <a:gdLst>
                    <a:gd name="T0" fmla="*/ 0 w 543"/>
                    <a:gd name="T1" fmla="*/ 0 h 206"/>
                    <a:gd name="T2" fmla="*/ 96 w 543"/>
                    <a:gd name="T3" fmla="*/ 14 h 206"/>
                    <a:gd name="T4" fmla="*/ 246 w 543"/>
                    <a:gd name="T5" fmla="*/ 12 h 206"/>
                    <a:gd name="T6" fmla="*/ 358 w 543"/>
                    <a:gd name="T7" fmla="*/ 36 h 206"/>
                    <a:gd name="T8" fmla="*/ 518 w 543"/>
                    <a:gd name="T9" fmla="*/ 84 h 206"/>
                    <a:gd name="T10" fmla="*/ 510 w 543"/>
                    <a:gd name="T11" fmla="*/ 158 h 206"/>
                    <a:gd name="T12" fmla="*/ 322 w 543"/>
                    <a:gd name="T13" fmla="*/ 168 h 206"/>
                    <a:gd name="T14" fmla="*/ 204 w 543"/>
                    <a:gd name="T15" fmla="*/ 170 h 206"/>
                    <a:gd name="T16" fmla="*/ 90 w 543"/>
                    <a:gd name="T17" fmla="*/ 174 h 206"/>
                    <a:gd name="T18" fmla="*/ 0 w 543"/>
                    <a:gd name="T19" fmla="*/ 20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3" h="206">
                      <a:moveTo>
                        <a:pt x="0" y="0"/>
                      </a:moveTo>
                      <a:cubicBezTo>
                        <a:pt x="27" y="6"/>
                        <a:pt x="55" y="12"/>
                        <a:pt x="96" y="14"/>
                      </a:cubicBezTo>
                      <a:cubicBezTo>
                        <a:pt x="137" y="16"/>
                        <a:pt x="202" y="8"/>
                        <a:pt x="246" y="12"/>
                      </a:cubicBezTo>
                      <a:cubicBezTo>
                        <a:pt x="290" y="16"/>
                        <a:pt x="313" y="24"/>
                        <a:pt x="358" y="36"/>
                      </a:cubicBezTo>
                      <a:cubicBezTo>
                        <a:pt x="403" y="48"/>
                        <a:pt x="493" y="64"/>
                        <a:pt x="518" y="84"/>
                      </a:cubicBezTo>
                      <a:cubicBezTo>
                        <a:pt x="543" y="104"/>
                        <a:pt x="543" y="144"/>
                        <a:pt x="510" y="158"/>
                      </a:cubicBezTo>
                      <a:cubicBezTo>
                        <a:pt x="477" y="172"/>
                        <a:pt x="373" y="166"/>
                        <a:pt x="322" y="168"/>
                      </a:cubicBezTo>
                      <a:cubicBezTo>
                        <a:pt x="271" y="170"/>
                        <a:pt x="243" y="169"/>
                        <a:pt x="204" y="170"/>
                      </a:cubicBezTo>
                      <a:cubicBezTo>
                        <a:pt x="165" y="171"/>
                        <a:pt x="124" y="168"/>
                        <a:pt x="90" y="174"/>
                      </a:cubicBezTo>
                      <a:cubicBezTo>
                        <a:pt x="56" y="180"/>
                        <a:pt x="28" y="193"/>
                        <a:pt x="0" y="206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7" name="Freeform 67"/>
                <p:cNvSpPr>
                  <a:spLocks/>
                </p:cNvSpPr>
                <p:nvPr/>
              </p:nvSpPr>
              <p:spPr bwMode="auto">
                <a:xfrm>
                  <a:off x="431" y="3108"/>
                  <a:ext cx="275" cy="67"/>
                </a:xfrm>
                <a:custGeom>
                  <a:avLst/>
                  <a:gdLst>
                    <a:gd name="T0" fmla="*/ 189 w 275"/>
                    <a:gd name="T1" fmla="*/ 66 h 67"/>
                    <a:gd name="T2" fmla="*/ 267 w 275"/>
                    <a:gd name="T3" fmla="*/ 58 h 67"/>
                    <a:gd name="T4" fmla="*/ 235 w 275"/>
                    <a:gd name="T5" fmla="*/ 16 h 67"/>
                    <a:gd name="T6" fmla="*/ 153 w 275"/>
                    <a:gd name="T7" fmla="*/ 14 h 67"/>
                    <a:gd name="T8" fmla="*/ 49 w 275"/>
                    <a:gd name="T9" fmla="*/ 0 h 67"/>
                    <a:gd name="T10" fmla="*/ 7 w 275"/>
                    <a:gd name="T11" fmla="*/ 14 h 67"/>
                    <a:gd name="T12" fmla="*/ 13 w 275"/>
                    <a:gd name="T13" fmla="*/ 46 h 67"/>
                    <a:gd name="T14" fmla="*/ 87 w 275"/>
                    <a:gd name="T15" fmla="*/ 54 h 67"/>
                    <a:gd name="T16" fmla="*/ 189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189" y="66"/>
                      </a:moveTo>
                      <a:cubicBezTo>
                        <a:pt x="219" y="67"/>
                        <a:pt x="259" y="66"/>
                        <a:pt x="267" y="58"/>
                      </a:cubicBezTo>
                      <a:cubicBezTo>
                        <a:pt x="275" y="50"/>
                        <a:pt x="254" y="23"/>
                        <a:pt x="235" y="16"/>
                      </a:cubicBezTo>
                      <a:cubicBezTo>
                        <a:pt x="216" y="9"/>
                        <a:pt x="184" y="17"/>
                        <a:pt x="153" y="14"/>
                      </a:cubicBezTo>
                      <a:cubicBezTo>
                        <a:pt x="122" y="11"/>
                        <a:pt x="73" y="0"/>
                        <a:pt x="49" y="0"/>
                      </a:cubicBezTo>
                      <a:cubicBezTo>
                        <a:pt x="25" y="0"/>
                        <a:pt x="13" y="6"/>
                        <a:pt x="7" y="14"/>
                      </a:cubicBezTo>
                      <a:cubicBezTo>
                        <a:pt x="1" y="22"/>
                        <a:pt x="0" y="39"/>
                        <a:pt x="13" y="46"/>
                      </a:cubicBezTo>
                      <a:cubicBezTo>
                        <a:pt x="26" y="53"/>
                        <a:pt x="58" y="50"/>
                        <a:pt x="87" y="54"/>
                      </a:cubicBezTo>
                      <a:cubicBezTo>
                        <a:pt x="116" y="58"/>
                        <a:pt x="159" y="65"/>
                        <a:pt x="189" y="6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8" name="Freeform 68"/>
                <p:cNvSpPr>
                  <a:spLocks/>
                </p:cNvSpPr>
                <p:nvPr/>
              </p:nvSpPr>
              <p:spPr bwMode="auto">
                <a:xfrm>
                  <a:off x="248" y="3102"/>
                  <a:ext cx="129" cy="88"/>
                </a:xfrm>
                <a:custGeom>
                  <a:avLst/>
                  <a:gdLst>
                    <a:gd name="T0" fmla="*/ 4 w 129"/>
                    <a:gd name="T1" fmla="*/ 0 h 88"/>
                    <a:gd name="T2" fmla="*/ 78 w 129"/>
                    <a:gd name="T3" fmla="*/ 14 h 88"/>
                    <a:gd name="T4" fmla="*/ 124 w 129"/>
                    <a:gd name="T5" fmla="*/ 38 h 88"/>
                    <a:gd name="T6" fmla="*/ 108 w 129"/>
                    <a:gd name="T7" fmla="*/ 58 h 88"/>
                    <a:gd name="T8" fmla="*/ 36 w 129"/>
                    <a:gd name="T9" fmla="*/ 70 h 88"/>
                    <a:gd name="T10" fmla="*/ 0 w 129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88">
                      <a:moveTo>
                        <a:pt x="4" y="0"/>
                      </a:moveTo>
                      <a:cubicBezTo>
                        <a:pt x="31" y="4"/>
                        <a:pt x="58" y="8"/>
                        <a:pt x="78" y="14"/>
                      </a:cubicBezTo>
                      <a:cubicBezTo>
                        <a:pt x="98" y="20"/>
                        <a:pt x="119" y="31"/>
                        <a:pt x="124" y="38"/>
                      </a:cubicBezTo>
                      <a:cubicBezTo>
                        <a:pt x="129" y="45"/>
                        <a:pt x="123" y="53"/>
                        <a:pt x="108" y="58"/>
                      </a:cubicBezTo>
                      <a:cubicBezTo>
                        <a:pt x="93" y="63"/>
                        <a:pt x="54" y="65"/>
                        <a:pt x="36" y="70"/>
                      </a:cubicBezTo>
                      <a:cubicBezTo>
                        <a:pt x="18" y="75"/>
                        <a:pt x="9" y="81"/>
                        <a:pt x="0" y="8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89" name="Freeform 69"/>
                <p:cNvSpPr>
                  <a:spLocks/>
                </p:cNvSpPr>
                <p:nvPr/>
              </p:nvSpPr>
              <p:spPr bwMode="auto">
                <a:xfrm>
                  <a:off x="1699" y="3092"/>
                  <a:ext cx="331" cy="204"/>
                </a:xfrm>
                <a:custGeom>
                  <a:avLst/>
                  <a:gdLst>
                    <a:gd name="T0" fmla="*/ 331 w 331"/>
                    <a:gd name="T1" fmla="*/ 2 h 204"/>
                    <a:gd name="T2" fmla="*/ 233 w 331"/>
                    <a:gd name="T3" fmla="*/ 16 h 204"/>
                    <a:gd name="T4" fmla="*/ 137 w 331"/>
                    <a:gd name="T5" fmla="*/ 28 h 204"/>
                    <a:gd name="T6" fmla="*/ 27 w 331"/>
                    <a:gd name="T7" fmla="*/ 10 h 204"/>
                    <a:gd name="T8" fmla="*/ 7 w 331"/>
                    <a:gd name="T9" fmla="*/ 90 h 204"/>
                    <a:gd name="T10" fmla="*/ 29 w 331"/>
                    <a:gd name="T11" fmla="*/ 162 h 204"/>
                    <a:gd name="T12" fmla="*/ 179 w 331"/>
                    <a:gd name="T13" fmla="*/ 180 h 204"/>
                    <a:gd name="T14" fmla="*/ 331 w 331"/>
                    <a:gd name="T15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1" h="204">
                      <a:moveTo>
                        <a:pt x="331" y="2"/>
                      </a:moveTo>
                      <a:cubicBezTo>
                        <a:pt x="315" y="4"/>
                        <a:pt x="265" y="12"/>
                        <a:pt x="233" y="16"/>
                      </a:cubicBezTo>
                      <a:cubicBezTo>
                        <a:pt x="201" y="20"/>
                        <a:pt x="171" y="29"/>
                        <a:pt x="137" y="28"/>
                      </a:cubicBezTo>
                      <a:cubicBezTo>
                        <a:pt x="103" y="27"/>
                        <a:pt x="49" y="0"/>
                        <a:pt x="27" y="10"/>
                      </a:cubicBezTo>
                      <a:cubicBezTo>
                        <a:pt x="5" y="20"/>
                        <a:pt x="7" y="65"/>
                        <a:pt x="7" y="90"/>
                      </a:cubicBezTo>
                      <a:cubicBezTo>
                        <a:pt x="7" y="115"/>
                        <a:pt x="0" y="147"/>
                        <a:pt x="29" y="162"/>
                      </a:cubicBezTo>
                      <a:cubicBezTo>
                        <a:pt x="58" y="177"/>
                        <a:pt x="129" y="173"/>
                        <a:pt x="179" y="180"/>
                      </a:cubicBezTo>
                      <a:cubicBezTo>
                        <a:pt x="229" y="187"/>
                        <a:pt x="299" y="199"/>
                        <a:pt x="331" y="20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90" name="Freeform 70"/>
                <p:cNvSpPr>
                  <a:spLocks/>
                </p:cNvSpPr>
                <p:nvPr/>
              </p:nvSpPr>
              <p:spPr bwMode="auto">
                <a:xfrm>
                  <a:off x="1748" y="3136"/>
                  <a:ext cx="284" cy="134"/>
                </a:xfrm>
                <a:custGeom>
                  <a:avLst/>
                  <a:gdLst>
                    <a:gd name="T0" fmla="*/ 284 w 284"/>
                    <a:gd name="T1" fmla="*/ 0 h 134"/>
                    <a:gd name="T2" fmla="*/ 218 w 284"/>
                    <a:gd name="T3" fmla="*/ 6 h 134"/>
                    <a:gd name="T4" fmla="*/ 162 w 284"/>
                    <a:gd name="T5" fmla="*/ 18 h 134"/>
                    <a:gd name="T6" fmla="*/ 60 w 284"/>
                    <a:gd name="T7" fmla="*/ 14 h 134"/>
                    <a:gd name="T8" fmla="*/ 12 w 284"/>
                    <a:gd name="T9" fmla="*/ 22 h 134"/>
                    <a:gd name="T10" fmla="*/ 10 w 284"/>
                    <a:gd name="T11" fmla="*/ 86 h 134"/>
                    <a:gd name="T12" fmla="*/ 74 w 284"/>
                    <a:gd name="T13" fmla="*/ 106 h 134"/>
                    <a:gd name="T14" fmla="*/ 182 w 284"/>
                    <a:gd name="T15" fmla="*/ 114 h 134"/>
                    <a:gd name="T16" fmla="*/ 280 w 284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4" h="134">
                      <a:moveTo>
                        <a:pt x="284" y="0"/>
                      </a:moveTo>
                      <a:cubicBezTo>
                        <a:pt x="261" y="1"/>
                        <a:pt x="238" y="3"/>
                        <a:pt x="218" y="6"/>
                      </a:cubicBezTo>
                      <a:cubicBezTo>
                        <a:pt x="198" y="9"/>
                        <a:pt x="188" y="17"/>
                        <a:pt x="162" y="18"/>
                      </a:cubicBezTo>
                      <a:cubicBezTo>
                        <a:pt x="136" y="19"/>
                        <a:pt x="85" y="13"/>
                        <a:pt x="60" y="14"/>
                      </a:cubicBezTo>
                      <a:cubicBezTo>
                        <a:pt x="35" y="15"/>
                        <a:pt x="20" y="10"/>
                        <a:pt x="12" y="22"/>
                      </a:cubicBezTo>
                      <a:cubicBezTo>
                        <a:pt x="4" y="34"/>
                        <a:pt x="0" y="72"/>
                        <a:pt x="10" y="86"/>
                      </a:cubicBezTo>
                      <a:cubicBezTo>
                        <a:pt x="20" y="100"/>
                        <a:pt x="45" y="101"/>
                        <a:pt x="74" y="106"/>
                      </a:cubicBezTo>
                      <a:cubicBezTo>
                        <a:pt x="103" y="111"/>
                        <a:pt x="148" y="109"/>
                        <a:pt x="182" y="114"/>
                      </a:cubicBezTo>
                      <a:cubicBezTo>
                        <a:pt x="216" y="119"/>
                        <a:pt x="260" y="130"/>
                        <a:pt x="280" y="13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391" name="Freeform 71"/>
                <p:cNvSpPr>
                  <a:spLocks/>
                </p:cNvSpPr>
                <p:nvPr/>
              </p:nvSpPr>
              <p:spPr bwMode="auto">
                <a:xfrm>
                  <a:off x="1781" y="3173"/>
                  <a:ext cx="225" cy="65"/>
                </a:xfrm>
                <a:custGeom>
                  <a:avLst/>
                  <a:gdLst>
                    <a:gd name="T0" fmla="*/ 203 w 225"/>
                    <a:gd name="T1" fmla="*/ 15 h 65"/>
                    <a:gd name="T2" fmla="*/ 155 w 225"/>
                    <a:gd name="T3" fmla="*/ 9 h 65"/>
                    <a:gd name="T4" fmla="*/ 97 w 225"/>
                    <a:gd name="T5" fmla="*/ 1 h 65"/>
                    <a:gd name="T6" fmla="*/ 21 w 225"/>
                    <a:gd name="T7" fmla="*/ 7 h 65"/>
                    <a:gd name="T8" fmla="*/ 9 w 225"/>
                    <a:gd name="T9" fmla="*/ 41 h 65"/>
                    <a:gd name="T10" fmla="*/ 75 w 225"/>
                    <a:gd name="T11" fmla="*/ 41 h 65"/>
                    <a:gd name="T12" fmla="*/ 163 w 225"/>
                    <a:gd name="T13" fmla="*/ 57 h 65"/>
                    <a:gd name="T14" fmla="*/ 219 w 225"/>
                    <a:gd name="T15" fmla="*/ 57 h 65"/>
                    <a:gd name="T16" fmla="*/ 203 w 225"/>
                    <a:gd name="T17" fmla="*/ 1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5" h="65">
                      <a:moveTo>
                        <a:pt x="203" y="15"/>
                      </a:moveTo>
                      <a:cubicBezTo>
                        <a:pt x="192" y="7"/>
                        <a:pt x="173" y="11"/>
                        <a:pt x="155" y="9"/>
                      </a:cubicBezTo>
                      <a:cubicBezTo>
                        <a:pt x="137" y="7"/>
                        <a:pt x="119" y="1"/>
                        <a:pt x="97" y="1"/>
                      </a:cubicBezTo>
                      <a:cubicBezTo>
                        <a:pt x="75" y="1"/>
                        <a:pt x="36" y="0"/>
                        <a:pt x="21" y="7"/>
                      </a:cubicBezTo>
                      <a:cubicBezTo>
                        <a:pt x="6" y="14"/>
                        <a:pt x="0" y="35"/>
                        <a:pt x="9" y="41"/>
                      </a:cubicBezTo>
                      <a:cubicBezTo>
                        <a:pt x="18" y="47"/>
                        <a:pt x="49" y="38"/>
                        <a:pt x="75" y="41"/>
                      </a:cubicBezTo>
                      <a:cubicBezTo>
                        <a:pt x="101" y="44"/>
                        <a:pt x="139" y="54"/>
                        <a:pt x="163" y="57"/>
                      </a:cubicBezTo>
                      <a:cubicBezTo>
                        <a:pt x="187" y="60"/>
                        <a:pt x="213" y="65"/>
                        <a:pt x="219" y="57"/>
                      </a:cubicBezTo>
                      <a:cubicBezTo>
                        <a:pt x="225" y="49"/>
                        <a:pt x="214" y="23"/>
                        <a:pt x="203" y="15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96407" name="Group 87"/>
            <p:cNvGrpSpPr>
              <a:grpSpLocks/>
            </p:cNvGrpSpPr>
            <p:nvPr/>
          </p:nvGrpSpPr>
          <p:grpSpPr bwMode="auto">
            <a:xfrm>
              <a:off x="566738" y="4467225"/>
              <a:ext cx="2855912" cy="1208088"/>
              <a:chOff x="357" y="2802"/>
              <a:chExt cx="1799" cy="761"/>
            </a:xfrm>
          </p:grpSpPr>
          <p:sp>
            <p:nvSpPr>
              <p:cNvPr id="696399" name="Line 79"/>
              <p:cNvSpPr>
                <a:spLocks noChangeShapeType="1"/>
              </p:cNvSpPr>
              <p:nvPr/>
            </p:nvSpPr>
            <p:spPr bwMode="auto">
              <a:xfrm>
                <a:off x="360" y="2910"/>
                <a:ext cx="1770" cy="138"/>
              </a:xfrm>
              <a:prstGeom prst="line">
                <a:avLst/>
              </a:prstGeom>
              <a:noFill/>
              <a:ln w="666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400" name="Line 80"/>
              <p:cNvSpPr>
                <a:spLocks noChangeShapeType="1"/>
              </p:cNvSpPr>
              <p:nvPr/>
            </p:nvSpPr>
            <p:spPr bwMode="auto">
              <a:xfrm>
                <a:off x="360" y="2802"/>
                <a:ext cx="1770" cy="138"/>
              </a:xfrm>
              <a:prstGeom prst="line">
                <a:avLst/>
              </a:prstGeom>
              <a:noFill/>
              <a:ln w="666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404" name="Line 84"/>
              <p:cNvSpPr>
                <a:spLocks noChangeShapeType="1"/>
              </p:cNvSpPr>
              <p:nvPr/>
            </p:nvSpPr>
            <p:spPr bwMode="auto">
              <a:xfrm rot="208176" flipV="1">
                <a:off x="357" y="3324"/>
                <a:ext cx="1794" cy="138"/>
              </a:xfrm>
              <a:prstGeom prst="line">
                <a:avLst/>
              </a:prstGeom>
              <a:noFill/>
              <a:ln w="666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405" name="Line 85"/>
              <p:cNvSpPr>
                <a:spLocks noChangeShapeType="1"/>
              </p:cNvSpPr>
              <p:nvPr/>
            </p:nvSpPr>
            <p:spPr bwMode="auto">
              <a:xfrm rot="208176" flipV="1">
                <a:off x="362" y="3425"/>
                <a:ext cx="1794" cy="138"/>
              </a:xfrm>
              <a:prstGeom prst="line">
                <a:avLst/>
              </a:prstGeom>
              <a:noFill/>
              <a:ln w="666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96408" name="Group 88"/>
            <p:cNvGrpSpPr>
              <a:grpSpLocks/>
            </p:cNvGrpSpPr>
            <p:nvPr/>
          </p:nvGrpSpPr>
          <p:grpSpPr bwMode="auto">
            <a:xfrm>
              <a:off x="922338" y="4959350"/>
              <a:ext cx="2447925" cy="381000"/>
              <a:chOff x="581" y="3124"/>
              <a:chExt cx="1542" cy="240"/>
            </a:xfrm>
          </p:grpSpPr>
          <p:sp>
            <p:nvSpPr>
              <p:cNvPr id="696396" name="Oval 76"/>
              <p:cNvSpPr>
                <a:spLocks noChangeArrowheads="1"/>
              </p:cNvSpPr>
              <p:nvPr/>
            </p:nvSpPr>
            <p:spPr bwMode="auto">
              <a:xfrm>
                <a:off x="1913" y="3154"/>
                <a:ext cx="210" cy="21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6406" name="Oval 86"/>
              <p:cNvSpPr>
                <a:spLocks noChangeArrowheads="1"/>
              </p:cNvSpPr>
              <p:nvPr/>
            </p:nvSpPr>
            <p:spPr bwMode="auto">
              <a:xfrm>
                <a:off x="581" y="3124"/>
                <a:ext cx="210" cy="210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4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6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31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437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9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6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0"/>
                                        <p:tgtEl>
                                          <p:spTgt spid="69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69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9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696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9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3" grpId="0" animBg="1"/>
      <p:bldP spid="696354" grpId="0" animBg="1"/>
      <p:bldP spid="696355" grpId="0" animBg="1"/>
      <p:bldP spid="696358" grpId="0" animBg="1"/>
      <p:bldP spid="696359" grpId="0" animBg="1"/>
      <p:bldP spid="6963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32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Topographic Maps</a:t>
            </a:r>
          </a:p>
        </p:txBody>
      </p:sp>
      <p:pic>
        <p:nvPicPr>
          <p:cNvPr id="684078" name="Picture 46" descr="box_cany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4039" y="1046164"/>
            <a:ext cx="5997575" cy="532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84094" name="Group 62"/>
          <p:cNvGrpSpPr>
            <a:grpSpLocks/>
          </p:cNvGrpSpPr>
          <p:nvPr/>
        </p:nvGrpSpPr>
        <p:grpSpPr bwMode="auto">
          <a:xfrm>
            <a:off x="3713164" y="2901951"/>
            <a:ext cx="3400425" cy="2936875"/>
            <a:chOff x="1379" y="1828"/>
            <a:chExt cx="2142" cy="1850"/>
          </a:xfrm>
        </p:grpSpPr>
        <p:grpSp>
          <p:nvGrpSpPr>
            <p:cNvPr id="684080" name="Group 48"/>
            <p:cNvGrpSpPr>
              <a:grpSpLocks/>
            </p:cNvGrpSpPr>
            <p:nvPr/>
          </p:nvGrpSpPr>
          <p:grpSpPr bwMode="auto">
            <a:xfrm>
              <a:off x="2208" y="3324"/>
              <a:ext cx="1146" cy="354"/>
              <a:chOff x="3564" y="3102"/>
              <a:chExt cx="1146" cy="354"/>
            </a:xfrm>
          </p:grpSpPr>
          <p:sp>
            <p:nvSpPr>
              <p:cNvPr id="684081" name="Oval 49"/>
              <p:cNvSpPr>
                <a:spLocks noChangeArrowheads="1"/>
              </p:cNvSpPr>
              <p:nvPr/>
            </p:nvSpPr>
            <p:spPr bwMode="auto">
              <a:xfrm>
                <a:off x="4356" y="3102"/>
                <a:ext cx="354" cy="35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4082" name="Rectangle 50"/>
              <p:cNvSpPr>
                <a:spLocks noChangeArrowheads="1"/>
              </p:cNvSpPr>
              <p:nvPr/>
            </p:nvSpPr>
            <p:spPr bwMode="auto">
              <a:xfrm>
                <a:off x="3564" y="3154"/>
                <a:ext cx="77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FFBB33"/>
                    </a:solidFill>
                  </a:rPr>
                  <a:t>trailhead</a:t>
                </a:r>
              </a:p>
            </p:txBody>
          </p:sp>
        </p:grpSp>
        <p:sp>
          <p:nvSpPr>
            <p:cNvPr id="684083" name="Oval 51"/>
            <p:cNvSpPr>
              <a:spLocks noChangeArrowheads="1"/>
            </p:cNvSpPr>
            <p:nvPr/>
          </p:nvSpPr>
          <p:spPr bwMode="auto">
            <a:xfrm>
              <a:off x="2231" y="1828"/>
              <a:ext cx="354" cy="3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084" name="Rectangle 52"/>
            <p:cNvSpPr>
              <a:spLocks noChangeArrowheads="1"/>
            </p:cNvSpPr>
            <p:nvPr/>
          </p:nvSpPr>
          <p:spPr bwMode="auto">
            <a:xfrm>
              <a:off x="1379" y="1880"/>
              <a:ext cx="8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2000" b="1">
                  <a:solidFill>
                    <a:srgbClr val="FFBB33"/>
                  </a:solidFill>
                </a:rPr>
                <a:t>Alta  Mtn.</a:t>
              </a:r>
            </a:p>
          </p:txBody>
        </p:sp>
        <p:sp>
          <p:nvSpPr>
            <p:cNvPr id="684087" name="Rectangle 55"/>
            <p:cNvSpPr>
              <a:spLocks noChangeArrowheads="1"/>
            </p:cNvSpPr>
            <p:nvPr/>
          </p:nvSpPr>
          <p:spPr bwMode="auto">
            <a:xfrm rot="2006767">
              <a:off x="2499" y="2587"/>
              <a:ext cx="10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solidFill>
                    <a:srgbClr val="FFBB33"/>
                  </a:solidFill>
                </a:rPr>
                <a:t>Box  Canyon</a:t>
              </a:r>
            </a:p>
          </p:txBody>
        </p:sp>
      </p:grpSp>
      <p:sp>
        <p:nvSpPr>
          <p:cNvPr id="684091" name="Freeform 59"/>
          <p:cNvSpPr>
            <a:spLocks/>
          </p:cNvSpPr>
          <p:nvPr/>
        </p:nvSpPr>
        <p:spPr bwMode="auto">
          <a:xfrm>
            <a:off x="3954463" y="3073400"/>
            <a:ext cx="4208462" cy="1803400"/>
          </a:xfrm>
          <a:custGeom>
            <a:avLst/>
            <a:gdLst>
              <a:gd name="T0" fmla="*/ 1181 w 2651"/>
              <a:gd name="T1" fmla="*/ 1094 h 1136"/>
              <a:gd name="T2" fmla="*/ 977 w 2651"/>
              <a:gd name="T3" fmla="*/ 824 h 1136"/>
              <a:gd name="T4" fmla="*/ 809 w 2651"/>
              <a:gd name="T5" fmla="*/ 746 h 1136"/>
              <a:gd name="T6" fmla="*/ 611 w 2651"/>
              <a:gd name="T7" fmla="*/ 602 h 1136"/>
              <a:gd name="T8" fmla="*/ 371 w 2651"/>
              <a:gd name="T9" fmla="*/ 566 h 1136"/>
              <a:gd name="T10" fmla="*/ 119 w 2651"/>
              <a:gd name="T11" fmla="*/ 554 h 1136"/>
              <a:gd name="T12" fmla="*/ 95 w 2651"/>
              <a:gd name="T13" fmla="*/ 416 h 1136"/>
              <a:gd name="T14" fmla="*/ 29 w 2651"/>
              <a:gd name="T15" fmla="*/ 386 h 1136"/>
              <a:gd name="T16" fmla="*/ 269 w 2651"/>
              <a:gd name="T17" fmla="*/ 338 h 1136"/>
              <a:gd name="T18" fmla="*/ 563 w 2651"/>
              <a:gd name="T19" fmla="*/ 224 h 1136"/>
              <a:gd name="T20" fmla="*/ 779 w 2651"/>
              <a:gd name="T21" fmla="*/ 80 h 1136"/>
              <a:gd name="T22" fmla="*/ 875 w 2651"/>
              <a:gd name="T23" fmla="*/ 2 h 1136"/>
              <a:gd name="T24" fmla="*/ 1001 w 2651"/>
              <a:gd name="T25" fmla="*/ 68 h 1136"/>
              <a:gd name="T26" fmla="*/ 1193 w 2651"/>
              <a:gd name="T27" fmla="*/ 68 h 1136"/>
              <a:gd name="T28" fmla="*/ 1343 w 2651"/>
              <a:gd name="T29" fmla="*/ 86 h 1136"/>
              <a:gd name="T30" fmla="*/ 1415 w 2651"/>
              <a:gd name="T31" fmla="*/ 116 h 1136"/>
              <a:gd name="T32" fmla="*/ 1505 w 2651"/>
              <a:gd name="T33" fmla="*/ 158 h 1136"/>
              <a:gd name="T34" fmla="*/ 1577 w 2651"/>
              <a:gd name="T35" fmla="*/ 158 h 1136"/>
              <a:gd name="T36" fmla="*/ 1643 w 2651"/>
              <a:gd name="T37" fmla="*/ 248 h 1136"/>
              <a:gd name="T38" fmla="*/ 1733 w 2651"/>
              <a:gd name="T39" fmla="*/ 326 h 1136"/>
              <a:gd name="T40" fmla="*/ 1739 w 2651"/>
              <a:gd name="T41" fmla="*/ 368 h 1136"/>
              <a:gd name="T42" fmla="*/ 1907 w 2651"/>
              <a:gd name="T43" fmla="*/ 422 h 1136"/>
              <a:gd name="T44" fmla="*/ 2051 w 2651"/>
              <a:gd name="T45" fmla="*/ 380 h 1136"/>
              <a:gd name="T46" fmla="*/ 2183 w 2651"/>
              <a:gd name="T47" fmla="*/ 476 h 1136"/>
              <a:gd name="T48" fmla="*/ 2135 w 2651"/>
              <a:gd name="T49" fmla="*/ 596 h 1136"/>
              <a:gd name="T50" fmla="*/ 2159 w 2651"/>
              <a:gd name="T51" fmla="*/ 656 h 1136"/>
              <a:gd name="T52" fmla="*/ 2387 w 2651"/>
              <a:gd name="T53" fmla="*/ 728 h 1136"/>
              <a:gd name="T54" fmla="*/ 2537 w 2651"/>
              <a:gd name="T55" fmla="*/ 674 h 1136"/>
              <a:gd name="T56" fmla="*/ 2591 w 2651"/>
              <a:gd name="T57" fmla="*/ 896 h 1136"/>
              <a:gd name="T58" fmla="*/ 2633 w 2651"/>
              <a:gd name="T59" fmla="*/ 1064 h 1136"/>
              <a:gd name="T60" fmla="*/ 2651 w 2651"/>
              <a:gd name="T61" fmla="*/ 1136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51" h="1136">
                <a:moveTo>
                  <a:pt x="1181" y="1094"/>
                </a:moveTo>
                <a:cubicBezTo>
                  <a:pt x="1110" y="988"/>
                  <a:pt x="1039" y="882"/>
                  <a:pt x="977" y="824"/>
                </a:cubicBezTo>
                <a:cubicBezTo>
                  <a:pt x="915" y="766"/>
                  <a:pt x="870" y="783"/>
                  <a:pt x="809" y="746"/>
                </a:cubicBezTo>
                <a:cubicBezTo>
                  <a:pt x="748" y="709"/>
                  <a:pt x="684" y="632"/>
                  <a:pt x="611" y="602"/>
                </a:cubicBezTo>
                <a:cubicBezTo>
                  <a:pt x="538" y="572"/>
                  <a:pt x="453" y="574"/>
                  <a:pt x="371" y="566"/>
                </a:cubicBezTo>
                <a:cubicBezTo>
                  <a:pt x="289" y="558"/>
                  <a:pt x="165" y="579"/>
                  <a:pt x="119" y="554"/>
                </a:cubicBezTo>
                <a:cubicBezTo>
                  <a:pt x="73" y="529"/>
                  <a:pt x="110" y="444"/>
                  <a:pt x="95" y="416"/>
                </a:cubicBezTo>
                <a:cubicBezTo>
                  <a:pt x="80" y="388"/>
                  <a:pt x="0" y="399"/>
                  <a:pt x="29" y="386"/>
                </a:cubicBezTo>
                <a:cubicBezTo>
                  <a:pt x="58" y="373"/>
                  <a:pt x="180" y="365"/>
                  <a:pt x="269" y="338"/>
                </a:cubicBezTo>
                <a:cubicBezTo>
                  <a:pt x="358" y="311"/>
                  <a:pt x="478" y="267"/>
                  <a:pt x="563" y="224"/>
                </a:cubicBezTo>
                <a:cubicBezTo>
                  <a:pt x="648" y="181"/>
                  <a:pt x="727" y="117"/>
                  <a:pt x="779" y="80"/>
                </a:cubicBezTo>
                <a:cubicBezTo>
                  <a:pt x="831" y="43"/>
                  <a:pt x="838" y="4"/>
                  <a:pt x="875" y="2"/>
                </a:cubicBezTo>
                <a:cubicBezTo>
                  <a:pt x="912" y="0"/>
                  <a:pt x="948" y="57"/>
                  <a:pt x="1001" y="68"/>
                </a:cubicBezTo>
                <a:cubicBezTo>
                  <a:pt x="1054" y="79"/>
                  <a:pt x="1136" y="65"/>
                  <a:pt x="1193" y="68"/>
                </a:cubicBezTo>
                <a:cubicBezTo>
                  <a:pt x="1250" y="71"/>
                  <a:pt x="1306" y="78"/>
                  <a:pt x="1343" y="86"/>
                </a:cubicBezTo>
                <a:cubicBezTo>
                  <a:pt x="1380" y="94"/>
                  <a:pt x="1388" y="104"/>
                  <a:pt x="1415" y="116"/>
                </a:cubicBezTo>
                <a:cubicBezTo>
                  <a:pt x="1442" y="128"/>
                  <a:pt x="1478" y="151"/>
                  <a:pt x="1505" y="158"/>
                </a:cubicBezTo>
                <a:cubicBezTo>
                  <a:pt x="1532" y="165"/>
                  <a:pt x="1554" y="143"/>
                  <a:pt x="1577" y="158"/>
                </a:cubicBezTo>
                <a:cubicBezTo>
                  <a:pt x="1600" y="173"/>
                  <a:pt x="1617" y="220"/>
                  <a:pt x="1643" y="248"/>
                </a:cubicBezTo>
                <a:cubicBezTo>
                  <a:pt x="1669" y="276"/>
                  <a:pt x="1717" y="306"/>
                  <a:pt x="1733" y="326"/>
                </a:cubicBezTo>
                <a:cubicBezTo>
                  <a:pt x="1749" y="346"/>
                  <a:pt x="1710" y="352"/>
                  <a:pt x="1739" y="368"/>
                </a:cubicBezTo>
                <a:cubicBezTo>
                  <a:pt x="1768" y="384"/>
                  <a:pt x="1855" y="420"/>
                  <a:pt x="1907" y="422"/>
                </a:cubicBezTo>
                <a:cubicBezTo>
                  <a:pt x="1959" y="424"/>
                  <a:pt x="2005" y="371"/>
                  <a:pt x="2051" y="380"/>
                </a:cubicBezTo>
                <a:cubicBezTo>
                  <a:pt x="2097" y="389"/>
                  <a:pt x="2169" y="440"/>
                  <a:pt x="2183" y="476"/>
                </a:cubicBezTo>
                <a:cubicBezTo>
                  <a:pt x="2197" y="512"/>
                  <a:pt x="2139" y="566"/>
                  <a:pt x="2135" y="596"/>
                </a:cubicBezTo>
                <a:cubicBezTo>
                  <a:pt x="2131" y="626"/>
                  <a:pt x="2117" y="634"/>
                  <a:pt x="2159" y="656"/>
                </a:cubicBezTo>
                <a:cubicBezTo>
                  <a:pt x="2201" y="678"/>
                  <a:pt x="2324" y="725"/>
                  <a:pt x="2387" y="728"/>
                </a:cubicBezTo>
                <a:cubicBezTo>
                  <a:pt x="2450" y="731"/>
                  <a:pt x="2503" y="646"/>
                  <a:pt x="2537" y="674"/>
                </a:cubicBezTo>
                <a:cubicBezTo>
                  <a:pt x="2571" y="702"/>
                  <a:pt x="2575" y="831"/>
                  <a:pt x="2591" y="896"/>
                </a:cubicBezTo>
                <a:cubicBezTo>
                  <a:pt x="2607" y="961"/>
                  <a:pt x="2623" y="1024"/>
                  <a:pt x="2633" y="1064"/>
                </a:cubicBezTo>
                <a:cubicBezTo>
                  <a:pt x="2643" y="1104"/>
                  <a:pt x="2647" y="1120"/>
                  <a:pt x="2651" y="11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84096" name="Group 64"/>
          <p:cNvGrpSpPr>
            <a:grpSpLocks/>
          </p:cNvGrpSpPr>
          <p:nvPr/>
        </p:nvGrpSpPr>
        <p:grpSpPr bwMode="auto">
          <a:xfrm>
            <a:off x="4305301" y="3343275"/>
            <a:ext cx="4714875" cy="2228850"/>
            <a:chOff x="1752" y="2106"/>
            <a:chExt cx="2970" cy="1404"/>
          </a:xfrm>
        </p:grpSpPr>
        <p:sp>
          <p:nvSpPr>
            <p:cNvPr id="684089" name="Freeform 57"/>
            <p:cNvSpPr>
              <a:spLocks/>
            </p:cNvSpPr>
            <p:nvPr/>
          </p:nvSpPr>
          <p:spPr bwMode="auto">
            <a:xfrm>
              <a:off x="2310" y="2532"/>
              <a:ext cx="774" cy="804"/>
            </a:xfrm>
            <a:custGeom>
              <a:avLst/>
              <a:gdLst>
                <a:gd name="T0" fmla="*/ 0 w 774"/>
                <a:gd name="T1" fmla="*/ 0 h 804"/>
                <a:gd name="T2" fmla="*/ 204 w 774"/>
                <a:gd name="T3" fmla="*/ 90 h 804"/>
                <a:gd name="T4" fmla="*/ 552 w 774"/>
                <a:gd name="T5" fmla="*/ 354 h 804"/>
                <a:gd name="T6" fmla="*/ 726 w 774"/>
                <a:gd name="T7" fmla="*/ 624 h 804"/>
                <a:gd name="T8" fmla="*/ 774 w 774"/>
                <a:gd name="T9" fmla="*/ 80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4" h="804">
                  <a:moveTo>
                    <a:pt x="0" y="0"/>
                  </a:moveTo>
                  <a:cubicBezTo>
                    <a:pt x="56" y="15"/>
                    <a:pt x="112" y="31"/>
                    <a:pt x="204" y="90"/>
                  </a:cubicBezTo>
                  <a:cubicBezTo>
                    <a:pt x="296" y="149"/>
                    <a:pt x="465" y="265"/>
                    <a:pt x="552" y="354"/>
                  </a:cubicBezTo>
                  <a:cubicBezTo>
                    <a:pt x="639" y="443"/>
                    <a:pt x="689" y="549"/>
                    <a:pt x="726" y="624"/>
                  </a:cubicBezTo>
                  <a:cubicBezTo>
                    <a:pt x="763" y="699"/>
                    <a:pt x="766" y="774"/>
                    <a:pt x="774" y="804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092" name="Freeform 60"/>
            <p:cNvSpPr>
              <a:spLocks/>
            </p:cNvSpPr>
            <p:nvPr/>
          </p:nvSpPr>
          <p:spPr bwMode="auto">
            <a:xfrm>
              <a:off x="1752" y="3258"/>
              <a:ext cx="1224" cy="252"/>
            </a:xfrm>
            <a:custGeom>
              <a:avLst/>
              <a:gdLst>
                <a:gd name="T0" fmla="*/ 1224 w 1224"/>
                <a:gd name="T1" fmla="*/ 252 h 252"/>
                <a:gd name="T2" fmla="*/ 894 w 1224"/>
                <a:gd name="T3" fmla="*/ 156 h 252"/>
                <a:gd name="T4" fmla="*/ 648 w 1224"/>
                <a:gd name="T5" fmla="*/ 192 h 252"/>
                <a:gd name="T6" fmla="*/ 378 w 1224"/>
                <a:gd name="T7" fmla="*/ 30 h 252"/>
                <a:gd name="T8" fmla="*/ 0 w 1224"/>
                <a:gd name="T9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4" h="252">
                  <a:moveTo>
                    <a:pt x="1224" y="252"/>
                  </a:moveTo>
                  <a:cubicBezTo>
                    <a:pt x="1107" y="209"/>
                    <a:pt x="990" y="166"/>
                    <a:pt x="894" y="156"/>
                  </a:cubicBezTo>
                  <a:cubicBezTo>
                    <a:pt x="798" y="146"/>
                    <a:pt x="734" y="213"/>
                    <a:pt x="648" y="192"/>
                  </a:cubicBezTo>
                  <a:cubicBezTo>
                    <a:pt x="562" y="171"/>
                    <a:pt x="486" y="60"/>
                    <a:pt x="378" y="30"/>
                  </a:cubicBezTo>
                  <a:cubicBezTo>
                    <a:pt x="270" y="0"/>
                    <a:pt x="61" y="15"/>
                    <a:pt x="0" y="12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093" name="Freeform 61"/>
            <p:cNvSpPr>
              <a:spLocks/>
            </p:cNvSpPr>
            <p:nvPr/>
          </p:nvSpPr>
          <p:spPr bwMode="auto">
            <a:xfrm>
              <a:off x="3317" y="2106"/>
              <a:ext cx="1405" cy="792"/>
            </a:xfrm>
            <a:custGeom>
              <a:avLst/>
              <a:gdLst>
                <a:gd name="T0" fmla="*/ 1405 w 1405"/>
                <a:gd name="T1" fmla="*/ 792 h 792"/>
                <a:gd name="T2" fmla="*/ 1033 w 1405"/>
                <a:gd name="T3" fmla="*/ 618 h 792"/>
                <a:gd name="T4" fmla="*/ 679 w 1405"/>
                <a:gd name="T5" fmla="*/ 444 h 792"/>
                <a:gd name="T6" fmla="*/ 553 w 1405"/>
                <a:gd name="T7" fmla="*/ 354 h 792"/>
                <a:gd name="T8" fmla="*/ 289 w 1405"/>
                <a:gd name="T9" fmla="*/ 192 h 792"/>
                <a:gd name="T10" fmla="*/ 85 w 1405"/>
                <a:gd name="T11" fmla="*/ 108 h 792"/>
                <a:gd name="T12" fmla="*/ 7 w 1405"/>
                <a:gd name="T13" fmla="*/ 48 h 792"/>
                <a:gd name="T14" fmla="*/ 43 w 1405"/>
                <a:gd name="T15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5" h="792">
                  <a:moveTo>
                    <a:pt x="1405" y="792"/>
                  </a:moveTo>
                  <a:cubicBezTo>
                    <a:pt x="1279" y="734"/>
                    <a:pt x="1154" y="676"/>
                    <a:pt x="1033" y="618"/>
                  </a:cubicBezTo>
                  <a:cubicBezTo>
                    <a:pt x="912" y="560"/>
                    <a:pt x="759" y="488"/>
                    <a:pt x="679" y="444"/>
                  </a:cubicBezTo>
                  <a:cubicBezTo>
                    <a:pt x="599" y="400"/>
                    <a:pt x="618" y="396"/>
                    <a:pt x="553" y="354"/>
                  </a:cubicBezTo>
                  <a:cubicBezTo>
                    <a:pt x="488" y="312"/>
                    <a:pt x="367" y="233"/>
                    <a:pt x="289" y="192"/>
                  </a:cubicBezTo>
                  <a:cubicBezTo>
                    <a:pt x="211" y="151"/>
                    <a:pt x="132" y="132"/>
                    <a:pt x="85" y="108"/>
                  </a:cubicBezTo>
                  <a:cubicBezTo>
                    <a:pt x="38" y="84"/>
                    <a:pt x="14" y="66"/>
                    <a:pt x="7" y="48"/>
                  </a:cubicBezTo>
                  <a:cubicBezTo>
                    <a:pt x="0" y="30"/>
                    <a:pt x="37" y="8"/>
                    <a:pt x="43" y="0"/>
                  </a:cubicBezTo>
                </a:path>
              </a:pathLst>
            </a:custGeom>
            <a:noFill/>
            <a:ln w="381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32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69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8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8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8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grpSp>
        <p:nvGrpSpPr>
          <p:cNvPr id="592901" name="Group 5"/>
          <p:cNvGrpSpPr>
            <a:grpSpLocks/>
          </p:cNvGrpSpPr>
          <p:nvPr/>
        </p:nvGrpSpPr>
        <p:grpSpPr bwMode="auto">
          <a:xfrm>
            <a:off x="3886200" y="3822700"/>
            <a:ext cx="1422400" cy="2100262"/>
            <a:chOff x="2880" y="1351"/>
            <a:chExt cx="2108" cy="2338"/>
          </a:xfrm>
        </p:grpSpPr>
        <p:sp>
          <p:nvSpPr>
            <p:cNvPr id="592902" name="Rectangle 6"/>
            <p:cNvSpPr>
              <a:spLocks noChangeArrowheads="1"/>
            </p:cNvSpPr>
            <p:nvPr/>
          </p:nvSpPr>
          <p:spPr bwMode="auto">
            <a:xfrm>
              <a:off x="2880" y="1351"/>
              <a:ext cx="2108" cy="2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3" name="Rectangle 7"/>
            <p:cNvSpPr>
              <a:spLocks noChangeArrowheads="1"/>
            </p:cNvSpPr>
            <p:nvPr/>
          </p:nvSpPr>
          <p:spPr bwMode="auto">
            <a:xfrm>
              <a:off x="3024" y="1495"/>
              <a:ext cx="1820" cy="2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4" name="Freeform 8"/>
            <p:cNvSpPr>
              <a:spLocks/>
            </p:cNvSpPr>
            <p:nvPr/>
          </p:nvSpPr>
          <p:spPr bwMode="auto">
            <a:xfrm>
              <a:off x="3399" y="1756"/>
              <a:ext cx="1439" cy="1779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5" name="Freeform 9"/>
            <p:cNvSpPr>
              <a:spLocks/>
            </p:cNvSpPr>
            <p:nvPr/>
          </p:nvSpPr>
          <p:spPr bwMode="auto">
            <a:xfrm>
              <a:off x="3846" y="2678"/>
              <a:ext cx="754" cy="768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6" name="Freeform 10"/>
            <p:cNvSpPr>
              <a:spLocks/>
            </p:cNvSpPr>
            <p:nvPr/>
          </p:nvSpPr>
          <p:spPr bwMode="auto">
            <a:xfrm>
              <a:off x="4365" y="2533"/>
              <a:ext cx="242" cy="224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7" name="Freeform 11"/>
            <p:cNvSpPr>
              <a:spLocks/>
            </p:cNvSpPr>
            <p:nvPr/>
          </p:nvSpPr>
          <p:spPr bwMode="auto">
            <a:xfrm>
              <a:off x="4331" y="2737"/>
              <a:ext cx="72" cy="32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8" name="Freeform 12"/>
            <p:cNvSpPr>
              <a:spLocks/>
            </p:cNvSpPr>
            <p:nvPr/>
          </p:nvSpPr>
          <p:spPr bwMode="auto">
            <a:xfrm>
              <a:off x="4540" y="3434"/>
              <a:ext cx="18" cy="9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09" name="Freeform 13"/>
            <p:cNvSpPr>
              <a:spLocks/>
            </p:cNvSpPr>
            <p:nvPr/>
          </p:nvSpPr>
          <p:spPr bwMode="auto">
            <a:xfrm>
              <a:off x="3027" y="1714"/>
              <a:ext cx="1809" cy="1654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0" name="Freeform 14"/>
            <p:cNvSpPr>
              <a:spLocks/>
            </p:cNvSpPr>
            <p:nvPr/>
          </p:nvSpPr>
          <p:spPr bwMode="auto">
            <a:xfrm>
              <a:off x="4285" y="1499"/>
              <a:ext cx="465" cy="1060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2911" name="Group 15"/>
          <p:cNvGrpSpPr>
            <a:grpSpLocks/>
          </p:cNvGrpSpPr>
          <p:nvPr/>
        </p:nvGrpSpPr>
        <p:grpSpPr bwMode="auto">
          <a:xfrm>
            <a:off x="5783262" y="1971676"/>
            <a:ext cx="2655888" cy="3971925"/>
            <a:chOff x="3184" y="605"/>
            <a:chExt cx="2089" cy="3124"/>
          </a:xfrm>
        </p:grpSpPr>
        <p:sp>
          <p:nvSpPr>
            <p:cNvPr id="592912" name="Rectangle 16"/>
            <p:cNvSpPr>
              <a:spLocks noChangeArrowheads="1"/>
            </p:cNvSpPr>
            <p:nvPr/>
          </p:nvSpPr>
          <p:spPr bwMode="auto">
            <a:xfrm>
              <a:off x="3184" y="605"/>
              <a:ext cx="2089" cy="31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3" name="Rectangle 17"/>
            <p:cNvSpPr>
              <a:spLocks noChangeArrowheads="1"/>
            </p:cNvSpPr>
            <p:nvPr/>
          </p:nvSpPr>
          <p:spPr bwMode="auto">
            <a:xfrm>
              <a:off x="3262" y="707"/>
              <a:ext cx="1938" cy="290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4" name="Freeform 18"/>
            <p:cNvSpPr>
              <a:spLocks/>
            </p:cNvSpPr>
            <p:nvPr/>
          </p:nvSpPr>
          <p:spPr bwMode="auto">
            <a:xfrm>
              <a:off x="3470" y="1605"/>
              <a:ext cx="1725" cy="1999"/>
            </a:xfrm>
            <a:custGeom>
              <a:avLst/>
              <a:gdLst>
                <a:gd name="T0" fmla="*/ 775 w 1725"/>
                <a:gd name="T1" fmla="*/ 748 h 1999"/>
                <a:gd name="T2" fmla="*/ 755 w 1725"/>
                <a:gd name="T3" fmla="*/ 787 h 1999"/>
                <a:gd name="T4" fmla="*/ 633 w 1725"/>
                <a:gd name="T5" fmla="*/ 885 h 1999"/>
                <a:gd name="T6" fmla="*/ 545 w 1725"/>
                <a:gd name="T7" fmla="*/ 795 h 1999"/>
                <a:gd name="T8" fmla="*/ 505 w 1725"/>
                <a:gd name="T9" fmla="*/ 703 h 1999"/>
                <a:gd name="T10" fmla="*/ 409 w 1725"/>
                <a:gd name="T11" fmla="*/ 782 h 1999"/>
                <a:gd name="T12" fmla="*/ 343 w 1725"/>
                <a:gd name="T13" fmla="*/ 822 h 1999"/>
                <a:gd name="T14" fmla="*/ 267 w 1725"/>
                <a:gd name="T15" fmla="*/ 906 h 1999"/>
                <a:gd name="T16" fmla="*/ 281 w 1725"/>
                <a:gd name="T17" fmla="*/ 988 h 1999"/>
                <a:gd name="T18" fmla="*/ 356 w 1725"/>
                <a:gd name="T19" fmla="*/ 1053 h 1999"/>
                <a:gd name="T20" fmla="*/ 170 w 1725"/>
                <a:gd name="T21" fmla="*/ 1140 h 1999"/>
                <a:gd name="T22" fmla="*/ 95 w 1725"/>
                <a:gd name="T23" fmla="*/ 1251 h 1999"/>
                <a:gd name="T24" fmla="*/ 123 w 1725"/>
                <a:gd name="T25" fmla="*/ 1317 h 1999"/>
                <a:gd name="T26" fmla="*/ 28 w 1725"/>
                <a:gd name="T27" fmla="*/ 1480 h 1999"/>
                <a:gd name="T28" fmla="*/ 21 w 1725"/>
                <a:gd name="T29" fmla="*/ 1633 h 1999"/>
                <a:gd name="T30" fmla="*/ 296 w 1725"/>
                <a:gd name="T31" fmla="*/ 1709 h 1999"/>
                <a:gd name="T32" fmla="*/ 458 w 1725"/>
                <a:gd name="T33" fmla="*/ 1817 h 1999"/>
                <a:gd name="T34" fmla="*/ 556 w 1725"/>
                <a:gd name="T35" fmla="*/ 1894 h 1999"/>
                <a:gd name="T36" fmla="*/ 631 w 1725"/>
                <a:gd name="T37" fmla="*/ 1999 h 1999"/>
                <a:gd name="T38" fmla="*/ 702 w 1725"/>
                <a:gd name="T39" fmla="*/ 1923 h 1999"/>
                <a:gd name="T40" fmla="*/ 775 w 1725"/>
                <a:gd name="T41" fmla="*/ 1825 h 1999"/>
                <a:gd name="T42" fmla="*/ 865 w 1725"/>
                <a:gd name="T43" fmla="*/ 1748 h 1999"/>
                <a:gd name="T44" fmla="*/ 1059 w 1725"/>
                <a:gd name="T45" fmla="*/ 1761 h 1999"/>
                <a:gd name="T46" fmla="*/ 1215 w 1725"/>
                <a:gd name="T47" fmla="*/ 1725 h 1999"/>
                <a:gd name="T48" fmla="*/ 1419 w 1725"/>
                <a:gd name="T49" fmla="*/ 1611 h 1999"/>
                <a:gd name="T50" fmla="*/ 1498 w 1725"/>
                <a:gd name="T51" fmla="*/ 1542 h 1999"/>
                <a:gd name="T52" fmla="*/ 1563 w 1725"/>
                <a:gd name="T53" fmla="*/ 1422 h 1999"/>
                <a:gd name="T54" fmla="*/ 1521 w 1725"/>
                <a:gd name="T55" fmla="*/ 1355 h 1999"/>
                <a:gd name="T56" fmla="*/ 1518 w 1725"/>
                <a:gd name="T57" fmla="*/ 1275 h 1999"/>
                <a:gd name="T58" fmla="*/ 1320 w 1725"/>
                <a:gd name="T59" fmla="*/ 1254 h 1999"/>
                <a:gd name="T60" fmla="*/ 1191 w 1725"/>
                <a:gd name="T61" fmla="*/ 1173 h 1999"/>
                <a:gd name="T62" fmla="*/ 1114 w 1725"/>
                <a:gd name="T63" fmla="*/ 1022 h 1999"/>
                <a:gd name="T64" fmla="*/ 1216 w 1725"/>
                <a:gd name="T65" fmla="*/ 863 h 1999"/>
                <a:gd name="T66" fmla="*/ 1282 w 1725"/>
                <a:gd name="T67" fmla="*/ 786 h 1999"/>
                <a:gd name="T68" fmla="*/ 1432 w 1725"/>
                <a:gd name="T69" fmla="*/ 755 h 1999"/>
                <a:gd name="T70" fmla="*/ 1402 w 1725"/>
                <a:gd name="T71" fmla="*/ 648 h 1999"/>
                <a:gd name="T72" fmla="*/ 1423 w 1725"/>
                <a:gd name="T73" fmla="*/ 536 h 1999"/>
                <a:gd name="T74" fmla="*/ 1724 w 1725"/>
                <a:gd name="T75" fmla="*/ 521 h 1999"/>
                <a:gd name="T76" fmla="*/ 1615 w 1725"/>
                <a:gd name="T77" fmla="*/ 171 h 1999"/>
                <a:gd name="T78" fmla="*/ 1361 w 1725"/>
                <a:gd name="T79" fmla="*/ 113 h 1999"/>
                <a:gd name="T80" fmla="*/ 1292 w 1725"/>
                <a:gd name="T81" fmla="*/ 0 h 1999"/>
                <a:gd name="T82" fmla="*/ 997 w 1725"/>
                <a:gd name="T83" fmla="*/ 58 h 1999"/>
                <a:gd name="T84" fmla="*/ 895 w 1725"/>
                <a:gd name="T85" fmla="*/ 150 h 1999"/>
                <a:gd name="T86" fmla="*/ 754 w 1725"/>
                <a:gd name="T87" fmla="*/ 277 h 1999"/>
                <a:gd name="T88" fmla="*/ 668 w 1725"/>
                <a:gd name="T89" fmla="*/ 404 h 1999"/>
                <a:gd name="T90" fmla="*/ 795 w 1725"/>
                <a:gd name="T91" fmla="*/ 690 h 1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25" h="1999">
                  <a:moveTo>
                    <a:pt x="795" y="690"/>
                  </a:moveTo>
                  <a:cubicBezTo>
                    <a:pt x="792" y="703"/>
                    <a:pt x="786" y="712"/>
                    <a:pt x="782" y="724"/>
                  </a:cubicBezTo>
                  <a:cubicBezTo>
                    <a:pt x="779" y="732"/>
                    <a:pt x="779" y="741"/>
                    <a:pt x="775" y="748"/>
                  </a:cubicBezTo>
                  <a:cubicBezTo>
                    <a:pt x="772" y="753"/>
                    <a:pt x="768" y="758"/>
                    <a:pt x="766" y="764"/>
                  </a:cubicBezTo>
                  <a:cubicBezTo>
                    <a:pt x="765" y="766"/>
                    <a:pt x="765" y="769"/>
                    <a:pt x="764" y="772"/>
                  </a:cubicBezTo>
                  <a:cubicBezTo>
                    <a:pt x="761" y="777"/>
                    <a:pt x="755" y="787"/>
                    <a:pt x="755" y="787"/>
                  </a:cubicBezTo>
                  <a:cubicBezTo>
                    <a:pt x="754" y="792"/>
                    <a:pt x="755" y="797"/>
                    <a:pt x="753" y="801"/>
                  </a:cubicBezTo>
                  <a:cubicBezTo>
                    <a:pt x="743" y="818"/>
                    <a:pt x="702" y="855"/>
                    <a:pt x="686" y="861"/>
                  </a:cubicBezTo>
                  <a:cubicBezTo>
                    <a:pt x="673" y="877"/>
                    <a:pt x="651" y="880"/>
                    <a:pt x="633" y="885"/>
                  </a:cubicBezTo>
                  <a:cubicBezTo>
                    <a:pt x="585" y="882"/>
                    <a:pt x="591" y="884"/>
                    <a:pt x="560" y="872"/>
                  </a:cubicBezTo>
                  <a:cubicBezTo>
                    <a:pt x="550" y="853"/>
                    <a:pt x="557" y="831"/>
                    <a:pt x="551" y="811"/>
                  </a:cubicBezTo>
                  <a:cubicBezTo>
                    <a:pt x="550" y="806"/>
                    <a:pt x="546" y="801"/>
                    <a:pt x="545" y="795"/>
                  </a:cubicBezTo>
                  <a:cubicBezTo>
                    <a:pt x="543" y="779"/>
                    <a:pt x="540" y="766"/>
                    <a:pt x="538" y="751"/>
                  </a:cubicBezTo>
                  <a:cubicBezTo>
                    <a:pt x="536" y="740"/>
                    <a:pt x="540" y="727"/>
                    <a:pt x="533" y="719"/>
                  </a:cubicBezTo>
                  <a:cubicBezTo>
                    <a:pt x="526" y="710"/>
                    <a:pt x="513" y="710"/>
                    <a:pt x="505" y="703"/>
                  </a:cubicBezTo>
                  <a:cubicBezTo>
                    <a:pt x="481" y="707"/>
                    <a:pt x="483" y="708"/>
                    <a:pt x="471" y="730"/>
                  </a:cubicBezTo>
                  <a:cubicBezTo>
                    <a:pt x="467" y="737"/>
                    <a:pt x="454" y="748"/>
                    <a:pt x="454" y="748"/>
                  </a:cubicBezTo>
                  <a:cubicBezTo>
                    <a:pt x="443" y="766"/>
                    <a:pt x="424" y="773"/>
                    <a:pt x="409" y="782"/>
                  </a:cubicBezTo>
                  <a:cubicBezTo>
                    <a:pt x="400" y="788"/>
                    <a:pt x="392" y="795"/>
                    <a:pt x="383" y="801"/>
                  </a:cubicBezTo>
                  <a:cubicBezTo>
                    <a:pt x="376" y="804"/>
                    <a:pt x="369" y="804"/>
                    <a:pt x="363" y="809"/>
                  </a:cubicBezTo>
                  <a:cubicBezTo>
                    <a:pt x="347" y="821"/>
                    <a:pt x="355" y="817"/>
                    <a:pt x="343" y="822"/>
                  </a:cubicBezTo>
                  <a:cubicBezTo>
                    <a:pt x="335" y="831"/>
                    <a:pt x="313" y="852"/>
                    <a:pt x="303" y="856"/>
                  </a:cubicBezTo>
                  <a:cubicBezTo>
                    <a:pt x="298" y="864"/>
                    <a:pt x="287" y="874"/>
                    <a:pt x="281" y="880"/>
                  </a:cubicBezTo>
                  <a:cubicBezTo>
                    <a:pt x="276" y="888"/>
                    <a:pt x="273" y="897"/>
                    <a:pt x="267" y="906"/>
                  </a:cubicBezTo>
                  <a:cubicBezTo>
                    <a:pt x="264" y="920"/>
                    <a:pt x="259" y="933"/>
                    <a:pt x="254" y="948"/>
                  </a:cubicBezTo>
                  <a:cubicBezTo>
                    <a:pt x="256" y="960"/>
                    <a:pt x="253" y="974"/>
                    <a:pt x="259" y="982"/>
                  </a:cubicBezTo>
                  <a:cubicBezTo>
                    <a:pt x="263" y="989"/>
                    <a:pt x="273" y="986"/>
                    <a:pt x="281" y="988"/>
                  </a:cubicBezTo>
                  <a:cubicBezTo>
                    <a:pt x="304" y="993"/>
                    <a:pt x="330" y="989"/>
                    <a:pt x="354" y="990"/>
                  </a:cubicBezTo>
                  <a:cubicBezTo>
                    <a:pt x="365" y="995"/>
                    <a:pt x="366" y="1006"/>
                    <a:pt x="372" y="1017"/>
                  </a:cubicBezTo>
                  <a:cubicBezTo>
                    <a:pt x="367" y="1032"/>
                    <a:pt x="367" y="1045"/>
                    <a:pt x="356" y="1053"/>
                  </a:cubicBezTo>
                  <a:cubicBezTo>
                    <a:pt x="345" y="1093"/>
                    <a:pt x="297" y="1096"/>
                    <a:pt x="267" y="1101"/>
                  </a:cubicBezTo>
                  <a:cubicBezTo>
                    <a:pt x="250" y="1104"/>
                    <a:pt x="231" y="1114"/>
                    <a:pt x="214" y="1119"/>
                  </a:cubicBezTo>
                  <a:cubicBezTo>
                    <a:pt x="197" y="1125"/>
                    <a:pt x="185" y="1129"/>
                    <a:pt x="170" y="1140"/>
                  </a:cubicBezTo>
                  <a:cubicBezTo>
                    <a:pt x="166" y="1144"/>
                    <a:pt x="157" y="1151"/>
                    <a:pt x="157" y="1151"/>
                  </a:cubicBezTo>
                  <a:cubicBezTo>
                    <a:pt x="148" y="1167"/>
                    <a:pt x="132" y="1183"/>
                    <a:pt x="121" y="1196"/>
                  </a:cubicBezTo>
                  <a:cubicBezTo>
                    <a:pt x="109" y="1211"/>
                    <a:pt x="104" y="1234"/>
                    <a:pt x="95" y="1251"/>
                  </a:cubicBezTo>
                  <a:cubicBezTo>
                    <a:pt x="95" y="1266"/>
                    <a:pt x="94" y="1281"/>
                    <a:pt x="97" y="1296"/>
                  </a:cubicBezTo>
                  <a:cubicBezTo>
                    <a:pt x="98" y="1298"/>
                    <a:pt x="101" y="1297"/>
                    <a:pt x="103" y="1298"/>
                  </a:cubicBezTo>
                  <a:cubicBezTo>
                    <a:pt x="110" y="1304"/>
                    <a:pt x="123" y="1317"/>
                    <a:pt x="123" y="1317"/>
                  </a:cubicBezTo>
                  <a:cubicBezTo>
                    <a:pt x="120" y="1368"/>
                    <a:pt x="118" y="1389"/>
                    <a:pt x="95" y="1430"/>
                  </a:cubicBezTo>
                  <a:cubicBezTo>
                    <a:pt x="87" y="1444"/>
                    <a:pt x="59" y="1456"/>
                    <a:pt x="48" y="1464"/>
                  </a:cubicBezTo>
                  <a:cubicBezTo>
                    <a:pt x="41" y="1470"/>
                    <a:pt x="28" y="1480"/>
                    <a:pt x="28" y="1480"/>
                  </a:cubicBezTo>
                  <a:cubicBezTo>
                    <a:pt x="19" y="1496"/>
                    <a:pt x="15" y="1513"/>
                    <a:pt x="6" y="1528"/>
                  </a:cubicBezTo>
                  <a:cubicBezTo>
                    <a:pt x="0" y="1556"/>
                    <a:pt x="0" y="1586"/>
                    <a:pt x="4" y="1614"/>
                  </a:cubicBezTo>
                  <a:cubicBezTo>
                    <a:pt x="5" y="1624"/>
                    <a:pt x="21" y="1633"/>
                    <a:pt x="21" y="1633"/>
                  </a:cubicBezTo>
                  <a:cubicBezTo>
                    <a:pt x="64" y="1632"/>
                    <a:pt x="108" y="1622"/>
                    <a:pt x="150" y="1633"/>
                  </a:cubicBezTo>
                  <a:cubicBezTo>
                    <a:pt x="191" y="1643"/>
                    <a:pt x="222" y="1674"/>
                    <a:pt x="265" y="1680"/>
                  </a:cubicBezTo>
                  <a:cubicBezTo>
                    <a:pt x="281" y="1686"/>
                    <a:pt x="287" y="1696"/>
                    <a:pt x="296" y="1709"/>
                  </a:cubicBezTo>
                  <a:cubicBezTo>
                    <a:pt x="301" y="1715"/>
                    <a:pt x="310" y="1725"/>
                    <a:pt x="310" y="1725"/>
                  </a:cubicBezTo>
                  <a:cubicBezTo>
                    <a:pt x="327" y="1787"/>
                    <a:pt x="375" y="1802"/>
                    <a:pt x="425" y="1807"/>
                  </a:cubicBezTo>
                  <a:cubicBezTo>
                    <a:pt x="436" y="1810"/>
                    <a:pt x="447" y="1814"/>
                    <a:pt x="458" y="1817"/>
                  </a:cubicBezTo>
                  <a:cubicBezTo>
                    <a:pt x="477" y="1832"/>
                    <a:pt x="500" y="1844"/>
                    <a:pt x="520" y="1857"/>
                  </a:cubicBezTo>
                  <a:cubicBezTo>
                    <a:pt x="524" y="1864"/>
                    <a:pt x="536" y="1884"/>
                    <a:pt x="542" y="1888"/>
                  </a:cubicBezTo>
                  <a:cubicBezTo>
                    <a:pt x="546" y="1891"/>
                    <a:pt x="552" y="1890"/>
                    <a:pt x="556" y="1894"/>
                  </a:cubicBezTo>
                  <a:cubicBezTo>
                    <a:pt x="558" y="1895"/>
                    <a:pt x="560" y="1897"/>
                    <a:pt x="562" y="1899"/>
                  </a:cubicBezTo>
                  <a:cubicBezTo>
                    <a:pt x="570" y="1912"/>
                    <a:pt x="582" y="1923"/>
                    <a:pt x="591" y="1936"/>
                  </a:cubicBezTo>
                  <a:cubicBezTo>
                    <a:pt x="607" y="1958"/>
                    <a:pt x="604" y="1988"/>
                    <a:pt x="631" y="1999"/>
                  </a:cubicBezTo>
                  <a:cubicBezTo>
                    <a:pt x="638" y="1993"/>
                    <a:pt x="644" y="1991"/>
                    <a:pt x="653" y="1988"/>
                  </a:cubicBezTo>
                  <a:cubicBezTo>
                    <a:pt x="658" y="1971"/>
                    <a:pt x="664" y="1952"/>
                    <a:pt x="673" y="1936"/>
                  </a:cubicBezTo>
                  <a:cubicBezTo>
                    <a:pt x="678" y="1926"/>
                    <a:pt x="695" y="1929"/>
                    <a:pt x="702" y="1923"/>
                  </a:cubicBezTo>
                  <a:cubicBezTo>
                    <a:pt x="710" y="1916"/>
                    <a:pt x="714" y="1909"/>
                    <a:pt x="724" y="1907"/>
                  </a:cubicBezTo>
                  <a:cubicBezTo>
                    <a:pt x="734" y="1888"/>
                    <a:pt x="729" y="1895"/>
                    <a:pt x="740" y="1883"/>
                  </a:cubicBezTo>
                  <a:cubicBezTo>
                    <a:pt x="745" y="1865"/>
                    <a:pt x="760" y="1831"/>
                    <a:pt x="775" y="1825"/>
                  </a:cubicBezTo>
                  <a:cubicBezTo>
                    <a:pt x="778" y="1814"/>
                    <a:pt x="786" y="1808"/>
                    <a:pt x="791" y="1796"/>
                  </a:cubicBezTo>
                  <a:cubicBezTo>
                    <a:pt x="794" y="1787"/>
                    <a:pt x="790" y="1788"/>
                    <a:pt x="795" y="1788"/>
                  </a:cubicBezTo>
                  <a:lnTo>
                    <a:pt x="865" y="1748"/>
                  </a:lnTo>
                  <a:lnTo>
                    <a:pt x="930" y="1746"/>
                  </a:lnTo>
                  <a:lnTo>
                    <a:pt x="1008" y="1751"/>
                  </a:lnTo>
                  <a:lnTo>
                    <a:pt x="1059" y="1761"/>
                  </a:lnTo>
                  <a:lnTo>
                    <a:pt x="1120" y="1766"/>
                  </a:lnTo>
                  <a:lnTo>
                    <a:pt x="1171" y="1751"/>
                  </a:lnTo>
                  <a:lnTo>
                    <a:pt x="1215" y="1725"/>
                  </a:lnTo>
                  <a:lnTo>
                    <a:pt x="1293" y="1686"/>
                  </a:lnTo>
                  <a:lnTo>
                    <a:pt x="1348" y="1649"/>
                  </a:lnTo>
                  <a:lnTo>
                    <a:pt x="1419" y="1611"/>
                  </a:lnTo>
                  <a:lnTo>
                    <a:pt x="1429" y="1605"/>
                  </a:lnTo>
                  <a:lnTo>
                    <a:pt x="1473" y="1575"/>
                  </a:lnTo>
                  <a:lnTo>
                    <a:pt x="1498" y="1542"/>
                  </a:lnTo>
                  <a:lnTo>
                    <a:pt x="1516" y="1509"/>
                  </a:lnTo>
                  <a:lnTo>
                    <a:pt x="1542" y="1466"/>
                  </a:lnTo>
                  <a:lnTo>
                    <a:pt x="1563" y="1422"/>
                  </a:lnTo>
                  <a:lnTo>
                    <a:pt x="1576" y="1389"/>
                  </a:lnTo>
                  <a:lnTo>
                    <a:pt x="1572" y="1361"/>
                  </a:lnTo>
                  <a:lnTo>
                    <a:pt x="1521" y="1355"/>
                  </a:lnTo>
                  <a:lnTo>
                    <a:pt x="1512" y="1326"/>
                  </a:lnTo>
                  <a:lnTo>
                    <a:pt x="1525" y="1293"/>
                  </a:lnTo>
                  <a:lnTo>
                    <a:pt x="1518" y="1275"/>
                  </a:lnTo>
                  <a:lnTo>
                    <a:pt x="1473" y="1265"/>
                  </a:lnTo>
                  <a:lnTo>
                    <a:pt x="1384" y="1256"/>
                  </a:lnTo>
                  <a:lnTo>
                    <a:pt x="1320" y="1254"/>
                  </a:lnTo>
                  <a:lnTo>
                    <a:pt x="1243" y="1238"/>
                  </a:lnTo>
                  <a:lnTo>
                    <a:pt x="1212" y="1214"/>
                  </a:lnTo>
                  <a:lnTo>
                    <a:pt x="1191" y="1173"/>
                  </a:lnTo>
                  <a:lnTo>
                    <a:pt x="1153" y="1119"/>
                  </a:lnTo>
                  <a:lnTo>
                    <a:pt x="1132" y="1067"/>
                  </a:lnTo>
                  <a:lnTo>
                    <a:pt x="1114" y="1022"/>
                  </a:lnTo>
                  <a:lnTo>
                    <a:pt x="1132" y="950"/>
                  </a:lnTo>
                  <a:lnTo>
                    <a:pt x="1164" y="902"/>
                  </a:lnTo>
                  <a:lnTo>
                    <a:pt x="1216" y="863"/>
                  </a:lnTo>
                  <a:lnTo>
                    <a:pt x="1240" y="836"/>
                  </a:lnTo>
                  <a:lnTo>
                    <a:pt x="1234" y="795"/>
                  </a:lnTo>
                  <a:lnTo>
                    <a:pt x="1282" y="786"/>
                  </a:lnTo>
                  <a:lnTo>
                    <a:pt x="1323" y="776"/>
                  </a:lnTo>
                  <a:lnTo>
                    <a:pt x="1366" y="762"/>
                  </a:lnTo>
                  <a:lnTo>
                    <a:pt x="1432" y="755"/>
                  </a:lnTo>
                  <a:lnTo>
                    <a:pt x="1432" y="722"/>
                  </a:lnTo>
                  <a:lnTo>
                    <a:pt x="1411" y="683"/>
                  </a:lnTo>
                  <a:lnTo>
                    <a:pt x="1402" y="648"/>
                  </a:lnTo>
                  <a:lnTo>
                    <a:pt x="1396" y="599"/>
                  </a:lnTo>
                  <a:lnTo>
                    <a:pt x="1401" y="564"/>
                  </a:lnTo>
                  <a:lnTo>
                    <a:pt x="1423" y="536"/>
                  </a:lnTo>
                  <a:lnTo>
                    <a:pt x="1527" y="542"/>
                  </a:lnTo>
                  <a:lnTo>
                    <a:pt x="1636" y="533"/>
                  </a:lnTo>
                  <a:lnTo>
                    <a:pt x="1724" y="521"/>
                  </a:lnTo>
                  <a:lnTo>
                    <a:pt x="1725" y="200"/>
                  </a:lnTo>
                  <a:lnTo>
                    <a:pt x="1683" y="188"/>
                  </a:lnTo>
                  <a:lnTo>
                    <a:pt x="1615" y="171"/>
                  </a:lnTo>
                  <a:lnTo>
                    <a:pt x="1536" y="164"/>
                  </a:lnTo>
                  <a:lnTo>
                    <a:pt x="1378" y="157"/>
                  </a:lnTo>
                  <a:lnTo>
                    <a:pt x="1361" y="113"/>
                  </a:lnTo>
                  <a:lnTo>
                    <a:pt x="1351" y="51"/>
                  </a:lnTo>
                  <a:lnTo>
                    <a:pt x="1323" y="20"/>
                  </a:lnTo>
                  <a:lnTo>
                    <a:pt x="1292" y="0"/>
                  </a:lnTo>
                  <a:lnTo>
                    <a:pt x="1124" y="10"/>
                  </a:lnTo>
                  <a:lnTo>
                    <a:pt x="1045" y="30"/>
                  </a:lnTo>
                  <a:lnTo>
                    <a:pt x="997" y="58"/>
                  </a:lnTo>
                  <a:lnTo>
                    <a:pt x="960" y="68"/>
                  </a:lnTo>
                  <a:lnTo>
                    <a:pt x="919" y="106"/>
                  </a:lnTo>
                  <a:lnTo>
                    <a:pt x="895" y="150"/>
                  </a:lnTo>
                  <a:lnTo>
                    <a:pt x="867" y="216"/>
                  </a:lnTo>
                  <a:lnTo>
                    <a:pt x="823" y="257"/>
                  </a:lnTo>
                  <a:lnTo>
                    <a:pt x="754" y="277"/>
                  </a:lnTo>
                  <a:lnTo>
                    <a:pt x="696" y="312"/>
                  </a:lnTo>
                  <a:lnTo>
                    <a:pt x="672" y="356"/>
                  </a:lnTo>
                  <a:lnTo>
                    <a:pt x="668" y="404"/>
                  </a:lnTo>
                  <a:lnTo>
                    <a:pt x="723" y="466"/>
                  </a:lnTo>
                  <a:lnTo>
                    <a:pt x="819" y="620"/>
                  </a:lnTo>
                  <a:lnTo>
                    <a:pt x="795" y="69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5" name="Freeform 19"/>
            <p:cNvSpPr>
              <a:spLocks/>
            </p:cNvSpPr>
            <p:nvPr/>
          </p:nvSpPr>
          <p:spPr bwMode="auto">
            <a:xfrm>
              <a:off x="3717" y="2973"/>
              <a:ext cx="417" cy="565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6" name="Freeform 20"/>
            <p:cNvSpPr>
              <a:spLocks/>
            </p:cNvSpPr>
            <p:nvPr/>
          </p:nvSpPr>
          <p:spPr bwMode="auto">
            <a:xfrm>
              <a:off x="4004" y="2867"/>
              <a:ext cx="133" cy="164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7" name="Freeform 21"/>
            <p:cNvSpPr>
              <a:spLocks/>
            </p:cNvSpPr>
            <p:nvPr/>
          </p:nvSpPr>
          <p:spPr bwMode="auto">
            <a:xfrm>
              <a:off x="3985" y="3017"/>
              <a:ext cx="40" cy="23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8" name="Freeform 22"/>
            <p:cNvSpPr>
              <a:spLocks/>
            </p:cNvSpPr>
            <p:nvPr/>
          </p:nvSpPr>
          <p:spPr bwMode="auto">
            <a:xfrm>
              <a:off x="4100" y="3529"/>
              <a:ext cx="10" cy="72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19" name="Freeform 23"/>
            <p:cNvSpPr>
              <a:spLocks/>
            </p:cNvSpPr>
            <p:nvPr/>
          </p:nvSpPr>
          <p:spPr bwMode="auto">
            <a:xfrm>
              <a:off x="3264" y="2264"/>
              <a:ext cx="1000" cy="1217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0" name="Freeform 24"/>
            <p:cNvSpPr>
              <a:spLocks/>
            </p:cNvSpPr>
            <p:nvPr/>
          </p:nvSpPr>
          <p:spPr bwMode="auto">
            <a:xfrm>
              <a:off x="3959" y="2106"/>
              <a:ext cx="257" cy="780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1" name="Freeform 25"/>
            <p:cNvSpPr>
              <a:spLocks/>
            </p:cNvSpPr>
            <p:nvPr/>
          </p:nvSpPr>
          <p:spPr bwMode="auto">
            <a:xfrm>
              <a:off x="3507" y="1718"/>
              <a:ext cx="151" cy="129"/>
            </a:xfrm>
            <a:custGeom>
              <a:avLst/>
              <a:gdLst>
                <a:gd name="T0" fmla="*/ 21 w 151"/>
                <a:gd name="T1" fmla="*/ 20 h 129"/>
                <a:gd name="T2" fmla="*/ 0 w 151"/>
                <a:gd name="T3" fmla="*/ 65 h 129"/>
                <a:gd name="T4" fmla="*/ 38 w 151"/>
                <a:gd name="T5" fmla="*/ 106 h 129"/>
                <a:gd name="T6" fmla="*/ 107 w 151"/>
                <a:gd name="T7" fmla="*/ 113 h 129"/>
                <a:gd name="T8" fmla="*/ 141 w 151"/>
                <a:gd name="T9" fmla="*/ 103 h 129"/>
                <a:gd name="T10" fmla="*/ 151 w 151"/>
                <a:gd name="T11" fmla="*/ 58 h 129"/>
                <a:gd name="T12" fmla="*/ 134 w 151"/>
                <a:gd name="T13" fmla="*/ 27 h 129"/>
                <a:gd name="T14" fmla="*/ 86 w 151"/>
                <a:gd name="T15" fmla="*/ 10 h 129"/>
                <a:gd name="T16" fmla="*/ 48 w 151"/>
                <a:gd name="T17" fmla="*/ 13 h 129"/>
                <a:gd name="T18" fmla="*/ 21 w 151"/>
                <a:gd name="T19" fmla="*/ 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29">
                  <a:moveTo>
                    <a:pt x="21" y="20"/>
                  </a:moveTo>
                  <a:cubicBezTo>
                    <a:pt x="18" y="36"/>
                    <a:pt x="10" y="51"/>
                    <a:pt x="0" y="65"/>
                  </a:cubicBezTo>
                  <a:cubicBezTo>
                    <a:pt x="8" y="86"/>
                    <a:pt x="17" y="100"/>
                    <a:pt x="38" y="106"/>
                  </a:cubicBezTo>
                  <a:cubicBezTo>
                    <a:pt x="61" y="129"/>
                    <a:pt x="46" y="119"/>
                    <a:pt x="107" y="113"/>
                  </a:cubicBezTo>
                  <a:cubicBezTo>
                    <a:pt x="119" y="112"/>
                    <a:pt x="141" y="103"/>
                    <a:pt x="141" y="103"/>
                  </a:cubicBezTo>
                  <a:cubicBezTo>
                    <a:pt x="145" y="88"/>
                    <a:pt x="147" y="73"/>
                    <a:pt x="151" y="58"/>
                  </a:cubicBezTo>
                  <a:cubicBezTo>
                    <a:pt x="148" y="41"/>
                    <a:pt x="150" y="33"/>
                    <a:pt x="134" y="27"/>
                  </a:cubicBezTo>
                  <a:cubicBezTo>
                    <a:pt x="126" y="0"/>
                    <a:pt x="114" y="8"/>
                    <a:pt x="86" y="10"/>
                  </a:cubicBezTo>
                  <a:cubicBezTo>
                    <a:pt x="67" y="16"/>
                    <a:pt x="79" y="13"/>
                    <a:pt x="48" y="13"/>
                  </a:cubicBezTo>
                  <a:cubicBezTo>
                    <a:pt x="35" y="9"/>
                    <a:pt x="31" y="10"/>
                    <a:pt x="2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2" name="Freeform 26"/>
            <p:cNvSpPr>
              <a:spLocks/>
            </p:cNvSpPr>
            <p:nvPr/>
          </p:nvSpPr>
          <p:spPr bwMode="auto">
            <a:xfrm>
              <a:off x="3648" y="1804"/>
              <a:ext cx="322" cy="301"/>
            </a:xfrm>
            <a:custGeom>
              <a:avLst/>
              <a:gdLst>
                <a:gd name="T0" fmla="*/ 322 w 322"/>
                <a:gd name="T1" fmla="*/ 301 h 301"/>
                <a:gd name="T2" fmla="*/ 147 w 322"/>
                <a:gd name="T3" fmla="*/ 226 h 301"/>
                <a:gd name="T4" fmla="*/ 82 w 322"/>
                <a:gd name="T5" fmla="*/ 167 h 301"/>
                <a:gd name="T6" fmla="*/ 79 w 322"/>
                <a:gd name="T7" fmla="*/ 106 h 301"/>
                <a:gd name="T8" fmla="*/ 48 w 322"/>
                <a:gd name="T9" fmla="*/ 17 h 301"/>
                <a:gd name="T10" fmla="*/ 0 w 322"/>
                <a:gd name="T11" fmla="*/ 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301">
                  <a:moveTo>
                    <a:pt x="322" y="301"/>
                  </a:moveTo>
                  <a:cubicBezTo>
                    <a:pt x="254" y="274"/>
                    <a:pt x="187" y="248"/>
                    <a:pt x="147" y="226"/>
                  </a:cubicBezTo>
                  <a:cubicBezTo>
                    <a:pt x="107" y="204"/>
                    <a:pt x="93" y="187"/>
                    <a:pt x="82" y="167"/>
                  </a:cubicBezTo>
                  <a:cubicBezTo>
                    <a:pt x="71" y="147"/>
                    <a:pt x="85" y="131"/>
                    <a:pt x="79" y="106"/>
                  </a:cubicBezTo>
                  <a:cubicBezTo>
                    <a:pt x="73" y="81"/>
                    <a:pt x="61" y="34"/>
                    <a:pt x="48" y="17"/>
                  </a:cubicBezTo>
                  <a:cubicBezTo>
                    <a:pt x="35" y="0"/>
                    <a:pt x="17" y="3"/>
                    <a:pt x="0" y="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3" name="Freeform 27"/>
            <p:cNvSpPr>
              <a:spLocks/>
            </p:cNvSpPr>
            <p:nvPr/>
          </p:nvSpPr>
          <p:spPr bwMode="auto">
            <a:xfrm>
              <a:off x="3264" y="1292"/>
              <a:ext cx="270" cy="446"/>
            </a:xfrm>
            <a:custGeom>
              <a:avLst/>
              <a:gdLst>
                <a:gd name="T0" fmla="*/ 270 w 270"/>
                <a:gd name="T1" fmla="*/ 446 h 446"/>
                <a:gd name="T2" fmla="*/ 178 w 270"/>
                <a:gd name="T3" fmla="*/ 374 h 446"/>
                <a:gd name="T4" fmla="*/ 171 w 270"/>
                <a:gd name="T5" fmla="*/ 285 h 446"/>
                <a:gd name="T6" fmla="*/ 168 w 270"/>
                <a:gd name="T7" fmla="*/ 168 h 446"/>
                <a:gd name="T8" fmla="*/ 96 w 270"/>
                <a:gd name="T9" fmla="*/ 65 h 446"/>
                <a:gd name="T10" fmla="*/ 0 w 270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446">
                  <a:moveTo>
                    <a:pt x="270" y="446"/>
                  </a:moveTo>
                  <a:cubicBezTo>
                    <a:pt x="232" y="423"/>
                    <a:pt x="195" y="401"/>
                    <a:pt x="178" y="374"/>
                  </a:cubicBezTo>
                  <a:cubicBezTo>
                    <a:pt x="161" y="347"/>
                    <a:pt x="173" y="319"/>
                    <a:pt x="171" y="285"/>
                  </a:cubicBezTo>
                  <a:cubicBezTo>
                    <a:pt x="169" y="251"/>
                    <a:pt x="181" y="205"/>
                    <a:pt x="168" y="168"/>
                  </a:cubicBezTo>
                  <a:cubicBezTo>
                    <a:pt x="155" y="131"/>
                    <a:pt x="124" y="93"/>
                    <a:pt x="96" y="65"/>
                  </a:cubicBezTo>
                  <a:cubicBezTo>
                    <a:pt x="68" y="37"/>
                    <a:pt x="34" y="18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4" name="Freeform 28"/>
            <p:cNvSpPr>
              <a:spLocks/>
            </p:cNvSpPr>
            <p:nvPr/>
          </p:nvSpPr>
          <p:spPr bwMode="auto">
            <a:xfrm>
              <a:off x="4085" y="717"/>
              <a:ext cx="1113" cy="1549"/>
            </a:xfrm>
            <a:custGeom>
              <a:avLst/>
              <a:gdLst>
                <a:gd name="T0" fmla="*/ 173 w 1113"/>
                <a:gd name="T1" fmla="*/ 1549 h 1549"/>
                <a:gd name="T2" fmla="*/ 180 w 1113"/>
                <a:gd name="T3" fmla="*/ 1464 h 1549"/>
                <a:gd name="T4" fmla="*/ 153 w 1113"/>
                <a:gd name="T5" fmla="*/ 1395 h 1549"/>
                <a:gd name="T6" fmla="*/ 108 w 1113"/>
                <a:gd name="T7" fmla="*/ 1302 h 1549"/>
                <a:gd name="T8" fmla="*/ 70 w 1113"/>
                <a:gd name="T9" fmla="*/ 1203 h 1549"/>
                <a:gd name="T10" fmla="*/ 12 w 1113"/>
                <a:gd name="T11" fmla="*/ 1128 h 1549"/>
                <a:gd name="T12" fmla="*/ 12 w 1113"/>
                <a:gd name="T13" fmla="*/ 1090 h 1549"/>
                <a:gd name="T14" fmla="*/ 84 w 1113"/>
                <a:gd name="T15" fmla="*/ 1104 h 1549"/>
                <a:gd name="T16" fmla="*/ 146 w 1113"/>
                <a:gd name="T17" fmla="*/ 1179 h 1549"/>
                <a:gd name="T18" fmla="*/ 228 w 1113"/>
                <a:gd name="T19" fmla="*/ 1227 h 1549"/>
                <a:gd name="T20" fmla="*/ 297 w 1113"/>
                <a:gd name="T21" fmla="*/ 1234 h 1549"/>
                <a:gd name="T22" fmla="*/ 290 w 1113"/>
                <a:gd name="T23" fmla="*/ 1196 h 1549"/>
                <a:gd name="T24" fmla="*/ 256 w 1113"/>
                <a:gd name="T25" fmla="*/ 1145 h 1549"/>
                <a:gd name="T26" fmla="*/ 221 w 1113"/>
                <a:gd name="T27" fmla="*/ 1073 h 1549"/>
                <a:gd name="T28" fmla="*/ 190 w 1113"/>
                <a:gd name="T29" fmla="*/ 1011 h 1549"/>
                <a:gd name="T30" fmla="*/ 256 w 1113"/>
                <a:gd name="T31" fmla="*/ 1008 h 1549"/>
                <a:gd name="T32" fmla="*/ 314 w 1113"/>
                <a:gd name="T33" fmla="*/ 1056 h 1549"/>
                <a:gd name="T34" fmla="*/ 348 w 1113"/>
                <a:gd name="T35" fmla="*/ 1042 h 1549"/>
                <a:gd name="T36" fmla="*/ 328 w 1113"/>
                <a:gd name="T37" fmla="*/ 953 h 1549"/>
                <a:gd name="T38" fmla="*/ 283 w 1113"/>
                <a:gd name="T39" fmla="*/ 888 h 1549"/>
                <a:gd name="T40" fmla="*/ 259 w 1113"/>
                <a:gd name="T41" fmla="*/ 798 h 1549"/>
                <a:gd name="T42" fmla="*/ 252 w 1113"/>
                <a:gd name="T43" fmla="*/ 747 h 1549"/>
                <a:gd name="T44" fmla="*/ 256 w 1113"/>
                <a:gd name="T45" fmla="*/ 726 h 1549"/>
                <a:gd name="T46" fmla="*/ 269 w 1113"/>
                <a:gd name="T47" fmla="*/ 682 h 1549"/>
                <a:gd name="T48" fmla="*/ 235 w 1113"/>
                <a:gd name="T49" fmla="*/ 600 h 1549"/>
                <a:gd name="T50" fmla="*/ 187 w 1113"/>
                <a:gd name="T51" fmla="*/ 541 h 1549"/>
                <a:gd name="T52" fmla="*/ 187 w 1113"/>
                <a:gd name="T53" fmla="*/ 521 h 1549"/>
                <a:gd name="T54" fmla="*/ 211 w 1113"/>
                <a:gd name="T55" fmla="*/ 531 h 1549"/>
                <a:gd name="T56" fmla="*/ 328 w 1113"/>
                <a:gd name="T57" fmla="*/ 672 h 1549"/>
                <a:gd name="T58" fmla="*/ 410 w 1113"/>
                <a:gd name="T59" fmla="*/ 747 h 1549"/>
                <a:gd name="T60" fmla="*/ 424 w 1113"/>
                <a:gd name="T61" fmla="*/ 723 h 1549"/>
                <a:gd name="T62" fmla="*/ 372 w 1113"/>
                <a:gd name="T63" fmla="*/ 644 h 1549"/>
                <a:gd name="T64" fmla="*/ 290 w 1113"/>
                <a:gd name="T65" fmla="*/ 514 h 1549"/>
                <a:gd name="T66" fmla="*/ 317 w 1113"/>
                <a:gd name="T67" fmla="*/ 456 h 1549"/>
                <a:gd name="T68" fmla="*/ 297 w 1113"/>
                <a:gd name="T69" fmla="*/ 349 h 1549"/>
                <a:gd name="T70" fmla="*/ 286 w 1113"/>
                <a:gd name="T71" fmla="*/ 267 h 1549"/>
                <a:gd name="T72" fmla="*/ 310 w 1113"/>
                <a:gd name="T73" fmla="*/ 246 h 1549"/>
                <a:gd name="T74" fmla="*/ 382 w 1113"/>
                <a:gd name="T75" fmla="*/ 342 h 1549"/>
                <a:gd name="T76" fmla="*/ 506 w 1113"/>
                <a:gd name="T77" fmla="*/ 401 h 1549"/>
                <a:gd name="T78" fmla="*/ 540 w 1113"/>
                <a:gd name="T79" fmla="*/ 366 h 1549"/>
                <a:gd name="T80" fmla="*/ 544 w 1113"/>
                <a:gd name="T81" fmla="*/ 219 h 1549"/>
                <a:gd name="T82" fmla="*/ 588 w 1113"/>
                <a:gd name="T83" fmla="*/ 219 h 1549"/>
                <a:gd name="T84" fmla="*/ 825 w 1113"/>
                <a:gd name="T85" fmla="*/ 188 h 1549"/>
                <a:gd name="T86" fmla="*/ 873 w 1113"/>
                <a:gd name="T87" fmla="*/ 171 h 1549"/>
                <a:gd name="T88" fmla="*/ 989 w 1113"/>
                <a:gd name="T89" fmla="*/ 51 h 1549"/>
                <a:gd name="T90" fmla="*/ 1072 w 1113"/>
                <a:gd name="T91" fmla="*/ 34 h 1549"/>
                <a:gd name="T92" fmla="*/ 1113 w 1113"/>
                <a:gd name="T93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3" h="1549">
                  <a:moveTo>
                    <a:pt x="173" y="1549"/>
                  </a:moveTo>
                  <a:cubicBezTo>
                    <a:pt x="178" y="1519"/>
                    <a:pt x="183" y="1490"/>
                    <a:pt x="180" y="1464"/>
                  </a:cubicBezTo>
                  <a:cubicBezTo>
                    <a:pt x="177" y="1438"/>
                    <a:pt x="165" y="1422"/>
                    <a:pt x="153" y="1395"/>
                  </a:cubicBezTo>
                  <a:cubicBezTo>
                    <a:pt x="141" y="1368"/>
                    <a:pt x="122" y="1334"/>
                    <a:pt x="108" y="1302"/>
                  </a:cubicBezTo>
                  <a:cubicBezTo>
                    <a:pt x="94" y="1270"/>
                    <a:pt x="86" y="1232"/>
                    <a:pt x="70" y="1203"/>
                  </a:cubicBezTo>
                  <a:cubicBezTo>
                    <a:pt x="54" y="1174"/>
                    <a:pt x="22" y="1147"/>
                    <a:pt x="12" y="1128"/>
                  </a:cubicBezTo>
                  <a:cubicBezTo>
                    <a:pt x="2" y="1109"/>
                    <a:pt x="0" y="1094"/>
                    <a:pt x="12" y="1090"/>
                  </a:cubicBezTo>
                  <a:cubicBezTo>
                    <a:pt x="24" y="1086"/>
                    <a:pt x="62" y="1089"/>
                    <a:pt x="84" y="1104"/>
                  </a:cubicBezTo>
                  <a:cubicBezTo>
                    <a:pt x="106" y="1119"/>
                    <a:pt x="122" y="1159"/>
                    <a:pt x="146" y="1179"/>
                  </a:cubicBezTo>
                  <a:cubicBezTo>
                    <a:pt x="170" y="1199"/>
                    <a:pt x="203" y="1218"/>
                    <a:pt x="228" y="1227"/>
                  </a:cubicBezTo>
                  <a:cubicBezTo>
                    <a:pt x="253" y="1236"/>
                    <a:pt x="287" y="1239"/>
                    <a:pt x="297" y="1234"/>
                  </a:cubicBezTo>
                  <a:cubicBezTo>
                    <a:pt x="307" y="1229"/>
                    <a:pt x="297" y="1211"/>
                    <a:pt x="290" y="1196"/>
                  </a:cubicBezTo>
                  <a:cubicBezTo>
                    <a:pt x="283" y="1181"/>
                    <a:pt x="267" y="1165"/>
                    <a:pt x="256" y="1145"/>
                  </a:cubicBezTo>
                  <a:cubicBezTo>
                    <a:pt x="245" y="1125"/>
                    <a:pt x="232" y="1095"/>
                    <a:pt x="221" y="1073"/>
                  </a:cubicBezTo>
                  <a:cubicBezTo>
                    <a:pt x="210" y="1051"/>
                    <a:pt x="184" y="1022"/>
                    <a:pt x="190" y="1011"/>
                  </a:cubicBezTo>
                  <a:cubicBezTo>
                    <a:pt x="196" y="1000"/>
                    <a:pt x="235" y="1001"/>
                    <a:pt x="256" y="1008"/>
                  </a:cubicBezTo>
                  <a:cubicBezTo>
                    <a:pt x="277" y="1015"/>
                    <a:pt x="299" y="1050"/>
                    <a:pt x="314" y="1056"/>
                  </a:cubicBezTo>
                  <a:cubicBezTo>
                    <a:pt x="329" y="1062"/>
                    <a:pt x="346" y="1059"/>
                    <a:pt x="348" y="1042"/>
                  </a:cubicBezTo>
                  <a:cubicBezTo>
                    <a:pt x="350" y="1025"/>
                    <a:pt x="339" y="979"/>
                    <a:pt x="328" y="953"/>
                  </a:cubicBezTo>
                  <a:cubicBezTo>
                    <a:pt x="317" y="927"/>
                    <a:pt x="294" y="914"/>
                    <a:pt x="283" y="888"/>
                  </a:cubicBezTo>
                  <a:cubicBezTo>
                    <a:pt x="272" y="862"/>
                    <a:pt x="264" y="821"/>
                    <a:pt x="259" y="798"/>
                  </a:cubicBezTo>
                  <a:cubicBezTo>
                    <a:pt x="254" y="775"/>
                    <a:pt x="253" y="759"/>
                    <a:pt x="252" y="747"/>
                  </a:cubicBezTo>
                  <a:cubicBezTo>
                    <a:pt x="251" y="735"/>
                    <a:pt x="253" y="737"/>
                    <a:pt x="256" y="726"/>
                  </a:cubicBezTo>
                  <a:cubicBezTo>
                    <a:pt x="259" y="715"/>
                    <a:pt x="273" y="703"/>
                    <a:pt x="269" y="682"/>
                  </a:cubicBezTo>
                  <a:cubicBezTo>
                    <a:pt x="265" y="661"/>
                    <a:pt x="249" y="623"/>
                    <a:pt x="235" y="600"/>
                  </a:cubicBezTo>
                  <a:cubicBezTo>
                    <a:pt x="221" y="577"/>
                    <a:pt x="195" y="554"/>
                    <a:pt x="187" y="541"/>
                  </a:cubicBezTo>
                  <a:cubicBezTo>
                    <a:pt x="179" y="528"/>
                    <a:pt x="183" y="523"/>
                    <a:pt x="187" y="521"/>
                  </a:cubicBezTo>
                  <a:cubicBezTo>
                    <a:pt x="191" y="519"/>
                    <a:pt x="187" y="506"/>
                    <a:pt x="211" y="531"/>
                  </a:cubicBezTo>
                  <a:cubicBezTo>
                    <a:pt x="235" y="556"/>
                    <a:pt x="295" y="636"/>
                    <a:pt x="328" y="672"/>
                  </a:cubicBezTo>
                  <a:cubicBezTo>
                    <a:pt x="361" y="708"/>
                    <a:pt x="394" y="739"/>
                    <a:pt x="410" y="747"/>
                  </a:cubicBezTo>
                  <a:cubicBezTo>
                    <a:pt x="426" y="755"/>
                    <a:pt x="430" y="740"/>
                    <a:pt x="424" y="723"/>
                  </a:cubicBezTo>
                  <a:cubicBezTo>
                    <a:pt x="418" y="706"/>
                    <a:pt x="394" y="679"/>
                    <a:pt x="372" y="644"/>
                  </a:cubicBezTo>
                  <a:cubicBezTo>
                    <a:pt x="350" y="609"/>
                    <a:pt x="299" y="545"/>
                    <a:pt x="290" y="514"/>
                  </a:cubicBezTo>
                  <a:cubicBezTo>
                    <a:pt x="281" y="483"/>
                    <a:pt x="316" y="483"/>
                    <a:pt x="317" y="456"/>
                  </a:cubicBezTo>
                  <a:cubicBezTo>
                    <a:pt x="318" y="429"/>
                    <a:pt x="302" y="380"/>
                    <a:pt x="297" y="349"/>
                  </a:cubicBezTo>
                  <a:cubicBezTo>
                    <a:pt x="292" y="318"/>
                    <a:pt x="284" y="284"/>
                    <a:pt x="286" y="267"/>
                  </a:cubicBezTo>
                  <a:cubicBezTo>
                    <a:pt x="288" y="250"/>
                    <a:pt x="294" y="234"/>
                    <a:pt x="310" y="246"/>
                  </a:cubicBezTo>
                  <a:cubicBezTo>
                    <a:pt x="326" y="258"/>
                    <a:pt x="350" y="316"/>
                    <a:pt x="382" y="342"/>
                  </a:cubicBezTo>
                  <a:cubicBezTo>
                    <a:pt x="414" y="368"/>
                    <a:pt x="480" y="397"/>
                    <a:pt x="506" y="401"/>
                  </a:cubicBezTo>
                  <a:cubicBezTo>
                    <a:pt x="532" y="405"/>
                    <a:pt x="534" y="396"/>
                    <a:pt x="540" y="366"/>
                  </a:cubicBezTo>
                  <a:cubicBezTo>
                    <a:pt x="546" y="336"/>
                    <a:pt x="536" y="243"/>
                    <a:pt x="544" y="219"/>
                  </a:cubicBezTo>
                  <a:cubicBezTo>
                    <a:pt x="552" y="195"/>
                    <a:pt x="541" y="224"/>
                    <a:pt x="588" y="219"/>
                  </a:cubicBezTo>
                  <a:cubicBezTo>
                    <a:pt x="635" y="214"/>
                    <a:pt x="778" y="196"/>
                    <a:pt x="825" y="188"/>
                  </a:cubicBezTo>
                  <a:cubicBezTo>
                    <a:pt x="872" y="180"/>
                    <a:pt x="846" y="194"/>
                    <a:pt x="873" y="171"/>
                  </a:cubicBezTo>
                  <a:cubicBezTo>
                    <a:pt x="900" y="148"/>
                    <a:pt x="956" y="74"/>
                    <a:pt x="989" y="51"/>
                  </a:cubicBezTo>
                  <a:cubicBezTo>
                    <a:pt x="1022" y="28"/>
                    <a:pt x="1051" y="42"/>
                    <a:pt x="1072" y="34"/>
                  </a:cubicBezTo>
                  <a:cubicBezTo>
                    <a:pt x="1093" y="26"/>
                    <a:pt x="1103" y="13"/>
                    <a:pt x="111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5" name="Freeform 29"/>
            <p:cNvSpPr>
              <a:spLocks/>
            </p:cNvSpPr>
            <p:nvPr/>
          </p:nvSpPr>
          <p:spPr bwMode="auto">
            <a:xfrm>
              <a:off x="4498" y="1464"/>
              <a:ext cx="239" cy="2136"/>
            </a:xfrm>
            <a:custGeom>
              <a:avLst/>
              <a:gdLst>
                <a:gd name="T0" fmla="*/ 0 w 239"/>
                <a:gd name="T1" fmla="*/ 0 h 2136"/>
                <a:gd name="T2" fmla="*/ 45 w 239"/>
                <a:gd name="T3" fmla="*/ 69 h 2136"/>
                <a:gd name="T4" fmla="*/ 62 w 239"/>
                <a:gd name="T5" fmla="*/ 127 h 2136"/>
                <a:gd name="T6" fmla="*/ 93 w 239"/>
                <a:gd name="T7" fmla="*/ 257 h 2136"/>
                <a:gd name="T8" fmla="*/ 161 w 239"/>
                <a:gd name="T9" fmla="*/ 367 h 2136"/>
                <a:gd name="T10" fmla="*/ 196 w 239"/>
                <a:gd name="T11" fmla="*/ 439 h 2136"/>
                <a:gd name="T12" fmla="*/ 206 w 239"/>
                <a:gd name="T13" fmla="*/ 525 h 2136"/>
                <a:gd name="T14" fmla="*/ 189 w 239"/>
                <a:gd name="T15" fmla="*/ 631 h 2136"/>
                <a:gd name="T16" fmla="*/ 185 w 239"/>
                <a:gd name="T17" fmla="*/ 696 h 2136"/>
                <a:gd name="T18" fmla="*/ 192 w 239"/>
                <a:gd name="T19" fmla="*/ 830 h 2136"/>
                <a:gd name="T20" fmla="*/ 220 w 239"/>
                <a:gd name="T21" fmla="*/ 929 h 2136"/>
                <a:gd name="T22" fmla="*/ 233 w 239"/>
                <a:gd name="T23" fmla="*/ 1022 h 2136"/>
                <a:gd name="T24" fmla="*/ 220 w 239"/>
                <a:gd name="T25" fmla="*/ 1176 h 2136"/>
                <a:gd name="T26" fmla="*/ 206 w 239"/>
                <a:gd name="T27" fmla="*/ 1241 h 2136"/>
                <a:gd name="T28" fmla="*/ 168 w 239"/>
                <a:gd name="T29" fmla="*/ 1341 h 2136"/>
                <a:gd name="T30" fmla="*/ 155 w 239"/>
                <a:gd name="T31" fmla="*/ 1426 h 2136"/>
                <a:gd name="T32" fmla="*/ 148 w 239"/>
                <a:gd name="T33" fmla="*/ 1526 h 2136"/>
                <a:gd name="T34" fmla="*/ 117 w 239"/>
                <a:gd name="T35" fmla="*/ 1581 h 2136"/>
                <a:gd name="T36" fmla="*/ 62 w 239"/>
                <a:gd name="T37" fmla="*/ 1656 h 2136"/>
                <a:gd name="T38" fmla="*/ 24 w 239"/>
                <a:gd name="T39" fmla="*/ 1735 h 2136"/>
                <a:gd name="T40" fmla="*/ 14 w 239"/>
                <a:gd name="T41" fmla="*/ 1803 h 2136"/>
                <a:gd name="T42" fmla="*/ 21 w 239"/>
                <a:gd name="T43" fmla="*/ 1845 h 2136"/>
                <a:gd name="T44" fmla="*/ 11 w 239"/>
                <a:gd name="T45" fmla="*/ 1917 h 2136"/>
                <a:gd name="T46" fmla="*/ 89 w 239"/>
                <a:gd name="T47" fmla="*/ 1930 h 2136"/>
                <a:gd name="T48" fmla="*/ 79 w 239"/>
                <a:gd name="T49" fmla="*/ 1999 h 2136"/>
                <a:gd name="T50" fmla="*/ 165 w 239"/>
                <a:gd name="T51" fmla="*/ 1989 h 2136"/>
                <a:gd name="T52" fmla="*/ 134 w 239"/>
                <a:gd name="T53" fmla="*/ 2067 h 2136"/>
                <a:gd name="T54" fmla="*/ 227 w 239"/>
                <a:gd name="T55" fmla="*/ 2095 h 2136"/>
                <a:gd name="T56" fmla="*/ 206 w 239"/>
                <a:gd name="T57" fmla="*/ 213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136">
                  <a:moveTo>
                    <a:pt x="0" y="0"/>
                  </a:moveTo>
                  <a:cubicBezTo>
                    <a:pt x="17" y="24"/>
                    <a:pt x="35" y="48"/>
                    <a:pt x="45" y="69"/>
                  </a:cubicBezTo>
                  <a:cubicBezTo>
                    <a:pt x="55" y="90"/>
                    <a:pt x="54" y="96"/>
                    <a:pt x="62" y="127"/>
                  </a:cubicBezTo>
                  <a:cubicBezTo>
                    <a:pt x="70" y="158"/>
                    <a:pt x="76" y="217"/>
                    <a:pt x="93" y="257"/>
                  </a:cubicBezTo>
                  <a:cubicBezTo>
                    <a:pt x="110" y="297"/>
                    <a:pt x="144" y="337"/>
                    <a:pt x="161" y="367"/>
                  </a:cubicBezTo>
                  <a:cubicBezTo>
                    <a:pt x="178" y="397"/>
                    <a:pt x="188" y="413"/>
                    <a:pt x="196" y="439"/>
                  </a:cubicBezTo>
                  <a:cubicBezTo>
                    <a:pt x="204" y="465"/>
                    <a:pt x="207" y="493"/>
                    <a:pt x="206" y="525"/>
                  </a:cubicBezTo>
                  <a:cubicBezTo>
                    <a:pt x="205" y="557"/>
                    <a:pt x="192" y="603"/>
                    <a:pt x="189" y="631"/>
                  </a:cubicBezTo>
                  <a:cubicBezTo>
                    <a:pt x="186" y="659"/>
                    <a:pt x="185" y="663"/>
                    <a:pt x="185" y="696"/>
                  </a:cubicBezTo>
                  <a:cubicBezTo>
                    <a:pt x="185" y="729"/>
                    <a:pt x="186" y="791"/>
                    <a:pt x="192" y="830"/>
                  </a:cubicBezTo>
                  <a:cubicBezTo>
                    <a:pt x="198" y="869"/>
                    <a:pt x="213" y="897"/>
                    <a:pt x="220" y="929"/>
                  </a:cubicBezTo>
                  <a:cubicBezTo>
                    <a:pt x="227" y="961"/>
                    <a:pt x="233" y="981"/>
                    <a:pt x="233" y="1022"/>
                  </a:cubicBezTo>
                  <a:cubicBezTo>
                    <a:pt x="233" y="1063"/>
                    <a:pt x="224" y="1140"/>
                    <a:pt x="220" y="1176"/>
                  </a:cubicBezTo>
                  <a:cubicBezTo>
                    <a:pt x="216" y="1212"/>
                    <a:pt x="215" y="1214"/>
                    <a:pt x="206" y="1241"/>
                  </a:cubicBezTo>
                  <a:cubicBezTo>
                    <a:pt x="197" y="1268"/>
                    <a:pt x="176" y="1310"/>
                    <a:pt x="168" y="1341"/>
                  </a:cubicBezTo>
                  <a:cubicBezTo>
                    <a:pt x="160" y="1372"/>
                    <a:pt x="158" y="1395"/>
                    <a:pt x="155" y="1426"/>
                  </a:cubicBezTo>
                  <a:cubicBezTo>
                    <a:pt x="152" y="1457"/>
                    <a:pt x="154" y="1500"/>
                    <a:pt x="148" y="1526"/>
                  </a:cubicBezTo>
                  <a:cubicBezTo>
                    <a:pt x="142" y="1552"/>
                    <a:pt x="131" y="1559"/>
                    <a:pt x="117" y="1581"/>
                  </a:cubicBezTo>
                  <a:cubicBezTo>
                    <a:pt x="103" y="1603"/>
                    <a:pt x="78" y="1630"/>
                    <a:pt x="62" y="1656"/>
                  </a:cubicBezTo>
                  <a:cubicBezTo>
                    <a:pt x="46" y="1682"/>
                    <a:pt x="32" y="1711"/>
                    <a:pt x="24" y="1735"/>
                  </a:cubicBezTo>
                  <a:cubicBezTo>
                    <a:pt x="16" y="1759"/>
                    <a:pt x="14" y="1785"/>
                    <a:pt x="14" y="1803"/>
                  </a:cubicBezTo>
                  <a:cubicBezTo>
                    <a:pt x="14" y="1821"/>
                    <a:pt x="22" y="1826"/>
                    <a:pt x="21" y="1845"/>
                  </a:cubicBezTo>
                  <a:cubicBezTo>
                    <a:pt x="20" y="1864"/>
                    <a:pt x="0" y="1903"/>
                    <a:pt x="11" y="1917"/>
                  </a:cubicBezTo>
                  <a:cubicBezTo>
                    <a:pt x="22" y="1931"/>
                    <a:pt x="78" y="1916"/>
                    <a:pt x="89" y="1930"/>
                  </a:cubicBezTo>
                  <a:cubicBezTo>
                    <a:pt x="100" y="1944"/>
                    <a:pt x="66" y="1989"/>
                    <a:pt x="79" y="1999"/>
                  </a:cubicBezTo>
                  <a:cubicBezTo>
                    <a:pt x="92" y="2009"/>
                    <a:pt x="141" y="1965"/>
                    <a:pt x="165" y="1989"/>
                  </a:cubicBezTo>
                  <a:cubicBezTo>
                    <a:pt x="189" y="2013"/>
                    <a:pt x="124" y="2049"/>
                    <a:pt x="134" y="2067"/>
                  </a:cubicBezTo>
                  <a:cubicBezTo>
                    <a:pt x="144" y="2085"/>
                    <a:pt x="215" y="2084"/>
                    <a:pt x="227" y="2095"/>
                  </a:cubicBezTo>
                  <a:cubicBezTo>
                    <a:pt x="239" y="2106"/>
                    <a:pt x="210" y="2128"/>
                    <a:pt x="206" y="2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6" name="Freeform 30"/>
            <p:cNvSpPr>
              <a:spLocks/>
            </p:cNvSpPr>
            <p:nvPr/>
          </p:nvSpPr>
          <p:spPr bwMode="auto">
            <a:xfrm>
              <a:off x="4913" y="1237"/>
              <a:ext cx="97" cy="79"/>
            </a:xfrm>
            <a:custGeom>
              <a:avLst/>
              <a:gdLst>
                <a:gd name="T0" fmla="*/ 35 w 97"/>
                <a:gd name="T1" fmla="*/ 15 h 79"/>
                <a:gd name="T2" fmla="*/ 7 w 97"/>
                <a:gd name="T3" fmla="*/ 55 h 79"/>
                <a:gd name="T4" fmla="*/ 3 w 97"/>
                <a:gd name="T5" fmla="*/ 67 h 79"/>
                <a:gd name="T6" fmla="*/ 71 w 97"/>
                <a:gd name="T7" fmla="*/ 79 h 79"/>
                <a:gd name="T8" fmla="*/ 79 w 97"/>
                <a:gd name="T9" fmla="*/ 35 h 79"/>
                <a:gd name="T10" fmla="*/ 75 w 97"/>
                <a:gd name="T11" fmla="*/ 11 h 79"/>
                <a:gd name="T12" fmla="*/ 35 w 97"/>
                <a:gd name="T13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79">
                  <a:moveTo>
                    <a:pt x="35" y="15"/>
                  </a:moveTo>
                  <a:cubicBezTo>
                    <a:pt x="31" y="39"/>
                    <a:pt x="30" y="47"/>
                    <a:pt x="7" y="55"/>
                  </a:cubicBezTo>
                  <a:cubicBezTo>
                    <a:pt x="6" y="59"/>
                    <a:pt x="0" y="64"/>
                    <a:pt x="3" y="67"/>
                  </a:cubicBezTo>
                  <a:cubicBezTo>
                    <a:pt x="13" y="77"/>
                    <a:pt x="67" y="79"/>
                    <a:pt x="71" y="79"/>
                  </a:cubicBezTo>
                  <a:cubicBezTo>
                    <a:pt x="97" y="70"/>
                    <a:pt x="92" y="55"/>
                    <a:pt x="79" y="35"/>
                  </a:cubicBezTo>
                  <a:cubicBezTo>
                    <a:pt x="78" y="27"/>
                    <a:pt x="79" y="18"/>
                    <a:pt x="75" y="11"/>
                  </a:cubicBezTo>
                  <a:cubicBezTo>
                    <a:pt x="69" y="0"/>
                    <a:pt x="41" y="9"/>
                    <a:pt x="35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7" name="Freeform 31"/>
            <p:cNvSpPr>
              <a:spLocks/>
            </p:cNvSpPr>
            <p:nvPr/>
          </p:nvSpPr>
          <p:spPr bwMode="auto">
            <a:xfrm>
              <a:off x="4992" y="1296"/>
              <a:ext cx="200" cy="136"/>
            </a:xfrm>
            <a:custGeom>
              <a:avLst/>
              <a:gdLst>
                <a:gd name="T0" fmla="*/ 0 w 184"/>
                <a:gd name="T1" fmla="*/ 0 h 136"/>
                <a:gd name="T2" fmla="*/ 120 w 184"/>
                <a:gd name="T3" fmla="*/ 24 h 136"/>
                <a:gd name="T4" fmla="*/ 148 w 184"/>
                <a:gd name="T5" fmla="*/ 44 h 136"/>
                <a:gd name="T6" fmla="*/ 152 w 184"/>
                <a:gd name="T7" fmla="*/ 112 h 136"/>
                <a:gd name="T8" fmla="*/ 184 w 184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6">
                  <a:moveTo>
                    <a:pt x="0" y="0"/>
                  </a:moveTo>
                  <a:cubicBezTo>
                    <a:pt x="47" y="8"/>
                    <a:pt x="95" y="17"/>
                    <a:pt x="120" y="24"/>
                  </a:cubicBezTo>
                  <a:cubicBezTo>
                    <a:pt x="145" y="31"/>
                    <a:pt x="143" y="29"/>
                    <a:pt x="148" y="44"/>
                  </a:cubicBezTo>
                  <a:cubicBezTo>
                    <a:pt x="153" y="59"/>
                    <a:pt x="146" y="97"/>
                    <a:pt x="152" y="112"/>
                  </a:cubicBezTo>
                  <a:cubicBezTo>
                    <a:pt x="158" y="127"/>
                    <a:pt x="176" y="131"/>
                    <a:pt x="184" y="13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28" name="Freeform 32"/>
            <p:cNvSpPr>
              <a:spLocks/>
            </p:cNvSpPr>
            <p:nvPr/>
          </p:nvSpPr>
          <p:spPr bwMode="auto">
            <a:xfrm>
              <a:off x="3380" y="708"/>
              <a:ext cx="899" cy="596"/>
            </a:xfrm>
            <a:custGeom>
              <a:avLst/>
              <a:gdLst>
                <a:gd name="T0" fmla="*/ 682 w 899"/>
                <a:gd name="T1" fmla="*/ 48 h 596"/>
                <a:gd name="T2" fmla="*/ 724 w 899"/>
                <a:gd name="T3" fmla="*/ 120 h 596"/>
                <a:gd name="T4" fmla="*/ 766 w 899"/>
                <a:gd name="T5" fmla="*/ 180 h 596"/>
                <a:gd name="T6" fmla="*/ 784 w 899"/>
                <a:gd name="T7" fmla="*/ 216 h 596"/>
                <a:gd name="T8" fmla="*/ 832 w 899"/>
                <a:gd name="T9" fmla="*/ 270 h 596"/>
                <a:gd name="T10" fmla="*/ 856 w 899"/>
                <a:gd name="T11" fmla="*/ 348 h 596"/>
                <a:gd name="T12" fmla="*/ 898 w 899"/>
                <a:gd name="T13" fmla="*/ 444 h 596"/>
                <a:gd name="T14" fmla="*/ 886 w 899"/>
                <a:gd name="T15" fmla="*/ 504 h 596"/>
                <a:gd name="T16" fmla="*/ 850 w 899"/>
                <a:gd name="T17" fmla="*/ 522 h 596"/>
                <a:gd name="T18" fmla="*/ 844 w 899"/>
                <a:gd name="T19" fmla="*/ 546 h 596"/>
                <a:gd name="T20" fmla="*/ 754 w 899"/>
                <a:gd name="T21" fmla="*/ 594 h 596"/>
                <a:gd name="T22" fmla="*/ 706 w 899"/>
                <a:gd name="T23" fmla="*/ 588 h 596"/>
                <a:gd name="T24" fmla="*/ 694 w 899"/>
                <a:gd name="T25" fmla="*/ 570 h 596"/>
                <a:gd name="T26" fmla="*/ 676 w 899"/>
                <a:gd name="T27" fmla="*/ 564 h 596"/>
                <a:gd name="T28" fmla="*/ 652 w 899"/>
                <a:gd name="T29" fmla="*/ 528 h 596"/>
                <a:gd name="T30" fmla="*/ 616 w 899"/>
                <a:gd name="T31" fmla="*/ 516 h 596"/>
                <a:gd name="T32" fmla="*/ 580 w 899"/>
                <a:gd name="T33" fmla="*/ 492 h 596"/>
                <a:gd name="T34" fmla="*/ 406 w 899"/>
                <a:gd name="T35" fmla="*/ 420 h 596"/>
                <a:gd name="T36" fmla="*/ 370 w 899"/>
                <a:gd name="T37" fmla="*/ 402 h 596"/>
                <a:gd name="T38" fmla="*/ 310 w 899"/>
                <a:gd name="T39" fmla="*/ 360 h 596"/>
                <a:gd name="T40" fmla="*/ 262 w 899"/>
                <a:gd name="T41" fmla="*/ 318 h 596"/>
                <a:gd name="T42" fmla="*/ 220 w 899"/>
                <a:gd name="T43" fmla="*/ 300 h 596"/>
                <a:gd name="T44" fmla="*/ 142 w 899"/>
                <a:gd name="T45" fmla="*/ 252 h 596"/>
                <a:gd name="T46" fmla="*/ 88 w 899"/>
                <a:gd name="T47" fmla="*/ 198 h 596"/>
                <a:gd name="T48" fmla="*/ 64 w 899"/>
                <a:gd name="T49" fmla="*/ 162 h 596"/>
                <a:gd name="T50" fmla="*/ 10 w 899"/>
                <a:gd name="T51" fmla="*/ 120 h 596"/>
                <a:gd name="T52" fmla="*/ 16 w 899"/>
                <a:gd name="T53" fmla="*/ 84 h 596"/>
                <a:gd name="T54" fmla="*/ 100 w 899"/>
                <a:gd name="T55" fmla="*/ 0 h 596"/>
                <a:gd name="T56" fmla="*/ 664 w 899"/>
                <a:gd name="T57" fmla="*/ 0 h 596"/>
                <a:gd name="T58" fmla="*/ 682 w 899"/>
                <a:gd name="T59" fmla="*/ 4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9" h="596">
                  <a:moveTo>
                    <a:pt x="682" y="48"/>
                  </a:moveTo>
                  <a:cubicBezTo>
                    <a:pt x="733" y="65"/>
                    <a:pt x="673" y="103"/>
                    <a:pt x="724" y="120"/>
                  </a:cubicBezTo>
                  <a:cubicBezTo>
                    <a:pt x="736" y="143"/>
                    <a:pt x="755" y="157"/>
                    <a:pt x="766" y="180"/>
                  </a:cubicBezTo>
                  <a:cubicBezTo>
                    <a:pt x="778" y="204"/>
                    <a:pt x="764" y="194"/>
                    <a:pt x="784" y="216"/>
                  </a:cubicBezTo>
                  <a:cubicBezTo>
                    <a:pt x="796" y="230"/>
                    <a:pt x="823" y="250"/>
                    <a:pt x="832" y="270"/>
                  </a:cubicBezTo>
                  <a:cubicBezTo>
                    <a:pt x="843" y="295"/>
                    <a:pt x="844" y="324"/>
                    <a:pt x="856" y="348"/>
                  </a:cubicBezTo>
                  <a:cubicBezTo>
                    <a:pt x="871" y="379"/>
                    <a:pt x="887" y="411"/>
                    <a:pt x="898" y="444"/>
                  </a:cubicBezTo>
                  <a:cubicBezTo>
                    <a:pt x="895" y="464"/>
                    <a:pt x="899" y="488"/>
                    <a:pt x="886" y="504"/>
                  </a:cubicBezTo>
                  <a:cubicBezTo>
                    <a:pt x="878" y="514"/>
                    <a:pt x="861" y="515"/>
                    <a:pt x="850" y="522"/>
                  </a:cubicBezTo>
                  <a:cubicBezTo>
                    <a:pt x="848" y="530"/>
                    <a:pt x="848" y="539"/>
                    <a:pt x="844" y="546"/>
                  </a:cubicBezTo>
                  <a:cubicBezTo>
                    <a:pt x="819" y="596"/>
                    <a:pt x="803" y="582"/>
                    <a:pt x="754" y="594"/>
                  </a:cubicBezTo>
                  <a:cubicBezTo>
                    <a:pt x="738" y="592"/>
                    <a:pt x="721" y="594"/>
                    <a:pt x="706" y="588"/>
                  </a:cubicBezTo>
                  <a:cubicBezTo>
                    <a:pt x="699" y="585"/>
                    <a:pt x="700" y="575"/>
                    <a:pt x="694" y="570"/>
                  </a:cubicBezTo>
                  <a:cubicBezTo>
                    <a:pt x="689" y="566"/>
                    <a:pt x="682" y="566"/>
                    <a:pt x="676" y="564"/>
                  </a:cubicBezTo>
                  <a:cubicBezTo>
                    <a:pt x="668" y="552"/>
                    <a:pt x="660" y="540"/>
                    <a:pt x="652" y="528"/>
                  </a:cubicBezTo>
                  <a:cubicBezTo>
                    <a:pt x="645" y="517"/>
                    <a:pt x="628" y="520"/>
                    <a:pt x="616" y="516"/>
                  </a:cubicBezTo>
                  <a:cubicBezTo>
                    <a:pt x="602" y="511"/>
                    <a:pt x="592" y="501"/>
                    <a:pt x="580" y="492"/>
                  </a:cubicBezTo>
                  <a:cubicBezTo>
                    <a:pt x="517" y="445"/>
                    <a:pt x="486" y="430"/>
                    <a:pt x="406" y="420"/>
                  </a:cubicBezTo>
                  <a:cubicBezTo>
                    <a:pt x="395" y="413"/>
                    <a:pt x="381" y="409"/>
                    <a:pt x="370" y="402"/>
                  </a:cubicBezTo>
                  <a:cubicBezTo>
                    <a:pt x="348" y="387"/>
                    <a:pt x="337" y="369"/>
                    <a:pt x="310" y="360"/>
                  </a:cubicBezTo>
                  <a:cubicBezTo>
                    <a:pt x="293" y="347"/>
                    <a:pt x="279" y="330"/>
                    <a:pt x="262" y="318"/>
                  </a:cubicBezTo>
                  <a:cubicBezTo>
                    <a:pt x="250" y="309"/>
                    <a:pt x="233" y="308"/>
                    <a:pt x="220" y="300"/>
                  </a:cubicBezTo>
                  <a:cubicBezTo>
                    <a:pt x="194" y="285"/>
                    <a:pt x="167" y="269"/>
                    <a:pt x="142" y="252"/>
                  </a:cubicBezTo>
                  <a:cubicBezTo>
                    <a:pt x="126" y="228"/>
                    <a:pt x="106" y="218"/>
                    <a:pt x="88" y="198"/>
                  </a:cubicBezTo>
                  <a:cubicBezTo>
                    <a:pt x="78" y="187"/>
                    <a:pt x="76" y="170"/>
                    <a:pt x="64" y="162"/>
                  </a:cubicBezTo>
                  <a:cubicBezTo>
                    <a:pt x="21" y="133"/>
                    <a:pt x="38" y="148"/>
                    <a:pt x="10" y="120"/>
                  </a:cubicBezTo>
                  <a:cubicBezTo>
                    <a:pt x="0" y="91"/>
                    <a:pt x="2" y="112"/>
                    <a:pt x="16" y="84"/>
                  </a:cubicBezTo>
                  <a:cubicBezTo>
                    <a:pt x="41" y="33"/>
                    <a:pt x="65" y="35"/>
                    <a:pt x="100" y="0"/>
                  </a:cubicBezTo>
                  <a:lnTo>
                    <a:pt x="664" y="0"/>
                  </a:lnTo>
                  <a:lnTo>
                    <a:pt x="68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2929" name="Group 33"/>
          <p:cNvGrpSpPr>
            <a:grpSpLocks/>
          </p:cNvGrpSpPr>
          <p:nvPr/>
        </p:nvGrpSpPr>
        <p:grpSpPr bwMode="auto">
          <a:xfrm>
            <a:off x="3887787" y="3128965"/>
            <a:ext cx="1463675" cy="503238"/>
            <a:chOff x="1834" y="1840"/>
            <a:chExt cx="922" cy="317"/>
          </a:xfrm>
        </p:grpSpPr>
        <p:sp>
          <p:nvSpPr>
            <p:cNvPr id="592930" name="Line 34"/>
            <p:cNvSpPr>
              <a:spLocks noChangeShapeType="1"/>
            </p:cNvSpPr>
            <p:nvPr/>
          </p:nvSpPr>
          <p:spPr bwMode="auto">
            <a:xfrm rot="-5400000">
              <a:off x="2282" y="1767"/>
              <a:ext cx="0" cy="7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31" name="Rectangle 35"/>
            <p:cNvSpPr>
              <a:spLocks noChangeArrowheads="1"/>
            </p:cNvSpPr>
            <p:nvPr/>
          </p:nvSpPr>
          <p:spPr bwMode="auto">
            <a:xfrm>
              <a:off x="1834" y="1840"/>
              <a:ext cx="9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</a:pPr>
              <a:r>
                <a:rPr lang="en-US" sz="2800" dirty="0">
                  <a:solidFill>
                    <a:prstClr val="black"/>
                  </a:solidFill>
                </a:rPr>
                <a:t>7 ½ min.</a:t>
              </a:r>
            </a:p>
          </p:txBody>
        </p:sp>
      </p:grpSp>
      <p:grpSp>
        <p:nvGrpSpPr>
          <p:cNvPr id="592932" name="Group 36"/>
          <p:cNvGrpSpPr>
            <a:grpSpLocks/>
          </p:cNvGrpSpPr>
          <p:nvPr/>
        </p:nvGrpSpPr>
        <p:grpSpPr bwMode="auto">
          <a:xfrm>
            <a:off x="5881688" y="1274764"/>
            <a:ext cx="2462213" cy="515938"/>
            <a:chOff x="3090" y="672"/>
            <a:chExt cx="1551" cy="325"/>
          </a:xfrm>
        </p:grpSpPr>
        <p:sp>
          <p:nvSpPr>
            <p:cNvPr id="592933" name="Line 37"/>
            <p:cNvSpPr>
              <a:spLocks noChangeShapeType="1"/>
            </p:cNvSpPr>
            <p:nvPr/>
          </p:nvSpPr>
          <p:spPr bwMode="auto">
            <a:xfrm rot="-5400000">
              <a:off x="3866" y="221"/>
              <a:ext cx="0" cy="15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934" name="Rectangle 38"/>
            <p:cNvSpPr>
              <a:spLocks noChangeArrowheads="1"/>
            </p:cNvSpPr>
            <p:nvPr/>
          </p:nvSpPr>
          <p:spPr bwMode="auto">
            <a:xfrm>
              <a:off x="3095" y="672"/>
              <a:ext cx="1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</a:pPr>
              <a:r>
                <a:rPr lang="en-US" sz="2800" dirty="0">
                  <a:solidFill>
                    <a:prstClr val="black"/>
                  </a:solidFill>
                </a:rPr>
                <a:t>15 min.</a:t>
              </a:r>
            </a:p>
          </p:txBody>
        </p:sp>
      </p:grpSp>
      <p:sp>
        <p:nvSpPr>
          <p:cNvPr id="592935" name="Rectangle 39"/>
          <p:cNvSpPr>
            <a:spLocks noChangeArrowheads="1"/>
          </p:cNvSpPr>
          <p:nvPr/>
        </p:nvSpPr>
        <p:spPr bwMode="auto">
          <a:xfrm>
            <a:off x="5889625" y="3933826"/>
            <a:ext cx="1257300" cy="1862137"/>
          </a:xfrm>
          <a:prstGeom prst="rect">
            <a:avLst/>
          </a:prstGeom>
          <a:noFill/>
          <a:ln w="76200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5"/>
          <p:cNvSpPr txBox="1">
            <a:spLocks noChangeArrowheads="1"/>
          </p:cNvSpPr>
          <p:nvPr/>
        </p:nvSpPr>
        <p:spPr>
          <a:xfrm>
            <a:off x="2438400" y="1371600"/>
            <a:ext cx="219456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Map “SIZE”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33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206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9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9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9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grpSp>
        <p:nvGrpSpPr>
          <p:cNvPr id="594949" name="Group 5"/>
          <p:cNvGrpSpPr>
            <a:grpSpLocks/>
          </p:cNvGrpSpPr>
          <p:nvPr/>
        </p:nvGrpSpPr>
        <p:grpSpPr bwMode="auto">
          <a:xfrm>
            <a:off x="2789239" y="2503488"/>
            <a:ext cx="2136775" cy="3154362"/>
            <a:chOff x="461" y="1577"/>
            <a:chExt cx="1346" cy="1987"/>
          </a:xfrm>
        </p:grpSpPr>
        <p:sp>
          <p:nvSpPr>
            <p:cNvPr id="594950" name="Rectangle 6"/>
            <p:cNvSpPr>
              <a:spLocks noChangeArrowheads="1"/>
            </p:cNvSpPr>
            <p:nvPr/>
          </p:nvSpPr>
          <p:spPr bwMode="auto">
            <a:xfrm>
              <a:off x="461" y="1577"/>
              <a:ext cx="1346" cy="1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1" name="Rectangle 7"/>
            <p:cNvSpPr>
              <a:spLocks noChangeArrowheads="1"/>
            </p:cNvSpPr>
            <p:nvPr/>
          </p:nvSpPr>
          <p:spPr bwMode="auto">
            <a:xfrm>
              <a:off x="553" y="1699"/>
              <a:ext cx="1162" cy="174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2" name="Freeform 8"/>
            <p:cNvSpPr>
              <a:spLocks/>
            </p:cNvSpPr>
            <p:nvPr/>
          </p:nvSpPr>
          <p:spPr bwMode="auto">
            <a:xfrm>
              <a:off x="790" y="1921"/>
              <a:ext cx="919" cy="1512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3" name="Freeform 9"/>
            <p:cNvSpPr>
              <a:spLocks/>
            </p:cNvSpPr>
            <p:nvPr/>
          </p:nvSpPr>
          <p:spPr bwMode="auto">
            <a:xfrm>
              <a:off x="1078" y="2705"/>
              <a:ext cx="481" cy="652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4" name="Freeform 10"/>
            <p:cNvSpPr>
              <a:spLocks/>
            </p:cNvSpPr>
            <p:nvPr/>
          </p:nvSpPr>
          <p:spPr bwMode="auto">
            <a:xfrm>
              <a:off x="1409" y="2582"/>
              <a:ext cx="155" cy="190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5" name="Freeform 11"/>
            <p:cNvSpPr>
              <a:spLocks/>
            </p:cNvSpPr>
            <p:nvPr/>
          </p:nvSpPr>
          <p:spPr bwMode="auto">
            <a:xfrm>
              <a:off x="1387" y="2755"/>
              <a:ext cx="46" cy="27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6" name="Freeform 12"/>
            <p:cNvSpPr>
              <a:spLocks/>
            </p:cNvSpPr>
            <p:nvPr/>
          </p:nvSpPr>
          <p:spPr bwMode="auto">
            <a:xfrm>
              <a:off x="1521" y="3347"/>
              <a:ext cx="11" cy="83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7" name="Freeform 13"/>
            <p:cNvSpPr>
              <a:spLocks/>
            </p:cNvSpPr>
            <p:nvPr/>
          </p:nvSpPr>
          <p:spPr bwMode="auto">
            <a:xfrm>
              <a:off x="555" y="1886"/>
              <a:ext cx="1155" cy="1405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58" name="Freeform 14"/>
            <p:cNvSpPr>
              <a:spLocks/>
            </p:cNvSpPr>
            <p:nvPr/>
          </p:nvSpPr>
          <p:spPr bwMode="auto">
            <a:xfrm>
              <a:off x="1358" y="1703"/>
              <a:ext cx="297" cy="901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4959" name="Group 15"/>
          <p:cNvGrpSpPr>
            <a:grpSpLocks/>
          </p:cNvGrpSpPr>
          <p:nvPr/>
        </p:nvGrpSpPr>
        <p:grpSpPr bwMode="auto">
          <a:xfrm>
            <a:off x="5908676" y="4210051"/>
            <a:ext cx="842963" cy="1243013"/>
            <a:chOff x="2226" y="2062"/>
            <a:chExt cx="531" cy="783"/>
          </a:xfrm>
        </p:grpSpPr>
        <p:sp>
          <p:nvSpPr>
            <p:cNvPr id="594960" name="Rectangle 16"/>
            <p:cNvSpPr>
              <a:spLocks noChangeArrowheads="1"/>
            </p:cNvSpPr>
            <p:nvPr/>
          </p:nvSpPr>
          <p:spPr bwMode="auto">
            <a:xfrm>
              <a:off x="2226" y="2062"/>
              <a:ext cx="531" cy="7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1" name="Rectangle 17"/>
            <p:cNvSpPr>
              <a:spLocks noChangeArrowheads="1"/>
            </p:cNvSpPr>
            <p:nvPr/>
          </p:nvSpPr>
          <p:spPr bwMode="auto">
            <a:xfrm>
              <a:off x="2297" y="2160"/>
              <a:ext cx="386" cy="57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2" name="Freeform 18"/>
            <p:cNvSpPr>
              <a:spLocks/>
            </p:cNvSpPr>
            <p:nvPr/>
          </p:nvSpPr>
          <p:spPr bwMode="auto">
            <a:xfrm>
              <a:off x="2371" y="2234"/>
              <a:ext cx="306" cy="502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3" name="Freeform 19"/>
            <p:cNvSpPr>
              <a:spLocks/>
            </p:cNvSpPr>
            <p:nvPr/>
          </p:nvSpPr>
          <p:spPr bwMode="auto">
            <a:xfrm>
              <a:off x="2471" y="2494"/>
              <a:ext cx="160" cy="216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4" name="Freeform 20"/>
            <p:cNvSpPr>
              <a:spLocks/>
            </p:cNvSpPr>
            <p:nvPr/>
          </p:nvSpPr>
          <p:spPr bwMode="auto">
            <a:xfrm>
              <a:off x="2581" y="2453"/>
              <a:ext cx="52" cy="63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5" name="Freeform 21"/>
            <p:cNvSpPr>
              <a:spLocks/>
            </p:cNvSpPr>
            <p:nvPr/>
          </p:nvSpPr>
          <p:spPr bwMode="auto">
            <a:xfrm>
              <a:off x="2574" y="2510"/>
              <a:ext cx="16" cy="9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6" name="Freeform 22"/>
            <p:cNvSpPr>
              <a:spLocks/>
            </p:cNvSpPr>
            <p:nvPr/>
          </p:nvSpPr>
          <p:spPr bwMode="auto">
            <a:xfrm>
              <a:off x="2618" y="2707"/>
              <a:ext cx="4" cy="2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7" name="Freeform 23"/>
            <p:cNvSpPr>
              <a:spLocks/>
            </p:cNvSpPr>
            <p:nvPr/>
          </p:nvSpPr>
          <p:spPr bwMode="auto">
            <a:xfrm>
              <a:off x="2297" y="2222"/>
              <a:ext cx="384" cy="466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968" name="Freeform 24"/>
            <p:cNvSpPr>
              <a:spLocks/>
            </p:cNvSpPr>
            <p:nvPr/>
          </p:nvSpPr>
          <p:spPr bwMode="auto">
            <a:xfrm>
              <a:off x="2564" y="2161"/>
              <a:ext cx="99" cy="299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952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94969" name="Rectangle 25"/>
          <p:cNvSpPr>
            <a:spLocks noChangeArrowheads="1"/>
          </p:cNvSpPr>
          <p:nvPr/>
        </p:nvSpPr>
        <p:spPr bwMode="auto">
          <a:xfrm>
            <a:off x="2943225" y="1957388"/>
            <a:ext cx="18669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800" dirty="0">
                <a:solidFill>
                  <a:prstClr val="black"/>
                </a:solidFill>
              </a:rPr>
              <a:t>1 : 24,000</a:t>
            </a:r>
          </a:p>
        </p:txBody>
      </p:sp>
      <p:sp>
        <p:nvSpPr>
          <p:cNvPr id="594970" name="Rectangle 26"/>
          <p:cNvSpPr>
            <a:spLocks noChangeArrowheads="1"/>
          </p:cNvSpPr>
          <p:nvPr/>
        </p:nvSpPr>
        <p:spPr bwMode="auto">
          <a:xfrm>
            <a:off x="5408613" y="3657601"/>
            <a:ext cx="18669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800" dirty="0">
                <a:solidFill>
                  <a:prstClr val="black"/>
                </a:solidFill>
              </a:rPr>
              <a:t>1 : 69,500</a:t>
            </a:r>
          </a:p>
        </p:txBody>
      </p:sp>
      <p:sp>
        <p:nvSpPr>
          <p:cNvPr id="594971" name="Rectangle 27"/>
          <p:cNvSpPr>
            <a:spLocks noChangeArrowheads="1"/>
          </p:cNvSpPr>
          <p:nvPr/>
        </p:nvSpPr>
        <p:spPr bwMode="auto">
          <a:xfrm>
            <a:off x="7010400" y="1447801"/>
            <a:ext cx="27432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spcAft>
                <a:spcPct val="50000"/>
              </a:spcAft>
              <a:buClr>
                <a:srgbClr val="FFBB33"/>
              </a:buClr>
              <a:tabLst>
                <a:tab pos="1143000" algn="l"/>
              </a:tabLst>
            </a:pPr>
            <a:r>
              <a:rPr lang="en-US" sz="2800" dirty="0">
                <a:solidFill>
                  <a:prstClr val="black"/>
                </a:solidFill>
              </a:rPr>
              <a:t>Map </a:t>
            </a:r>
            <a:r>
              <a:rPr lang="en-US" sz="2800" dirty="0">
                <a:solidFill>
                  <a:prstClr val="black"/>
                </a:solidFill>
                <a:sym typeface="Wingdings" pitchFamily="48" charset="2"/>
              </a:rPr>
              <a:t> World</a:t>
            </a:r>
          </a:p>
        </p:txBody>
      </p:sp>
      <p:sp>
        <p:nvSpPr>
          <p:cNvPr id="594972" name="Rectangle 28"/>
          <p:cNvSpPr>
            <a:spLocks noChangeArrowheads="1"/>
          </p:cNvSpPr>
          <p:nvPr/>
        </p:nvSpPr>
        <p:spPr bwMode="auto">
          <a:xfrm>
            <a:off x="7467600" y="2230439"/>
            <a:ext cx="2286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15000"/>
              </a:spcAft>
              <a:buClr>
                <a:srgbClr val="FFBB33"/>
              </a:buClr>
              <a:tabLst>
                <a:tab pos="457200" algn="l"/>
                <a:tab pos="803275" algn="l"/>
              </a:tabLst>
            </a:pPr>
            <a:r>
              <a:rPr lang="en-US" sz="2800" dirty="0">
                <a:solidFill>
                  <a:prstClr val="black"/>
                </a:solidFill>
                <a:sym typeface="Wingdings" pitchFamily="48" charset="2"/>
              </a:rPr>
              <a:t>1”	=	24,000”</a:t>
            </a:r>
          </a:p>
          <a:p>
            <a:pPr>
              <a:spcAft>
                <a:spcPct val="15000"/>
              </a:spcAft>
              <a:buClr>
                <a:srgbClr val="FFBB33"/>
              </a:buClr>
              <a:tabLst>
                <a:tab pos="457200" algn="l"/>
                <a:tab pos="803275" algn="l"/>
              </a:tabLst>
            </a:pPr>
            <a:r>
              <a:rPr lang="en-US" sz="2800" dirty="0">
                <a:solidFill>
                  <a:prstClr val="black"/>
                </a:solidFill>
                <a:sym typeface="Wingdings" pitchFamily="48" charset="2"/>
              </a:rPr>
              <a:t>	=	3/8 mi. </a:t>
            </a:r>
          </a:p>
        </p:txBody>
      </p:sp>
      <p:sp>
        <p:nvSpPr>
          <p:cNvPr id="594973" name="Rectangle 29"/>
          <p:cNvSpPr>
            <a:spLocks noChangeArrowheads="1"/>
          </p:cNvSpPr>
          <p:nvPr/>
        </p:nvSpPr>
        <p:spPr bwMode="auto">
          <a:xfrm>
            <a:off x="7467600" y="3749041"/>
            <a:ext cx="22860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Aft>
                <a:spcPct val="15000"/>
              </a:spcAft>
              <a:buClr>
                <a:srgbClr val="FFBB33"/>
              </a:buClr>
              <a:tabLst>
                <a:tab pos="457200" algn="l"/>
                <a:tab pos="803275" algn="l"/>
              </a:tabLst>
            </a:pPr>
            <a:r>
              <a:rPr lang="en-US" sz="2800" dirty="0">
                <a:solidFill>
                  <a:prstClr val="black"/>
                </a:solidFill>
                <a:sym typeface="Wingdings" pitchFamily="48" charset="2"/>
              </a:rPr>
              <a:t>1”	=	69,500”</a:t>
            </a:r>
          </a:p>
          <a:p>
            <a:pPr>
              <a:spcAft>
                <a:spcPct val="15000"/>
              </a:spcAft>
              <a:buClr>
                <a:srgbClr val="FFBB33"/>
              </a:buClr>
              <a:tabLst>
                <a:tab pos="457200" algn="l"/>
                <a:tab pos="803275" algn="l"/>
              </a:tabLst>
            </a:pPr>
            <a:r>
              <a:rPr lang="en-US" sz="2800" dirty="0">
                <a:solidFill>
                  <a:prstClr val="black"/>
                </a:solidFill>
                <a:sym typeface="Wingdings" pitchFamily="48" charset="2"/>
              </a:rPr>
              <a:t>	=	1.1 mi.</a:t>
            </a: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2438400" y="1371600"/>
            <a:ext cx="219456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Map “SCALE”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2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34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27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94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94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9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9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594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94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69" grpId="0"/>
      <p:bldP spid="594970" grpId="0"/>
      <p:bldP spid="594971" grpId="0"/>
      <p:bldP spid="594972" grpId="0" build="p"/>
      <p:bldP spid="59497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grpSp>
        <p:nvGrpSpPr>
          <p:cNvPr id="596997" name="Group 5"/>
          <p:cNvGrpSpPr>
            <a:grpSpLocks/>
          </p:cNvGrpSpPr>
          <p:nvPr/>
        </p:nvGrpSpPr>
        <p:grpSpPr bwMode="auto">
          <a:xfrm>
            <a:off x="2789239" y="2503488"/>
            <a:ext cx="2136775" cy="3154362"/>
            <a:chOff x="461" y="1577"/>
            <a:chExt cx="1346" cy="1987"/>
          </a:xfrm>
        </p:grpSpPr>
        <p:sp>
          <p:nvSpPr>
            <p:cNvPr id="596998" name="Rectangle 6"/>
            <p:cNvSpPr>
              <a:spLocks noChangeArrowheads="1"/>
            </p:cNvSpPr>
            <p:nvPr/>
          </p:nvSpPr>
          <p:spPr bwMode="auto">
            <a:xfrm>
              <a:off x="461" y="1577"/>
              <a:ext cx="1346" cy="19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999" name="Rectangle 7"/>
            <p:cNvSpPr>
              <a:spLocks noChangeArrowheads="1"/>
            </p:cNvSpPr>
            <p:nvPr/>
          </p:nvSpPr>
          <p:spPr bwMode="auto">
            <a:xfrm>
              <a:off x="553" y="1699"/>
              <a:ext cx="1162" cy="1743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0" name="Freeform 8"/>
            <p:cNvSpPr>
              <a:spLocks/>
            </p:cNvSpPr>
            <p:nvPr/>
          </p:nvSpPr>
          <p:spPr bwMode="auto">
            <a:xfrm>
              <a:off x="790" y="1921"/>
              <a:ext cx="919" cy="1512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1" name="Freeform 9"/>
            <p:cNvSpPr>
              <a:spLocks/>
            </p:cNvSpPr>
            <p:nvPr/>
          </p:nvSpPr>
          <p:spPr bwMode="auto">
            <a:xfrm>
              <a:off x="1078" y="2705"/>
              <a:ext cx="481" cy="652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2" name="Freeform 10"/>
            <p:cNvSpPr>
              <a:spLocks/>
            </p:cNvSpPr>
            <p:nvPr/>
          </p:nvSpPr>
          <p:spPr bwMode="auto">
            <a:xfrm>
              <a:off x="1409" y="2582"/>
              <a:ext cx="155" cy="190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3" name="Freeform 11"/>
            <p:cNvSpPr>
              <a:spLocks/>
            </p:cNvSpPr>
            <p:nvPr/>
          </p:nvSpPr>
          <p:spPr bwMode="auto">
            <a:xfrm>
              <a:off x="1387" y="2755"/>
              <a:ext cx="46" cy="27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4" name="Freeform 12"/>
            <p:cNvSpPr>
              <a:spLocks/>
            </p:cNvSpPr>
            <p:nvPr/>
          </p:nvSpPr>
          <p:spPr bwMode="auto">
            <a:xfrm>
              <a:off x="1521" y="3347"/>
              <a:ext cx="11" cy="83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5" name="Freeform 13"/>
            <p:cNvSpPr>
              <a:spLocks/>
            </p:cNvSpPr>
            <p:nvPr/>
          </p:nvSpPr>
          <p:spPr bwMode="auto">
            <a:xfrm>
              <a:off x="555" y="1886"/>
              <a:ext cx="1155" cy="1405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6" name="Freeform 14"/>
            <p:cNvSpPr>
              <a:spLocks/>
            </p:cNvSpPr>
            <p:nvPr/>
          </p:nvSpPr>
          <p:spPr bwMode="auto">
            <a:xfrm>
              <a:off x="1358" y="1703"/>
              <a:ext cx="297" cy="901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7007" name="Group 15"/>
          <p:cNvGrpSpPr>
            <a:grpSpLocks/>
          </p:cNvGrpSpPr>
          <p:nvPr/>
        </p:nvGrpSpPr>
        <p:grpSpPr bwMode="auto">
          <a:xfrm>
            <a:off x="7880351" y="2760663"/>
            <a:ext cx="1514475" cy="2265362"/>
            <a:chOff x="3956" y="1451"/>
            <a:chExt cx="954" cy="1427"/>
          </a:xfrm>
        </p:grpSpPr>
        <p:sp>
          <p:nvSpPr>
            <p:cNvPr id="597008" name="Rectangle 16"/>
            <p:cNvSpPr>
              <a:spLocks noChangeArrowheads="1"/>
            </p:cNvSpPr>
            <p:nvPr/>
          </p:nvSpPr>
          <p:spPr bwMode="auto">
            <a:xfrm>
              <a:off x="3956" y="1451"/>
              <a:ext cx="954" cy="14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09" name="Rectangle 17"/>
            <p:cNvSpPr>
              <a:spLocks noChangeArrowheads="1"/>
            </p:cNvSpPr>
            <p:nvPr/>
          </p:nvSpPr>
          <p:spPr bwMode="auto">
            <a:xfrm>
              <a:off x="4041" y="1573"/>
              <a:ext cx="781" cy="1169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0" name="Freeform 18"/>
            <p:cNvSpPr>
              <a:spLocks/>
            </p:cNvSpPr>
            <p:nvPr/>
          </p:nvSpPr>
          <p:spPr bwMode="auto">
            <a:xfrm>
              <a:off x="4125" y="1935"/>
              <a:ext cx="692" cy="805"/>
            </a:xfrm>
            <a:custGeom>
              <a:avLst/>
              <a:gdLst>
                <a:gd name="T0" fmla="*/ 312 w 692"/>
                <a:gd name="T1" fmla="*/ 301 h 805"/>
                <a:gd name="T2" fmla="*/ 304 w 692"/>
                <a:gd name="T3" fmla="*/ 317 h 805"/>
                <a:gd name="T4" fmla="*/ 255 w 692"/>
                <a:gd name="T5" fmla="*/ 356 h 805"/>
                <a:gd name="T6" fmla="*/ 220 w 692"/>
                <a:gd name="T7" fmla="*/ 320 h 805"/>
                <a:gd name="T8" fmla="*/ 203 w 692"/>
                <a:gd name="T9" fmla="*/ 283 h 805"/>
                <a:gd name="T10" fmla="*/ 165 w 692"/>
                <a:gd name="T11" fmla="*/ 315 h 805"/>
                <a:gd name="T12" fmla="*/ 138 w 692"/>
                <a:gd name="T13" fmla="*/ 331 h 805"/>
                <a:gd name="T14" fmla="*/ 108 w 692"/>
                <a:gd name="T15" fmla="*/ 365 h 805"/>
                <a:gd name="T16" fmla="*/ 113 w 692"/>
                <a:gd name="T17" fmla="*/ 398 h 805"/>
                <a:gd name="T18" fmla="*/ 143 w 692"/>
                <a:gd name="T19" fmla="*/ 424 h 805"/>
                <a:gd name="T20" fmla="*/ 68 w 692"/>
                <a:gd name="T21" fmla="*/ 459 h 805"/>
                <a:gd name="T22" fmla="*/ 38 w 692"/>
                <a:gd name="T23" fmla="*/ 504 h 805"/>
                <a:gd name="T24" fmla="*/ 50 w 692"/>
                <a:gd name="T25" fmla="*/ 530 h 805"/>
                <a:gd name="T26" fmla="*/ 11 w 692"/>
                <a:gd name="T27" fmla="*/ 596 h 805"/>
                <a:gd name="T28" fmla="*/ 8 w 692"/>
                <a:gd name="T29" fmla="*/ 658 h 805"/>
                <a:gd name="T30" fmla="*/ 119 w 692"/>
                <a:gd name="T31" fmla="*/ 688 h 805"/>
                <a:gd name="T32" fmla="*/ 185 w 692"/>
                <a:gd name="T33" fmla="*/ 732 h 805"/>
                <a:gd name="T34" fmla="*/ 224 w 692"/>
                <a:gd name="T35" fmla="*/ 763 h 805"/>
                <a:gd name="T36" fmla="*/ 254 w 692"/>
                <a:gd name="T37" fmla="*/ 805 h 805"/>
                <a:gd name="T38" fmla="*/ 283 w 692"/>
                <a:gd name="T39" fmla="*/ 774 h 805"/>
                <a:gd name="T40" fmla="*/ 312 w 692"/>
                <a:gd name="T41" fmla="*/ 735 h 805"/>
                <a:gd name="T42" fmla="*/ 349 w 692"/>
                <a:gd name="T43" fmla="*/ 704 h 805"/>
                <a:gd name="T44" fmla="*/ 427 w 692"/>
                <a:gd name="T45" fmla="*/ 709 h 805"/>
                <a:gd name="T46" fmla="*/ 490 w 692"/>
                <a:gd name="T47" fmla="*/ 695 h 805"/>
                <a:gd name="T48" fmla="*/ 572 w 692"/>
                <a:gd name="T49" fmla="*/ 649 h 805"/>
                <a:gd name="T50" fmla="*/ 604 w 692"/>
                <a:gd name="T51" fmla="*/ 621 h 805"/>
                <a:gd name="T52" fmla="*/ 630 w 692"/>
                <a:gd name="T53" fmla="*/ 573 h 805"/>
                <a:gd name="T54" fmla="*/ 613 w 692"/>
                <a:gd name="T55" fmla="*/ 546 h 805"/>
                <a:gd name="T56" fmla="*/ 612 w 692"/>
                <a:gd name="T57" fmla="*/ 513 h 805"/>
                <a:gd name="T58" fmla="*/ 532 w 692"/>
                <a:gd name="T59" fmla="*/ 505 h 805"/>
                <a:gd name="T60" fmla="*/ 480 w 692"/>
                <a:gd name="T61" fmla="*/ 472 h 805"/>
                <a:gd name="T62" fmla="*/ 449 w 692"/>
                <a:gd name="T63" fmla="*/ 412 h 805"/>
                <a:gd name="T64" fmla="*/ 490 w 692"/>
                <a:gd name="T65" fmla="*/ 348 h 805"/>
                <a:gd name="T66" fmla="*/ 517 w 692"/>
                <a:gd name="T67" fmla="*/ 317 h 805"/>
                <a:gd name="T68" fmla="*/ 577 w 692"/>
                <a:gd name="T69" fmla="*/ 304 h 805"/>
                <a:gd name="T70" fmla="*/ 565 w 692"/>
                <a:gd name="T71" fmla="*/ 261 h 805"/>
                <a:gd name="T72" fmla="*/ 573 w 692"/>
                <a:gd name="T73" fmla="*/ 216 h 805"/>
                <a:gd name="T74" fmla="*/ 690 w 692"/>
                <a:gd name="T75" fmla="*/ 210 h 805"/>
                <a:gd name="T76" fmla="*/ 651 w 692"/>
                <a:gd name="T77" fmla="*/ 69 h 805"/>
                <a:gd name="T78" fmla="*/ 548 w 692"/>
                <a:gd name="T79" fmla="*/ 46 h 805"/>
                <a:gd name="T80" fmla="*/ 521 w 692"/>
                <a:gd name="T81" fmla="*/ 0 h 805"/>
                <a:gd name="T82" fmla="*/ 402 w 692"/>
                <a:gd name="T83" fmla="*/ 23 h 805"/>
                <a:gd name="T84" fmla="*/ 361 w 692"/>
                <a:gd name="T85" fmla="*/ 60 h 805"/>
                <a:gd name="T86" fmla="*/ 304 w 692"/>
                <a:gd name="T87" fmla="*/ 112 h 805"/>
                <a:gd name="T88" fmla="*/ 269 w 692"/>
                <a:gd name="T89" fmla="*/ 163 h 805"/>
                <a:gd name="T90" fmla="*/ 320 w 692"/>
                <a:gd name="T91" fmla="*/ 278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2" h="805">
                  <a:moveTo>
                    <a:pt x="320" y="278"/>
                  </a:moveTo>
                  <a:cubicBezTo>
                    <a:pt x="319" y="283"/>
                    <a:pt x="317" y="287"/>
                    <a:pt x="315" y="292"/>
                  </a:cubicBezTo>
                  <a:cubicBezTo>
                    <a:pt x="314" y="295"/>
                    <a:pt x="314" y="298"/>
                    <a:pt x="312" y="301"/>
                  </a:cubicBezTo>
                  <a:cubicBezTo>
                    <a:pt x="311" y="303"/>
                    <a:pt x="309" y="305"/>
                    <a:pt x="309" y="308"/>
                  </a:cubicBezTo>
                  <a:cubicBezTo>
                    <a:pt x="308" y="308"/>
                    <a:pt x="308" y="310"/>
                    <a:pt x="308" y="311"/>
                  </a:cubicBezTo>
                  <a:cubicBezTo>
                    <a:pt x="307" y="313"/>
                    <a:pt x="304" y="317"/>
                    <a:pt x="304" y="317"/>
                  </a:cubicBezTo>
                  <a:cubicBezTo>
                    <a:pt x="304" y="319"/>
                    <a:pt x="304" y="321"/>
                    <a:pt x="303" y="323"/>
                  </a:cubicBezTo>
                  <a:cubicBezTo>
                    <a:pt x="299" y="329"/>
                    <a:pt x="283" y="344"/>
                    <a:pt x="276" y="347"/>
                  </a:cubicBezTo>
                  <a:cubicBezTo>
                    <a:pt x="271" y="353"/>
                    <a:pt x="262" y="354"/>
                    <a:pt x="255" y="356"/>
                  </a:cubicBezTo>
                  <a:cubicBezTo>
                    <a:pt x="236" y="355"/>
                    <a:pt x="238" y="356"/>
                    <a:pt x="226" y="351"/>
                  </a:cubicBezTo>
                  <a:cubicBezTo>
                    <a:pt x="222" y="344"/>
                    <a:pt x="224" y="335"/>
                    <a:pt x="222" y="327"/>
                  </a:cubicBezTo>
                  <a:cubicBezTo>
                    <a:pt x="222" y="325"/>
                    <a:pt x="220" y="323"/>
                    <a:pt x="220" y="320"/>
                  </a:cubicBezTo>
                  <a:cubicBezTo>
                    <a:pt x="219" y="314"/>
                    <a:pt x="218" y="308"/>
                    <a:pt x="217" y="302"/>
                  </a:cubicBezTo>
                  <a:cubicBezTo>
                    <a:pt x="216" y="298"/>
                    <a:pt x="218" y="293"/>
                    <a:pt x="215" y="290"/>
                  </a:cubicBezTo>
                  <a:cubicBezTo>
                    <a:pt x="212" y="286"/>
                    <a:pt x="207" y="286"/>
                    <a:pt x="203" y="283"/>
                  </a:cubicBezTo>
                  <a:cubicBezTo>
                    <a:pt x="194" y="285"/>
                    <a:pt x="195" y="285"/>
                    <a:pt x="190" y="294"/>
                  </a:cubicBezTo>
                  <a:cubicBezTo>
                    <a:pt x="188" y="297"/>
                    <a:pt x="183" y="301"/>
                    <a:pt x="183" y="301"/>
                  </a:cubicBezTo>
                  <a:cubicBezTo>
                    <a:pt x="178" y="308"/>
                    <a:pt x="171" y="311"/>
                    <a:pt x="165" y="315"/>
                  </a:cubicBezTo>
                  <a:cubicBezTo>
                    <a:pt x="161" y="317"/>
                    <a:pt x="158" y="320"/>
                    <a:pt x="154" y="323"/>
                  </a:cubicBezTo>
                  <a:cubicBezTo>
                    <a:pt x="151" y="324"/>
                    <a:pt x="149" y="324"/>
                    <a:pt x="146" y="326"/>
                  </a:cubicBezTo>
                  <a:cubicBezTo>
                    <a:pt x="140" y="331"/>
                    <a:pt x="143" y="329"/>
                    <a:pt x="138" y="331"/>
                  </a:cubicBezTo>
                  <a:cubicBezTo>
                    <a:pt x="135" y="335"/>
                    <a:pt x="126" y="343"/>
                    <a:pt x="122" y="345"/>
                  </a:cubicBezTo>
                  <a:cubicBezTo>
                    <a:pt x="120" y="348"/>
                    <a:pt x="116" y="352"/>
                    <a:pt x="113" y="354"/>
                  </a:cubicBezTo>
                  <a:cubicBezTo>
                    <a:pt x="111" y="358"/>
                    <a:pt x="110" y="361"/>
                    <a:pt x="108" y="365"/>
                  </a:cubicBezTo>
                  <a:cubicBezTo>
                    <a:pt x="106" y="370"/>
                    <a:pt x="104" y="376"/>
                    <a:pt x="102" y="382"/>
                  </a:cubicBezTo>
                  <a:cubicBezTo>
                    <a:pt x="103" y="387"/>
                    <a:pt x="102" y="392"/>
                    <a:pt x="104" y="395"/>
                  </a:cubicBezTo>
                  <a:cubicBezTo>
                    <a:pt x="106" y="398"/>
                    <a:pt x="110" y="397"/>
                    <a:pt x="113" y="398"/>
                  </a:cubicBezTo>
                  <a:cubicBezTo>
                    <a:pt x="122" y="400"/>
                    <a:pt x="133" y="398"/>
                    <a:pt x="143" y="399"/>
                  </a:cubicBezTo>
                  <a:cubicBezTo>
                    <a:pt x="147" y="401"/>
                    <a:pt x="147" y="405"/>
                    <a:pt x="150" y="410"/>
                  </a:cubicBezTo>
                  <a:cubicBezTo>
                    <a:pt x="148" y="416"/>
                    <a:pt x="148" y="421"/>
                    <a:pt x="143" y="424"/>
                  </a:cubicBezTo>
                  <a:cubicBezTo>
                    <a:pt x="139" y="440"/>
                    <a:pt x="120" y="441"/>
                    <a:pt x="108" y="443"/>
                  </a:cubicBezTo>
                  <a:cubicBezTo>
                    <a:pt x="101" y="445"/>
                    <a:pt x="93" y="449"/>
                    <a:pt x="86" y="451"/>
                  </a:cubicBezTo>
                  <a:cubicBezTo>
                    <a:pt x="79" y="453"/>
                    <a:pt x="75" y="455"/>
                    <a:pt x="68" y="459"/>
                  </a:cubicBezTo>
                  <a:cubicBezTo>
                    <a:pt x="67" y="461"/>
                    <a:pt x="63" y="464"/>
                    <a:pt x="63" y="464"/>
                  </a:cubicBezTo>
                  <a:cubicBezTo>
                    <a:pt x="60" y="470"/>
                    <a:pt x="53" y="476"/>
                    <a:pt x="49" y="482"/>
                  </a:cubicBezTo>
                  <a:cubicBezTo>
                    <a:pt x="44" y="488"/>
                    <a:pt x="42" y="497"/>
                    <a:pt x="38" y="504"/>
                  </a:cubicBezTo>
                  <a:cubicBezTo>
                    <a:pt x="38" y="510"/>
                    <a:pt x="38" y="516"/>
                    <a:pt x="39" y="522"/>
                  </a:cubicBezTo>
                  <a:cubicBezTo>
                    <a:pt x="39" y="523"/>
                    <a:pt x="41" y="522"/>
                    <a:pt x="41" y="523"/>
                  </a:cubicBezTo>
                  <a:cubicBezTo>
                    <a:pt x="44" y="525"/>
                    <a:pt x="50" y="530"/>
                    <a:pt x="50" y="530"/>
                  </a:cubicBezTo>
                  <a:cubicBezTo>
                    <a:pt x="48" y="551"/>
                    <a:pt x="48" y="559"/>
                    <a:pt x="38" y="576"/>
                  </a:cubicBezTo>
                  <a:cubicBezTo>
                    <a:pt x="35" y="582"/>
                    <a:pt x="24" y="586"/>
                    <a:pt x="19" y="590"/>
                  </a:cubicBezTo>
                  <a:cubicBezTo>
                    <a:pt x="17" y="592"/>
                    <a:pt x="11" y="596"/>
                    <a:pt x="11" y="596"/>
                  </a:cubicBezTo>
                  <a:cubicBezTo>
                    <a:pt x="8" y="602"/>
                    <a:pt x="6" y="609"/>
                    <a:pt x="2" y="615"/>
                  </a:cubicBezTo>
                  <a:cubicBezTo>
                    <a:pt x="0" y="627"/>
                    <a:pt x="0" y="639"/>
                    <a:pt x="2" y="650"/>
                  </a:cubicBezTo>
                  <a:cubicBezTo>
                    <a:pt x="2" y="654"/>
                    <a:pt x="8" y="658"/>
                    <a:pt x="8" y="658"/>
                  </a:cubicBezTo>
                  <a:cubicBezTo>
                    <a:pt x="26" y="657"/>
                    <a:pt x="44" y="653"/>
                    <a:pt x="60" y="658"/>
                  </a:cubicBezTo>
                  <a:cubicBezTo>
                    <a:pt x="77" y="662"/>
                    <a:pt x="89" y="674"/>
                    <a:pt x="107" y="677"/>
                  </a:cubicBezTo>
                  <a:cubicBezTo>
                    <a:pt x="113" y="679"/>
                    <a:pt x="116" y="683"/>
                    <a:pt x="119" y="688"/>
                  </a:cubicBezTo>
                  <a:cubicBezTo>
                    <a:pt x="121" y="691"/>
                    <a:pt x="125" y="695"/>
                    <a:pt x="125" y="695"/>
                  </a:cubicBezTo>
                  <a:cubicBezTo>
                    <a:pt x="132" y="720"/>
                    <a:pt x="151" y="726"/>
                    <a:pt x="171" y="728"/>
                  </a:cubicBezTo>
                  <a:cubicBezTo>
                    <a:pt x="176" y="729"/>
                    <a:pt x="180" y="731"/>
                    <a:pt x="185" y="732"/>
                  </a:cubicBezTo>
                  <a:cubicBezTo>
                    <a:pt x="192" y="738"/>
                    <a:pt x="201" y="743"/>
                    <a:pt x="210" y="748"/>
                  </a:cubicBezTo>
                  <a:cubicBezTo>
                    <a:pt x="211" y="751"/>
                    <a:pt x="216" y="759"/>
                    <a:pt x="218" y="760"/>
                  </a:cubicBezTo>
                  <a:cubicBezTo>
                    <a:pt x="220" y="762"/>
                    <a:pt x="222" y="761"/>
                    <a:pt x="224" y="763"/>
                  </a:cubicBezTo>
                  <a:cubicBezTo>
                    <a:pt x="225" y="763"/>
                    <a:pt x="226" y="764"/>
                    <a:pt x="226" y="765"/>
                  </a:cubicBezTo>
                  <a:cubicBezTo>
                    <a:pt x="230" y="770"/>
                    <a:pt x="234" y="774"/>
                    <a:pt x="238" y="780"/>
                  </a:cubicBezTo>
                  <a:cubicBezTo>
                    <a:pt x="245" y="788"/>
                    <a:pt x="243" y="801"/>
                    <a:pt x="254" y="805"/>
                  </a:cubicBezTo>
                  <a:cubicBezTo>
                    <a:pt x="257" y="803"/>
                    <a:pt x="259" y="802"/>
                    <a:pt x="263" y="801"/>
                  </a:cubicBezTo>
                  <a:cubicBezTo>
                    <a:pt x="265" y="794"/>
                    <a:pt x="268" y="786"/>
                    <a:pt x="271" y="780"/>
                  </a:cubicBezTo>
                  <a:cubicBezTo>
                    <a:pt x="273" y="776"/>
                    <a:pt x="280" y="777"/>
                    <a:pt x="283" y="774"/>
                  </a:cubicBezTo>
                  <a:cubicBezTo>
                    <a:pt x="286" y="772"/>
                    <a:pt x="288" y="769"/>
                    <a:pt x="292" y="768"/>
                  </a:cubicBezTo>
                  <a:cubicBezTo>
                    <a:pt x="296" y="760"/>
                    <a:pt x="294" y="763"/>
                    <a:pt x="298" y="758"/>
                  </a:cubicBezTo>
                  <a:cubicBezTo>
                    <a:pt x="300" y="751"/>
                    <a:pt x="306" y="737"/>
                    <a:pt x="312" y="735"/>
                  </a:cubicBezTo>
                  <a:cubicBezTo>
                    <a:pt x="313" y="731"/>
                    <a:pt x="317" y="728"/>
                    <a:pt x="319" y="723"/>
                  </a:cubicBezTo>
                  <a:cubicBezTo>
                    <a:pt x="320" y="720"/>
                    <a:pt x="318" y="720"/>
                    <a:pt x="320" y="720"/>
                  </a:cubicBezTo>
                  <a:lnTo>
                    <a:pt x="349" y="704"/>
                  </a:lnTo>
                  <a:lnTo>
                    <a:pt x="375" y="703"/>
                  </a:lnTo>
                  <a:lnTo>
                    <a:pt x="406" y="705"/>
                  </a:lnTo>
                  <a:lnTo>
                    <a:pt x="427" y="709"/>
                  </a:lnTo>
                  <a:lnTo>
                    <a:pt x="451" y="711"/>
                  </a:lnTo>
                  <a:lnTo>
                    <a:pt x="472" y="705"/>
                  </a:lnTo>
                  <a:lnTo>
                    <a:pt x="490" y="695"/>
                  </a:lnTo>
                  <a:lnTo>
                    <a:pt x="521" y="679"/>
                  </a:lnTo>
                  <a:lnTo>
                    <a:pt x="543" y="664"/>
                  </a:lnTo>
                  <a:lnTo>
                    <a:pt x="572" y="649"/>
                  </a:lnTo>
                  <a:lnTo>
                    <a:pt x="576" y="646"/>
                  </a:lnTo>
                  <a:lnTo>
                    <a:pt x="593" y="634"/>
                  </a:lnTo>
                  <a:lnTo>
                    <a:pt x="604" y="621"/>
                  </a:lnTo>
                  <a:lnTo>
                    <a:pt x="611" y="608"/>
                  </a:lnTo>
                  <a:lnTo>
                    <a:pt x="621" y="590"/>
                  </a:lnTo>
                  <a:lnTo>
                    <a:pt x="630" y="573"/>
                  </a:lnTo>
                  <a:lnTo>
                    <a:pt x="635" y="559"/>
                  </a:lnTo>
                  <a:lnTo>
                    <a:pt x="633" y="548"/>
                  </a:lnTo>
                  <a:lnTo>
                    <a:pt x="613" y="546"/>
                  </a:lnTo>
                  <a:lnTo>
                    <a:pt x="609" y="534"/>
                  </a:lnTo>
                  <a:lnTo>
                    <a:pt x="614" y="521"/>
                  </a:lnTo>
                  <a:lnTo>
                    <a:pt x="612" y="513"/>
                  </a:lnTo>
                  <a:lnTo>
                    <a:pt x="593" y="509"/>
                  </a:lnTo>
                  <a:lnTo>
                    <a:pt x="558" y="506"/>
                  </a:lnTo>
                  <a:lnTo>
                    <a:pt x="532" y="505"/>
                  </a:lnTo>
                  <a:lnTo>
                    <a:pt x="501" y="499"/>
                  </a:lnTo>
                  <a:lnTo>
                    <a:pt x="488" y="489"/>
                  </a:lnTo>
                  <a:lnTo>
                    <a:pt x="480" y="472"/>
                  </a:lnTo>
                  <a:lnTo>
                    <a:pt x="465" y="451"/>
                  </a:lnTo>
                  <a:lnTo>
                    <a:pt x="456" y="430"/>
                  </a:lnTo>
                  <a:lnTo>
                    <a:pt x="449" y="412"/>
                  </a:lnTo>
                  <a:lnTo>
                    <a:pt x="456" y="383"/>
                  </a:lnTo>
                  <a:lnTo>
                    <a:pt x="469" y="363"/>
                  </a:lnTo>
                  <a:lnTo>
                    <a:pt x="490" y="348"/>
                  </a:lnTo>
                  <a:lnTo>
                    <a:pt x="500" y="337"/>
                  </a:lnTo>
                  <a:lnTo>
                    <a:pt x="497" y="320"/>
                  </a:lnTo>
                  <a:lnTo>
                    <a:pt x="517" y="317"/>
                  </a:lnTo>
                  <a:lnTo>
                    <a:pt x="533" y="312"/>
                  </a:lnTo>
                  <a:lnTo>
                    <a:pt x="550" y="307"/>
                  </a:lnTo>
                  <a:lnTo>
                    <a:pt x="577" y="304"/>
                  </a:lnTo>
                  <a:lnTo>
                    <a:pt x="577" y="291"/>
                  </a:lnTo>
                  <a:lnTo>
                    <a:pt x="568" y="275"/>
                  </a:lnTo>
                  <a:lnTo>
                    <a:pt x="565" y="261"/>
                  </a:lnTo>
                  <a:lnTo>
                    <a:pt x="562" y="241"/>
                  </a:lnTo>
                  <a:lnTo>
                    <a:pt x="564" y="227"/>
                  </a:lnTo>
                  <a:lnTo>
                    <a:pt x="573" y="216"/>
                  </a:lnTo>
                  <a:lnTo>
                    <a:pt x="615" y="218"/>
                  </a:lnTo>
                  <a:lnTo>
                    <a:pt x="659" y="215"/>
                  </a:lnTo>
                  <a:lnTo>
                    <a:pt x="690" y="210"/>
                  </a:lnTo>
                  <a:lnTo>
                    <a:pt x="692" y="80"/>
                  </a:lnTo>
                  <a:lnTo>
                    <a:pt x="678" y="76"/>
                  </a:lnTo>
                  <a:lnTo>
                    <a:pt x="651" y="69"/>
                  </a:lnTo>
                  <a:lnTo>
                    <a:pt x="619" y="66"/>
                  </a:lnTo>
                  <a:lnTo>
                    <a:pt x="555" y="63"/>
                  </a:lnTo>
                  <a:lnTo>
                    <a:pt x="548" y="46"/>
                  </a:lnTo>
                  <a:lnTo>
                    <a:pt x="544" y="21"/>
                  </a:lnTo>
                  <a:lnTo>
                    <a:pt x="533" y="8"/>
                  </a:lnTo>
                  <a:lnTo>
                    <a:pt x="521" y="0"/>
                  </a:lnTo>
                  <a:lnTo>
                    <a:pt x="453" y="4"/>
                  </a:lnTo>
                  <a:lnTo>
                    <a:pt x="421" y="12"/>
                  </a:lnTo>
                  <a:lnTo>
                    <a:pt x="402" y="23"/>
                  </a:lnTo>
                  <a:lnTo>
                    <a:pt x="387" y="27"/>
                  </a:lnTo>
                  <a:lnTo>
                    <a:pt x="370" y="43"/>
                  </a:lnTo>
                  <a:lnTo>
                    <a:pt x="361" y="60"/>
                  </a:lnTo>
                  <a:lnTo>
                    <a:pt x="349" y="87"/>
                  </a:lnTo>
                  <a:lnTo>
                    <a:pt x="332" y="103"/>
                  </a:lnTo>
                  <a:lnTo>
                    <a:pt x="304" y="112"/>
                  </a:lnTo>
                  <a:lnTo>
                    <a:pt x="280" y="126"/>
                  </a:lnTo>
                  <a:lnTo>
                    <a:pt x="271" y="143"/>
                  </a:lnTo>
                  <a:lnTo>
                    <a:pt x="269" y="163"/>
                  </a:lnTo>
                  <a:lnTo>
                    <a:pt x="291" y="188"/>
                  </a:lnTo>
                  <a:lnTo>
                    <a:pt x="330" y="250"/>
                  </a:lnTo>
                  <a:lnTo>
                    <a:pt x="320" y="2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1" name="Freeform 19"/>
            <p:cNvSpPr>
              <a:spLocks/>
            </p:cNvSpPr>
            <p:nvPr/>
          </p:nvSpPr>
          <p:spPr bwMode="auto">
            <a:xfrm>
              <a:off x="4225" y="2486"/>
              <a:ext cx="167" cy="227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2" name="Freeform 20"/>
            <p:cNvSpPr>
              <a:spLocks/>
            </p:cNvSpPr>
            <p:nvPr/>
          </p:nvSpPr>
          <p:spPr bwMode="auto">
            <a:xfrm>
              <a:off x="4340" y="2443"/>
              <a:ext cx="54" cy="66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3" name="Freeform 21"/>
            <p:cNvSpPr>
              <a:spLocks/>
            </p:cNvSpPr>
            <p:nvPr/>
          </p:nvSpPr>
          <p:spPr bwMode="auto">
            <a:xfrm>
              <a:off x="4332" y="2503"/>
              <a:ext cx="17" cy="10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4" name="Freeform 22"/>
            <p:cNvSpPr>
              <a:spLocks/>
            </p:cNvSpPr>
            <p:nvPr/>
          </p:nvSpPr>
          <p:spPr bwMode="auto">
            <a:xfrm>
              <a:off x="4379" y="2709"/>
              <a:ext cx="4" cy="29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5" name="Freeform 23"/>
            <p:cNvSpPr>
              <a:spLocks/>
            </p:cNvSpPr>
            <p:nvPr/>
          </p:nvSpPr>
          <p:spPr bwMode="auto">
            <a:xfrm>
              <a:off x="4042" y="2200"/>
              <a:ext cx="403" cy="490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6" name="Freeform 24"/>
            <p:cNvSpPr>
              <a:spLocks/>
            </p:cNvSpPr>
            <p:nvPr/>
          </p:nvSpPr>
          <p:spPr bwMode="auto">
            <a:xfrm>
              <a:off x="4322" y="2136"/>
              <a:ext cx="103" cy="315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7" name="Freeform 25"/>
            <p:cNvSpPr>
              <a:spLocks/>
            </p:cNvSpPr>
            <p:nvPr/>
          </p:nvSpPr>
          <p:spPr bwMode="auto">
            <a:xfrm>
              <a:off x="4140" y="1980"/>
              <a:ext cx="61" cy="52"/>
            </a:xfrm>
            <a:custGeom>
              <a:avLst/>
              <a:gdLst>
                <a:gd name="T0" fmla="*/ 21 w 151"/>
                <a:gd name="T1" fmla="*/ 20 h 129"/>
                <a:gd name="T2" fmla="*/ 0 w 151"/>
                <a:gd name="T3" fmla="*/ 65 h 129"/>
                <a:gd name="T4" fmla="*/ 38 w 151"/>
                <a:gd name="T5" fmla="*/ 106 h 129"/>
                <a:gd name="T6" fmla="*/ 107 w 151"/>
                <a:gd name="T7" fmla="*/ 113 h 129"/>
                <a:gd name="T8" fmla="*/ 141 w 151"/>
                <a:gd name="T9" fmla="*/ 103 h 129"/>
                <a:gd name="T10" fmla="*/ 151 w 151"/>
                <a:gd name="T11" fmla="*/ 58 h 129"/>
                <a:gd name="T12" fmla="*/ 134 w 151"/>
                <a:gd name="T13" fmla="*/ 27 h 129"/>
                <a:gd name="T14" fmla="*/ 86 w 151"/>
                <a:gd name="T15" fmla="*/ 10 h 129"/>
                <a:gd name="T16" fmla="*/ 48 w 151"/>
                <a:gd name="T17" fmla="*/ 13 h 129"/>
                <a:gd name="T18" fmla="*/ 21 w 151"/>
                <a:gd name="T19" fmla="*/ 2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29">
                  <a:moveTo>
                    <a:pt x="21" y="20"/>
                  </a:moveTo>
                  <a:cubicBezTo>
                    <a:pt x="18" y="36"/>
                    <a:pt x="10" y="51"/>
                    <a:pt x="0" y="65"/>
                  </a:cubicBezTo>
                  <a:cubicBezTo>
                    <a:pt x="8" y="86"/>
                    <a:pt x="17" y="100"/>
                    <a:pt x="38" y="106"/>
                  </a:cubicBezTo>
                  <a:cubicBezTo>
                    <a:pt x="61" y="129"/>
                    <a:pt x="46" y="119"/>
                    <a:pt x="107" y="113"/>
                  </a:cubicBezTo>
                  <a:cubicBezTo>
                    <a:pt x="119" y="112"/>
                    <a:pt x="141" y="103"/>
                    <a:pt x="141" y="103"/>
                  </a:cubicBezTo>
                  <a:cubicBezTo>
                    <a:pt x="145" y="88"/>
                    <a:pt x="147" y="73"/>
                    <a:pt x="151" y="58"/>
                  </a:cubicBezTo>
                  <a:cubicBezTo>
                    <a:pt x="148" y="41"/>
                    <a:pt x="150" y="33"/>
                    <a:pt x="134" y="27"/>
                  </a:cubicBezTo>
                  <a:cubicBezTo>
                    <a:pt x="126" y="0"/>
                    <a:pt x="114" y="8"/>
                    <a:pt x="86" y="10"/>
                  </a:cubicBezTo>
                  <a:cubicBezTo>
                    <a:pt x="67" y="16"/>
                    <a:pt x="79" y="13"/>
                    <a:pt x="48" y="13"/>
                  </a:cubicBezTo>
                  <a:cubicBezTo>
                    <a:pt x="35" y="9"/>
                    <a:pt x="31" y="10"/>
                    <a:pt x="2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8" name="Freeform 26"/>
            <p:cNvSpPr>
              <a:spLocks/>
            </p:cNvSpPr>
            <p:nvPr/>
          </p:nvSpPr>
          <p:spPr bwMode="auto">
            <a:xfrm>
              <a:off x="4197" y="2015"/>
              <a:ext cx="129" cy="121"/>
            </a:xfrm>
            <a:custGeom>
              <a:avLst/>
              <a:gdLst>
                <a:gd name="T0" fmla="*/ 322 w 322"/>
                <a:gd name="T1" fmla="*/ 301 h 301"/>
                <a:gd name="T2" fmla="*/ 147 w 322"/>
                <a:gd name="T3" fmla="*/ 226 h 301"/>
                <a:gd name="T4" fmla="*/ 82 w 322"/>
                <a:gd name="T5" fmla="*/ 167 h 301"/>
                <a:gd name="T6" fmla="*/ 79 w 322"/>
                <a:gd name="T7" fmla="*/ 106 h 301"/>
                <a:gd name="T8" fmla="*/ 48 w 322"/>
                <a:gd name="T9" fmla="*/ 17 h 301"/>
                <a:gd name="T10" fmla="*/ 0 w 322"/>
                <a:gd name="T11" fmla="*/ 6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301">
                  <a:moveTo>
                    <a:pt x="322" y="301"/>
                  </a:moveTo>
                  <a:cubicBezTo>
                    <a:pt x="254" y="274"/>
                    <a:pt x="187" y="248"/>
                    <a:pt x="147" y="226"/>
                  </a:cubicBezTo>
                  <a:cubicBezTo>
                    <a:pt x="107" y="204"/>
                    <a:pt x="93" y="187"/>
                    <a:pt x="82" y="167"/>
                  </a:cubicBezTo>
                  <a:cubicBezTo>
                    <a:pt x="71" y="147"/>
                    <a:pt x="85" y="131"/>
                    <a:pt x="79" y="106"/>
                  </a:cubicBezTo>
                  <a:cubicBezTo>
                    <a:pt x="73" y="81"/>
                    <a:pt x="61" y="34"/>
                    <a:pt x="48" y="17"/>
                  </a:cubicBezTo>
                  <a:cubicBezTo>
                    <a:pt x="35" y="0"/>
                    <a:pt x="17" y="3"/>
                    <a:pt x="0" y="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19" name="Freeform 27"/>
            <p:cNvSpPr>
              <a:spLocks/>
            </p:cNvSpPr>
            <p:nvPr/>
          </p:nvSpPr>
          <p:spPr bwMode="auto">
            <a:xfrm>
              <a:off x="4042" y="1809"/>
              <a:ext cx="109" cy="179"/>
            </a:xfrm>
            <a:custGeom>
              <a:avLst/>
              <a:gdLst>
                <a:gd name="T0" fmla="*/ 270 w 270"/>
                <a:gd name="T1" fmla="*/ 446 h 446"/>
                <a:gd name="T2" fmla="*/ 178 w 270"/>
                <a:gd name="T3" fmla="*/ 374 h 446"/>
                <a:gd name="T4" fmla="*/ 171 w 270"/>
                <a:gd name="T5" fmla="*/ 285 h 446"/>
                <a:gd name="T6" fmla="*/ 168 w 270"/>
                <a:gd name="T7" fmla="*/ 168 h 446"/>
                <a:gd name="T8" fmla="*/ 96 w 270"/>
                <a:gd name="T9" fmla="*/ 65 h 446"/>
                <a:gd name="T10" fmla="*/ 0 w 270"/>
                <a:gd name="T11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" h="446">
                  <a:moveTo>
                    <a:pt x="270" y="446"/>
                  </a:moveTo>
                  <a:cubicBezTo>
                    <a:pt x="232" y="423"/>
                    <a:pt x="195" y="401"/>
                    <a:pt x="178" y="374"/>
                  </a:cubicBezTo>
                  <a:cubicBezTo>
                    <a:pt x="161" y="347"/>
                    <a:pt x="173" y="319"/>
                    <a:pt x="171" y="285"/>
                  </a:cubicBezTo>
                  <a:cubicBezTo>
                    <a:pt x="169" y="251"/>
                    <a:pt x="181" y="205"/>
                    <a:pt x="168" y="168"/>
                  </a:cubicBezTo>
                  <a:cubicBezTo>
                    <a:pt x="155" y="131"/>
                    <a:pt x="124" y="93"/>
                    <a:pt x="96" y="65"/>
                  </a:cubicBezTo>
                  <a:cubicBezTo>
                    <a:pt x="68" y="37"/>
                    <a:pt x="34" y="18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0" name="Freeform 28"/>
            <p:cNvSpPr>
              <a:spLocks/>
            </p:cNvSpPr>
            <p:nvPr/>
          </p:nvSpPr>
          <p:spPr bwMode="auto">
            <a:xfrm>
              <a:off x="4373" y="1577"/>
              <a:ext cx="448" cy="624"/>
            </a:xfrm>
            <a:custGeom>
              <a:avLst/>
              <a:gdLst>
                <a:gd name="T0" fmla="*/ 173 w 1113"/>
                <a:gd name="T1" fmla="*/ 1549 h 1549"/>
                <a:gd name="T2" fmla="*/ 180 w 1113"/>
                <a:gd name="T3" fmla="*/ 1464 h 1549"/>
                <a:gd name="T4" fmla="*/ 153 w 1113"/>
                <a:gd name="T5" fmla="*/ 1395 h 1549"/>
                <a:gd name="T6" fmla="*/ 108 w 1113"/>
                <a:gd name="T7" fmla="*/ 1302 h 1549"/>
                <a:gd name="T8" fmla="*/ 70 w 1113"/>
                <a:gd name="T9" fmla="*/ 1203 h 1549"/>
                <a:gd name="T10" fmla="*/ 12 w 1113"/>
                <a:gd name="T11" fmla="*/ 1128 h 1549"/>
                <a:gd name="T12" fmla="*/ 12 w 1113"/>
                <a:gd name="T13" fmla="*/ 1090 h 1549"/>
                <a:gd name="T14" fmla="*/ 84 w 1113"/>
                <a:gd name="T15" fmla="*/ 1104 h 1549"/>
                <a:gd name="T16" fmla="*/ 146 w 1113"/>
                <a:gd name="T17" fmla="*/ 1179 h 1549"/>
                <a:gd name="T18" fmla="*/ 228 w 1113"/>
                <a:gd name="T19" fmla="*/ 1227 h 1549"/>
                <a:gd name="T20" fmla="*/ 297 w 1113"/>
                <a:gd name="T21" fmla="*/ 1234 h 1549"/>
                <a:gd name="T22" fmla="*/ 290 w 1113"/>
                <a:gd name="T23" fmla="*/ 1196 h 1549"/>
                <a:gd name="T24" fmla="*/ 256 w 1113"/>
                <a:gd name="T25" fmla="*/ 1145 h 1549"/>
                <a:gd name="T26" fmla="*/ 221 w 1113"/>
                <a:gd name="T27" fmla="*/ 1073 h 1549"/>
                <a:gd name="T28" fmla="*/ 190 w 1113"/>
                <a:gd name="T29" fmla="*/ 1011 h 1549"/>
                <a:gd name="T30" fmla="*/ 256 w 1113"/>
                <a:gd name="T31" fmla="*/ 1008 h 1549"/>
                <a:gd name="T32" fmla="*/ 314 w 1113"/>
                <a:gd name="T33" fmla="*/ 1056 h 1549"/>
                <a:gd name="T34" fmla="*/ 348 w 1113"/>
                <a:gd name="T35" fmla="*/ 1042 h 1549"/>
                <a:gd name="T36" fmla="*/ 328 w 1113"/>
                <a:gd name="T37" fmla="*/ 953 h 1549"/>
                <a:gd name="T38" fmla="*/ 283 w 1113"/>
                <a:gd name="T39" fmla="*/ 888 h 1549"/>
                <a:gd name="T40" fmla="*/ 259 w 1113"/>
                <a:gd name="T41" fmla="*/ 798 h 1549"/>
                <a:gd name="T42" fmla="*/ 252 w 1113"/>
                <a:gd name="T43" fmla="*/ 747 h 1549"/>
                <a:gd name="T44" fmla="*/ 256 w 1113"/>
                <a:gd name="T45" fmla="*/ 726 h 1549"/>
                <a:gd name="T46" fmla="*/ 269 w 1113"/>
                <a:gd name="T47" fmla="*/ 682 h 1549"/>
                <a:gd name="T48" fmla="*/ 235 w 1113"/>
                <a:gd name="T49" fmla="*/ 600 h 1549"/>
                <a:gd name="T50" fmla="*/ 187 w 1113"/>
                <a:gd name="T51" fmla="*/ 541 h 1549"/>
                <a:gd name="T52" fmla="*/ 187 w 1113"/>
                <a:gd name="T53" fmla="*/ 521 h 1549"/>
                <a:gd name="T54" fmla="*/ 211 w 1113"/>
                <a:gd name="T55" fmla="*/ 531 h 1549"/>
                <a:gd name="T56" fmla="*/ 328 w 1113"/>
                <a:gd name="T57" fmla="*/ 672 h 1549"/>
                <a:gd name="T58" fmla="*/ 410 w 1113"/>
                <a:gd name="T59" fmla="*/ 747 h 1549"/>
                <a:gd name="T60" fmla="*/ 424 w 1113"/>
                <a:gd name="T61" fmla="*/ 723 h 1549"/>
                <a:gd name="T62" fmla="*/ 372 w 1113"/>
                <a:gd name="T63" fmla="*/ 644 h 1549"/>
                <a:gd name="T64" fmla="*/ 290 w 1113"/>
                <a:gd name="T65" fmla="*/ 514 h 1549"/>
                <a:gd name="T66" fmla="*/ 317 w 1113"/>
                <a:gd name="T67" fmla="*/ 456 h 1549"/>
                <a:gd name="T68" fmla="*/ 297 w 1113"/>
                <a:gd name="T69" fmla="*/ 349 h 1549"/>
                <a:gd name="T70" fmla="*/ 286 w 1113"/>
                <a:gd name="T71" fmla="*/ 267 h 1549"/>
                <a:gd name="T72" fmla="*/ 310 w 1113"/>
                <a:gd name="T73" fmla="*/ 246 h 1549"/>
                <a:gd name="T74" fmla="*/ 382 w 1113"/>
                <a:gd name="T75" fmla="*/ 342 h 1549"/>
                <a:gd name="T76" fmla="*/ 506 w 1113"/>
                <a:gd name="T77" fmla="*/ 401 h 1549"/>
                <a:gd name="T78" fmla="*/ 540 w 1113"/>
                <a:gd name="T79" fmla="*/ 366 h 1549"/>
                <a:gd name="T80" fmla="*/ 544 w 1113"/>
                <a:gd name="T81" fmla="*/ 219 h 1549"/>
                <a:gd name="T82" fmla="*/ 588 w 1113"/>
                <a:gd name="T83" fmla="*/ 219 h 1549"/>
                <a:gd name="T84" fmla="*/ 825 w 1113"/>
                <a:gd name="T85" fmla="*/ 188 h 1549"/>
                <a:gd name="T86" fmla="*/ 873 w 1113"/>
                <a:gd name="T87" fmla="*/ 171 h 1549"/>
                <a:gd name="T88" fmla="*/ 989 w 1113"/>
                <a:gd name="T89" fmla="*/ 51 h 1549"/>
                <a:gd name="T90" fmla="*/ 1072 w 1113"/>
                <a:gd name="T91" fmla="*/ 34 h 1549"/>
                <a:gd name="T92" fmla="*/ 1113 w 1113"/>
                <a:gd name="T93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3" h="1549">
                  <a:moveTo>
                    <a:pt x="173" y="1549"/>
                  </a:moveTo>
                  <a:cubicBezTo>
                    <a:pt x="178" y="1519"/>
                    <a:pt x="183" y="1490"/>
                    <a:pt x="180" y="1464"/>
                  </a:cubicBezTo>
                  <a:cubicBezTo>
                    <a:pt x="177" y="1438"/>
                    <a:pt x="165" y="1422"/>
                    <a:pt x="153" y="1395"/>
                  </a:cubicBezTo>
                  <a:cubicBezTo>
                    <a:pt x="141" y="1368"/>
                    <a:pt x="122" y="1334"/>
                    <a:pt x="108" y="1302"/>
                  </a:cubicBezTo>
                  <a:cubicBezTo>
                    <a:pt x="94" y="1270"/>
                    <a:pt x="86" y="1232"/>
                    <a:pt x="70" y="1203"/>
                  </a:cubicBezTo>
                  <a:cubicBezTo>
                    <a:pt x="54" y="1174"/>
                    <a:pt x="22" y="1147"/>
                    <a:pt x="12" y="1128"/>
                  </a:cubicBezTo>
                  <a:cubicBezTo>
                    <a:pt x="2" y="1109"/>
                    <a:pt x="0" y="1094"/>
                    <a:pt x="12" y="1090"/>
                  </a:cubicBezTo>
                  <a:cubicBezTo>
                    <a:pt x="24" y="1086"/>
                    <a:pt x="62" y="1089"/>
                    <a:pt x="84" y="1104"/>
                  </a:cubicBezTo>
                  <a:cubicBezTo>
                    <a:pt x="106" y="1119"/>
                    <a:pt x="122" y="1159"/>
                    <a:pt x="146" y="1179"/>
                  </a:cubicBezTo>
                  <a:cubicBezTo>
                    <a:pt x="170" y="1199"/>
                    <a:pt x="203" y="1218"/>
                    <a:pt x="228" y="1227"/>
                  </a:cubicBezTo>
                  <a:cubicBezTo>
                    <a:pt x="253" y="1236"/>
                    <a:pt x="287" y="1239"/>
                    <a:pt x="297" y="1234"/>
                  </a:cubicBezTo>
                  <a:cubicBezTo>
                    <a:pt x="307" y="1229"/>
                    <a:pt x="297" y="1211"/>
                    <a:pt x="290" y="1196"/>
                  </a:cubicBezTo>
                  <a:cubicBezTo>
                    <a:pt x="283" y="1181"/>
                    <a:pt x="267" y="1165"/>
                    <a:pt x="256" y="1145"/>
                  </a:cubicBezTo>
                  <a:cubicBezTo>
                    <a:pt x="245" y="1125"/>
                    <a:pt x="232" y="1095"/>
                    <a:pt x="221" y="1073"/>
                  </a:cubicBezTo>
                  <a:cubicBezTo>
                    <a:pt x="210" y="1051"/>
                    <a:pt x="184" y="1022"/>
                    <a:pt x="190" y="1011"/>
                  </a:cubicBezTo>
                  <a:cubicBezTo>
                    <a:pt x="196" y="1000"/>
                    <a:pt x="235" y="1001"/>
                    <a:pt x="256" y="1008"/>
                  </a:cubicBezTo>
                  <a:cubicBezTo>
                    <a:pt x="277" y="1015"/>
                    <a:pt x="299" y="1050"/>
                    <a:pt x="314" y="1056"/>
                  </a:cubicBezTo>
                  <a:cubicBezTo>
                    <a:pt x="329" y="1062"/>
                    <a:pt x="346" y="1059"/>
                    <a:pt x="348" y="1042"/>
                  </a:cubicBezTo>
                  <a:cubicBezTo>
                    <a:pt x="350" y="1025"/>
                    <a:pt x="339" y="979"/>
                    <a:pt x="328" y="953"/>
                  </a:cubicBezTo>
                  <a:cubicBezTo>
                    <a:pt x="317" y="927"/>
                    <a:pt x="294" y="914"/>
                    <a:pt x="283" y="888"/>
                  </a:cubicBezTo>
                  <a:cubicBezTo>
                    <a:pt x="272" y="862"/>
                    <a:pt x="264" y="821"/>
                    <a:pt x="259" y="798"/>
                  </a:cubicBezTo>
                  <a:cubicBezTo>
                    <a:pt x="254" y="775"/>
                    <a:pt x="253" y="759"/>
                    <a:pt x="252" y="747"/>
                  </a:cubicBezTo>
                  <a:cubicBezTo>
                    <a:pt x="251" y="735"/>
                    <a:pt x="253" y="737"/>
                    <a:pt x="256" y="726"/>
                  </a:cubicBezTo>
                  <a:cubicBezTo>
                    <a:pt x="259" y="715"/>
                    <a:pt x="273" y="703"/>
                    <a:pt x="269" y="682"/>
                  </a:cubicBezTo>
                  <a:cubicBezTo>
                    <a:pt x="265" y="661"/>
                    <a:pt x="249" y="623"/>
                    <a:pt x="235" y="600"/>
                  </a:cubicBezTo>
                  <a:cubicBezTo>
                    <a:pt x="221" y="577"/>
                    <a:pt x="195" y="554"/>
                    <a:pt x="187" y="541"/>
                  </a:cubicBezTo>
                  <a:cubicBezTo>
                    <a:pt x="179" y="528"/>
                    <a:pt x="183" y="523"/>
                    <a:pt x="187" y="521"/>
                  </a:cubicBezTo>
                  <a:cubicBezTo>
                    <a:pt x="191" y="519"/>
                    <a:pt x="187" y="506"/>
                    <a:pt x="211" y="531"/>
                  </a:cubicBezTo>
                  <a:cubicBezTo>
                    <a:pt x="235" y="556"/>
                    <a:pt x="295" y="636"/>
                    <a:pt x="328" y="672"/>
                  </a:cubicBezTo>
                  <a:cubicBezTo>
                    <a:pt x="361" y="708"/>
                    <a:pt x="394" y="739"/>
                    <a:pt x="410" y="747"/>
                  </a:cubicBezTo>
                  <a:cubicBezTo>
                    <a:pt x="426" y="755"/>
                    <a:pt x="430" y="740"/>
                    <a:pt x="424" y="723"/>
                  </a:cubicBezTo>
                  <a:cubicBezTo>
                    <a:pt x="418" y="706"/>
                    <a:pt x="394" y="679"/>
                    <a:pt x="372" y="644"/>
                  </a:cubicBezTo>
                  <a:cubicBezTo>
                    <a:pt x="350" y="609"/>
                    <a:pt x="299" y="545"/>
                    <a:pt x="290" y="514"/>
                  </a:cubicBezTo>
                  <a:cubicBezTo>
                    <a:pt x="281" y="483"/>
                    <a:pt x="316" y="483"/>
                    <a:pt x="317" y="456"/>
                  </a:cubicBezTo>
                  <a:cubicBezTo>
                    <a:pt x="318" y="429"/>
                    <a:pt x="302" y="380"/>
                    <a:pt x="297" y="349"/>
                  </a:cubicBezTo>
                  <a:cubicBezTo>
                    <a:pt x="292" y="318"/>
                    <a:pt x="284" y="284"/>
                    <a:pt x="286" y="267"/>
                  </a:cubicBezTo>
                  <a:cubicBezTo>
                    <a:pt x="288" y="250"/>
                    <a:pt x="294" y="234"/>
                    <a:pt x="310" y="246"/>
                  </a:cubicBezTo>
                  <a:cubicBezTo>
                    <a:pt x="326" y="258"/>
                    <a:pt x="350" y="316"/>
                    <a:pt x="382" y="342"/>
                  </a:cubicBezTo>
                  <a:cubicBezTo>
                    <a:pt x="414" y="368"/>
                    <a:pt x="480" y="397"/>
                    <a:pt x="506" y="401"/>
                  </a:cubicBezTo>
                  <a:cubicBezTo>
                    <a:pt x="532" y="405"/>
                    <a:pt x="534" y="396"/>
                    <a:pt x="540" y="366"/>
                  </a:cubicBezTo>
                  <a:cubicBezTo>
                    <a:pt x="546" y="336"/>
                    <a:pt x="536" y="243"/>
                    <a:pt x="544" y="219"/>
                  </a:cubicBezTo>
                  <a:cubicBezTo>
                    <a:pt x="552" y="195"/>
                    <a:pt x="541" y="224"/>
                    <a:pt x="588" y="219"/>
                  </a:cubicBezTo>
                  <a:cubicBezTo>
                    <a:pt x="635" y="214"/>
                    <a:pt x="778" y="196"/>
                    <a:pt x="825" y="188"/>
                  </a:cubicBezTo>
                  <a:cubicBezTo>
                    <a:pt x="872" y="180"/>
                    <a:pt x="846" y="194"/>
                    <a:pt x="873" y="171"/>
                  </a:cubicBezTo>
                  <a:cubicBezTo>
                    <a:pt x="900" y="148"/>
                    <a:pt x="956" y="74"/>
                    <a:pt x="989" y="51"/>
                  </a:cubicBezTo>
                  <a:cubicBezTo>
                    <a:pt x="1022" y="28"/>
                    <a:pt x="1051" y="42"/>
                    <a:pt x="1072" y="34"/>
                  </a:cubicBezTo>
                  <a:cubicBezTo>
                    <a:pt x="1093" y="26"/>
                    <a:pt x="1103" y="13"/>
                    <a:pt x="1113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1" name="Freeform 29"/>
            <p:cNvSpPr>
              <a:spLocks/>
            </p:cNvSpPr>
            <p:nvPr/>
          </p:nvSpPr>
          <p:spPr bwMode="auto">
            <a:xfrm>
              <a:off x="4539" y="1878"/>
              <a:ext cx="96" cy="860"/>
            </a:xfrm>
            <a:custGeom>
              <a:avLst/>
              <a:gdLst>
                <a:gd name="T0" fmla="*/ 0 w 239"/>
                <a:gd name="T1" fmla="*/ 0 h 2136"/>
                <a:gd name="T2" fmla="*/ 45 w 239"/>
                <a:gd name="T3" fmla="*/ 69 h 2136"/>
                <a:gd name="T4" fmla="*/ 62 w 239"/>
                <a:gd name="T5" fmla="*/ 127 h 2136"/>
                <a:gd name="T6" fmla="*/ 93 w 239"/>
                <a:gd name="T7" fmla="*/ 257 h 2136"/>
                <a:gd name="T8" fmla="*/ 161 w 239"/>
                <a:gd name="T9" fmla="*/ 367 h 2136"/>
                <a:gd name="T10" fmla="*/ 196 w 239"/>
                <a:gd name="T11" fmla="*/ 439 h 2136"/>
                <a:gd name="T12" fmla="*/ 206 w 239"/>
                <a:gd name="T13" fmla="*/ 525 h 2136"/>
                <a:gd name="T14" fmla="*/ 189 w 239"/>
                <a:gd name="T15" fmla="*/ 631 h 2136"/>
                <a:gd name="T16" fmla="*/ 185 w 239"/>
                <a:gd name="T17" fmla="*/ 696 h 2136"/>
                <a:gd name="T18" fmla="*/ 192 w 239"/>
                <a:gd name="T19" fmla="*/ 830 h 2136"/>
                <a:gd name="T20" fmla="*/ 220 w 239"/>
                <a:gd name="T21" fmla="*/ 929 h 2136"/>
                <a:gd name="T22" fmla="*/ 233 w 239"/>
                <a:gd name="T23" fmla="*/ 1022 h 2136"/>
                <a:gd name="T24" fmla="*/ 220 w 239"/>
                <a:gd name="T25" fmla="*/ 1176 h 2136"/>
                <a:gd name="T26" fmla="*/ 206 w 239"/>
                <a:gd name="T27" fmla="*/ 1241 h 2136"/>
                <a:gd name="T28" fmla="*/ 168 w 239"/>
                <a:gd name="T29" fmla="*/ 1341 h 2136"/>
                <a:gd name="T30" fmla="*/ 155 w 239"/>
                <a:gd name="T31" fmla="*/ 1426 h 2136"/>
                <a:gd name="T32" fmla="*/ 148 w 239"/>
                <a:gd name="T33" fmla="*/ 1526 h 2136"/>
                <a:gd name="T34" fmla="*/ 117 w 239"/>
                <a:gd name="T35" fmla="*/ 1581 h 2136"/>
                <a:gd name="T36" fmla="*/ 62 w 239"/>
                <a:gd name="T37" fmla="*/ 1656 h 2136"/>
                <a:gd name="T38" fmla="*/ 24 w 239"/>
                <a:gd name="T39" fmla="*/ 1735 h 2136"/>
                <a:gd name="T40" fmla="*/ 14 w 239"/>
                <a:gd name="T41" fmla="*/ 1803 h 2136"/>
                <a:gd name="T42" fmla="*/ 21 w 239"/>
                <a:gd name="T43" fmla="*/ 1845 h 2136"/>
                <a:gd name="T44" fmla="*/ 11 w 239"/>
                <a:gd name="T45" fmla="*/ 1917 h 2136"/>
                <a:gd name="T46" fmla="*/ 89 w 239"/>
                <a:gd name="T47" fmla="*/ 1930 h 2136"/>
                <a:gd name="T48" fmla="*/ 79 w 239"/>
                <a:gd name="T49" fmla="*/ 1999 h 2136"/>
                <a:gd name="T50" fmla="*/ 165 w 239"/>
                <a:gd name="T51" fmla="*/ 1989 h 2136"/>
                <a:gd name="T52" fmla="*/ 134 w 239"/>
                <a:gd name="T53" fmla="*/ 2067 h 2136"/>
                <a:gd name="T54" fmla="*/ 227 w 239"/>
                <a:gd name="T55" fmla="*/ 2095 h 2136"/>
                <a:gd name="T56" fmla="*/ 206 w 239"/>
                <a:gd name="T57" fmla="*/ 2136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136">
                  <a:moveTo>
                    <a:pt x="0" y="0"/>
                  </a:moveTo>
                  <a:cubicBezTo>
                    <a:pt x="17" y="24"/>
                    <a:pt x="35" y="48"/>
                    <a:pt x="45" y="69"/>
                  </a:cubicBezTo>
                  <a:cubicBezTo>
                    <a:pt x="55" y="90"/>
                    <a:pt x="54" y="96"/>
                    <a:pt x="62" y="127"/>
                  </a:cubicBezTo>
                  <a:cubicBezTo>
                    <a:pt x="70" y="158"/>
                    <a:pt x="76" y="217"/>
                    <a:pt x="93" y="257"/>
                  </a:cubicBezTo>
                  <a:cubicBezTo>
                    <a:pt x="110" y="297"/>
                    <a:pt x="144" y="337"/>
                    <a:pt x="161" y="367"/>
                  </a:cubicBezTo>
                  <a:cubicBezTo>
                    <a:pt x="178" y="397"/>
                    <a:pt x="188" y="413"/>
                    <a:pt x="196" y="439"/>
                  </a:cubicBezTo>
                  <a:cubicBezTo>
                    <a:pt x="204" y="465"/>
                    <a:pt x="207" y="493"/>
                    <a:pt x="206" y="525"/>
                  </a:cubicBezTo>
                  <a:cubicBezTo>
                    <a:pt x="205" y="557"/>
                    <a:pt x="192" y="603"/>
                    <a:pt x="189" y="631"/>
                  </a:cubicBezTo>
                  <a:cubicBezTo>
                    <a:pt x="186" y="659"/>
                    <a:pt x="185" y="663"/>
                    <a:pt x="185" y="696"/>
                  </a:cubicBezTo>
                  <a:cubicBezTo>
                    <a:pt x="185" y="729"/>
                    <a:pt x="186" y="791"/>
                    <a:pt x="192" y="830"/>
                  </a:cubicBezTo>
                  <a:cubicBezTo>
                    <a:pt x="198" y="869"/>
                    <a:pt x="213" y="897"/>
                    <a:pt x="220" y="929"/>
                  </a:cubicBezTo>
                  <a:cubicBezTo>
                    <a:pt x="227" y="961"/>
                    <a:pt x="233" y="981"/>
                    <a:pt x="233" y="1022"/>
                  </a:cubicBezTo>
                  <a:cubicBezTo>
                    <a:pt x="233" y="1063"/>
                    <a:pt x="224" y="1140"/>
                    <a:pt x="220" y="1176"/>
                  </a:cubicBezTo>
                  <a:cubicBezTo>
                    <a:pt x="216" y="1212"/>
                    <a:pt x="215" y="1214"/>
                    <a:pt x="206" y="1241"/>
                  </a:cubicBezTo>
                  <a:cubicBezTo>
                    <a:pt x="197" y="1268"/>
                    <a:pt x="176" y="1310"/>
                    <a:pt x="168" y="1341"/>
                  </a:cubicBezTo>
                  <a:cubicBezTo>
                    <a:pt x="160" y="1372"/>
                    <a:pt x="158" y="1395"/>
                    <a:pt x="155" y="1426"/>
                  </a:cubicBezTo>
                  <a:cubicBezTo>
                    <a:pt x="152" y="1457"/>
                    <a:pt x="154" y="1500"/>
                    <a:pt x="148" y="1526"/>
                  </a:cubicBezTo>
                  <a:cubicBezTo>
                    <a:pt x="142" y="1552"/>
                    <a:pt x="131" y="1559"/>
                    <a:pt x="117" y="1581"/>
                  </a:cubicBezTo>
                  <a:cubicBezTo>
                    <a:pt x="103" y="1603"/>
                    <a:pt x="78" y="1630"/>
                    <a:pt x="62" y="1656"/>
                  </a:cubicBezTo>
                  <a:cubicBezTo>
                    <a:pt x="46" y="1682"/>
                    <a:pt x="32" y="1711"/>
                    <a:pt x="24" y="1735"/>
                  </a:cubicBezTo>
                  <a:cubicBezTo>
                    <a:pt x="16" y="1759"/>
                    <a:pt x="14" y="1785"/>
                    <a:pt x="14" y="1803"/>
                  </a:cubicBezTo>
                  <a:cubicBezTo>
                    <a:pt x="14" y="1821"/>
                    <a:pt x="22" y="1826"/>
                    <a:pt x="21" y="1845"/>
                  </a:cubicBezTo>
                  <a:cubicBezTo>
                    <a:pt x="20" y="1864"/>
                    <a:pt x="0" y="1903"/>
                    <a:pt x="11" y="1917"/>
                  </a:cubicBezTo>
                  <a:cubicBezTo>
                    <a:pt x="22" y="1931"/>
                    <a:pt x="78" y="1916"/>
                    <a:pt x="89" y="1930"/>
                  </a:cubicBezTo>
                  <a:cubicBezTo>
                    <a:pt x="100" y="1944"/>
                    <a:pt x="66" y="1989"/>
                    <a:pt x="79" y="1999"/>
                  </a:cubicBezTo>
                  <a:cubicBezTo>
                    <a:pt x="92" y="2009"/>
                    <a:pt x="141" y="1965"/>
                    <a:pt x="165" y="1989"/>
                  </a:cubicBezTo>
                  <a:cubicBezTo>
                    <a:pt x="189" y="2013"/>
                    <a:pt x="124" y="2049"/>
                    <a:pt x="134" y="2067"/>
                  </a:cubicBezTo>
                  <a:cubicBezTo>
                    <a:pt x="144" y="2085"/>
                    <a:pt x="215" y="2084"/>
                    <a:pt x="227" y="2095"/>
                  </a:cubicBezTo>
                  <a:cubicBezTo>
                    <a:pt x="239" y="2106"/>
                    <a:pt x="210" y="2128"/>
                    <a:pt x="206" y="2136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2" name="Freeform 30"/>
            <p:cNvSpPr>
              <a:spLocks/>
            </p:cNvSpPr>
            <p:nvPr/>
          </p:nvSpPr>
          <p:spPr bwMode="auto">
            <a:xfrm>
              <a:off x="4706" y="1786"/>
              <a:ext cx="39" cy="32"/>
            </a:xfrm>
            <a:custGeom>
              <a:avLst/>
              <a:gdLst>
                <a:gd name="T0" fmla="*/ 35 w 97"/>
                <a:gd name="T1" fmla="*/ 15 h 79"/>
                <a:gd name="T2" fmla="*/ 7 w 97"/>
                <a:gd name="T3" fmla="*/ 55 h 79"/>
                <a:gd name="T4" fmla="*/ 3 w 97"/>
                <a:gd name="T5" fmla="*/ 67 h 79"/>
                <a:gd name="T6" fmla="*/ 71 w 97"/>
                <a:gd name="T7" fmla="*/ 79 h 79"/>
                <a:gd name="T8" fmla="*/ 79 w 97"/>
                <a:gd name="T9" fmla="*/ 35 h 79"/>
                <a:gd name="T10" fmla="*/ 75 w 97"/>
                <a:gd name="T11" fmla="*/ 11 h 79"/>
                <a:gd name="T12" fmla="*/ 35 w 97"/>
                <a:gd name="T13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79">
                  <a:moveTo>
                    <a:pt x="35" y="15"/>
                  </a:moveTo>
                  <a:cubicBezTo>
                    <a:pt x="31" y="39"/>
                    <a:pt x="30" y="47"/>
                    <a:pt x="7" y="55"/>
                  </a:cubicBezTo>
                  <a:cubicBezTo>
                    <a:pt x="6" y="59"/>
                    <a:pt x="0" y="64"/>
                    <a:pt x="3" y="67"/>
                  </a:cubicBezTo>
                  <a:cubicBezTo>
                    <a:pt x="13" y="77"/>
                    <a:pt x="67" y="79"/>
                    <a:pt x="71" y="79"/>
                  </a:cubicBezTo>
                  <a:cubicBezTo>
                    <a:pt x="97" y="70"/>
                    <a:pt x="92" y="55"/>
                    <a:pt x="79" y="35"/>
                  </a:cubicBezTo>
                  <a:cubicBezTo>
                    <a:pt x="78" y="27"/>
                    <a:pt x="79" y="18"/>
                    <a:pt x="75" y="11"/>
                  </a:cubicBezTo>
                  <a:cubicBezTo>
                    <a:pt x="69" y="0"/>
                    <a:pt x="41" y="9"/>
                    <a:pt x="35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3" name="Freeform 31"/>
            <p:cNvSpPr>
              <a:spLocks/>
            </p:cNvSpPr>
            <p:nvPr/>
          </p:nvSpPr>
          <p:spPr bwMode="auto">
            <a:xfrm>
              <a:off x="4738" y="1810"/>
              <a:ext cx="80" cy="55"/>
            </a:xfrm>
            <a:custGeom>
              <a:avLst/>
              <a:gdLst>
                <a:gd name="T0" fmla="*/ 0 w 184"/>
                <a:gd name="T1" fmla="*/ 0 h 136"/>
                <a:gd name="T2" fmla="*/ 120 w 184"/>
                <a:gd name="T3" fmla="*/ 24 h 136"/>
                <a:gd name="T4" fmla="*/ 148 w 184"/>
                <a:gd name="T5" fmla="*/ 44 h 136"/>
                <a:gd name="T6" fmla="*/ 152 w 184"/>
                <a:gd name="T7" fmla="*/ 112 h 136"/>
                <a:gd name="T8" fmla="*/ 184 w 184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6">
                  <a:moveTo>
                    <a:pt x="0" y="0"/>
                  </a:moveTo>
                  <a:cubicBezTo>
                    <a:pt x="47" y="8"/>
                    <a:pt x="95" y="17"/>
                    <a:pt x="120" y="24"/>
                  </a:cubicBezTo>
                  <a:cubicBezTo>
                    <a:pt x="145" y="31"/>
                    <a:pt x="143" y="29"/>
                    <a:pt x="148" y="44"/>
                  </a:cubicBezTo>
                  <a:cubicBezTo>
                    <a:pt x="153" y="59"/>
                    <a:pt x="146" y="97"/>
                    <a:pt x="152" y="112"/>
                  </a:cubicBezTo>
                  <a:cubicBezTo>
                    <a:pt x="158" y="127"/>
                    <a:pt x="176" y="131"/>
                    <a:pt x="184" y="136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4" name="Freeform 32"/>
            <p:cNvSpPr>
              <a:spLocks/>
            </p:cNvSpPr>
            <p:nvPr/>
          </p:nvSpPr>
          <p:spPr bwMode="auto">
            <a:xfrm>
              <a:off x="4089" y="1573"/>
              <a:ext cx="362" cy="240"/>
            </a:xfrm>
            <a:custGeom>
              <a:avLst/>
              <a:gdLst>
                <a:gd name="T0" fmla="*/ 682 w 899"/>
                <a:gd name="T1" fmla="*/ 48 h 596"/>
                <a:gd name="T2" fmla="*/ 724 w 899"/>
                <a:gd name="T3" fmla="*/ 120 h 596"/>
                <a:gd name="T4" fmla="*/ 766 w 899"/>
                <a:gd name="T5" fmla="*/ 180 h 596"/>
                <a:gd name="T6" fmla="*/ 784 w 899"/>
                <a:gd name="T7" fmla="*/ 216 h 596"/>
                <a:gd name="T8" fmla="*/ 832 w 899"/>
                <a:gd name="T9" fmla="*/ 270 h 596"/>
                <a:gd name="T10" fmla="*/ 856 w 899"/>
                <a:gd name="T11" fmla="*/ 348 h 596"/>
                <a:gd name="T12" fmla="*/ 898 w 899"/>
                <a:gd name="T13" fmla="*/ 444 h 596"/>
                <a:gd name="T14" fmla="*/ 886 w 899"/>
                <a:gd name="T15" fmla="*/ 504 h 596"/>
                <a:gd name="T16" fmla="*/ 850 w 899"/>
                <a:gd name="T17" fmla="*/ 522 h 596"/>
                <a:gd name="T18" fmla="*/ 844 w 899"/>
                <a:gd name="T19" fmla="*/ 546 h 596"/>
                <a:gd name="T20" fmla="*/ 754 w 899"/>
                <a:gd name="T21" fmla="*/ 594 h 596"/>
                <a:gd name="T22" fmla="*/ 706 w 899"/>
                <a:gd name="T23" fmla="*/ 588 h 596"/>
                <a:gd name="T24" fmla="*/ 694 w 899"/>
                <a:gd name="T25" fmla="*/ 570 h 596"/>
                <a:gd name="T26" fmla="*/ 676 w 899"/>
                <a:gd name="T27" fmla="*/ 564 h 596"/>
                <a:gd name="T28" fmla="*/ 652 w 899"/>
                <a:gd name="T29" fmla="*/ 528 h 596"/>
                <a:gd name="T30" fmla="*/ 616 w 899"/>
                <a:gd name="T31" fmla="*/ 516 h 596"/>
                <a:gd name="T32" fmla="*/ 580 w 899"/>
                <a:gd name="T33" fmla="*/ 492 h 596"/>
                <a:gd name="T34" fmla="*/ 406 w 899"/>
                <a:gd name="T35" fmla="*/ 420 h 596"/>
                <a:gd name="T36" fmla="*/ 370 w 899"/>
                <a:gd name="T37" fmla="*/ 402 h 596"/>
                <a:gd name="T38" fmla="*/ 310 w 899"/>
                <a:gd name="T39" fmla="*/ 360 h 596"/>
                <a:gd name="T40" fmla="*/ 262 w 899"/>
                <a:gd name="T41" fmla="*/ 318 h 596"/>
                <a:gd name="T42" fmla="*/ 220 w 899"/>
                <a:gd name="T43" fmla="*/ 300 h 596"/>
                <a:gd name="T44" fmla="*/ 142 w 899"/>
                <a:gd name="T45" fmla="*/ 252 h 596"/>
                <a:gd name="T46" fmla="*/ 88 w 899"/>
                <a:gd name="T47" fmla="*/ 198 h 596"/>
                <a:gd name="T48" fmla="*/ 64 w 899"/>
                <a:gd name="T49" fmla="*/ 162 h 596"/>
                <a:gd name="T50" fmla="*/ 10 w 899"/>
                <a:gd name="T51" fmla="*/ 120 h 596"/>
                <a:gd name="T52" fmla="*/ 16 w 899"/>
                <a:gd name="T53" fmla="*/ 84 h 596"/>
                <a:gd name="T54" fmla="*/ 100 w 899"/>
                <a:gd name="T55" fmla="*/ 0 h 596"/>
                <a:gd name="T56" fmla="*/ 664 w 899"/>
                <a:gd name="T57" fmla="*/ 0 h 596"/>
                <a:gd name="T58" fmla="*/ 682 w 899"/>
                <a:gd name="T59" fmla="*/ 4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9" h="596">
                  <a:moveTo>
                    <a:pt x="682" y="48"/>
                  </a:moveTo>
                  <a:cubicBezTo>
                    <a:pt x="733" y="65"/>
                    <a:pt x="673" y="103"/>
                    <a:pt x="724" y="120"/>
                  </a:cubicBezTo>
                  <a:cubicBezTo>
                    <a:pt x="736" y="143"/>
                    <a:pt x="755" y="157"/>
                    <a:pt x="766" y="180"/>
                  </a:cubicBezTo>
                  <a:cubicBezTo>
                    <a:pt x="778" y="204"/>
                    <a:pt x="764" y="194"/>
                    <a:pt x="784" y="216"/>
                  </a:cubicBezTo>
                  <a:cubicBezTo>
                    <a:pt x="796" y="230"/>
                    <a:pt x="823" y="250"/>
                    <a:pt x="832" y="270"/>
                  </a:cubicBezTo>
                  <a:cubicBezTo>
                    <a:pt x="843" y="295"/>
                    <a:pt x="844" y="324"/>
                    <a:pt x="856" y="348"/>
                  </a:cubicBezTo>
                  <a:cubicBezTo>
                    <a:pt x="871" y="379"/>
                    <a:pt x="887" y="411"/>
                    <a:pt x="898" y="444"/>
                  </a:cubicBezTo>
                  <a:cubicBezTo>
                    <a:pt x="895" y="464"/>
                    <a:pt x="899" y="488"/>
                    <a:pt x="886" y="504"/>
                  </a:cubicBezTo>
                  <a:cubicBezTo>
                    <a:pt x="878" y="514"/>
                    <a:pt x="861" y="515"/>
                    <a:pt x="850" y="522"/>
                  </a:cubicBezTo>
                  <a:cubicBezTo>
                    <a:pt x="848" y="530"/>
                    <a:pt x="848" y="539"/>
                    <a:pt x="844" y="546"/>
                  </a:cubicBezTo>
                  <a:cubicBezTo>
                    <a:pt x="819" y="596"/>
                    <a:pt x="803" y="582"/>
                    <a:pt x="754" y="594"/>
                  </a:cubicBezTo>
                  <a:cubicBezTo>
                    <a:pt x="738" y="592"/>
                    <a:pt x="721" y="594"/>
                    <a:pt x="706" y="588"/>
                  </a:cubicBezTo>
                  <a:cubicBezTo>
                    <a:pt x="699" y="585"/>
                    <a:pt x="700" y="575"/>
                    <a:pt x="694" y="570"/>
                  </a:cubicBezTo>
                  <a:cubicBezTo>
                    <a:pt x="689" y="566"/>
                    <a:pt x="682" y="566"/>
                    <a:pt x="676" y="564"/>
                  </a:cubicBezTo>
                  <a:cubicBezTo>
                    <a:pt x="668" y="552"/>
                    <a:pt x="660" y="540"/>
                    <a:pt x="652" y="528"/>
                  </a:cubicBezTo>
                  <a:cubicBezTo>
                    <a:pt x="645" y="517"/>
                    <a:pt x="628" y="520"/>
                    <a:pt x="616" y="516"/>
                  </a:cubicBezTo>
                  <a:cubicBezTo>
                    <a:pt x="602" y="511"/>
                    <a:pt x="592" y="501"/>
                    <a:pt x="580" y="492"/>
                  </a:cubicBezTo>
                  <a:cubicBezTo>
                    <a:pt x="517" y="445"/>
                    <a:pt x="486" y="430"/>
                    <a:pt x="406" y="420"/>
                  </a:cubicBezTo>
                  <a:cubicBezTo>
                    <a:pt x="395" y="413"/>
                    <a:pt x="381" y="409"/>
                    <a:pt x="370" y="402"/>
                  </a:cubicBezTo>
                  <a:cubicBezTo>
                    <a:pt x="348" y="387"/>
                    <a:pt x="337" y="369"/>
                    <a:pt x="310" y="360"/>
                  </a:cubicBezTo>
                  <a:cubicBezTo>
                    <a:pt x="293" y="347"/>
                    <a:pt x="279" y="330"/>
                    <a:pt x="262" y="318"/>
                  </a:cubicBezTo>
                  <a:cubicBezTo>
                    <a:pt x="250" y="309"/>
                    <a:pt x="233" y="308"/>
                    <a:pt x="220" y="300"/>
                  </a:cubicBezTo>
                  <a:cubicBezTo>
                    <a:pt x="194" y="285"/>
                    <a:pt x="167" y="269"/>
                    <a:pt x="142" y="252"/>
                  </a:cubicBezTo>
                  <a:cubicBezTo>
                    <a:pt x="126" y="228"/>
                    <a:pt x="106" y="218"/>
                    <a:pt x="88" y="198"/>
                  </a:cubicBezTo>
                  <a:cubicBezTo>
                    <a:pt x="78" y="187"/>
                    <a:pt x="76" y="170"/>
                    <a:pt x="64" y="162"/>
                  </a:cubicBezTo>
                  <a:cubicBezTo>
                    <a:pt x="21" y="133"/>
                    <a:pt x="38" y="148"/>
                    <a:pt x="10" y="120"/>
                  </a:cubicBezTo>
                  <a:cubicBezTo>
                    <a:pt x="0" y="91"/>
                    <a:pt x="2" y="112"/>
                    <a:pt x="16" y="84"/>
                  </a:cubicBezTo>
                  <a:cubicBezTo>
                    <a:pt x="41" y="33"/>
                    <a:pt x="65" y="35"/>
                    <a:pt x="100" y="0"/>
                  </a:cubicBezTo>
                  <a:lnTo>
                    <a:pt x="664" y="0"/>
                  </a:lnTo>
                  <a:lnTo>
                    <a:pt x="682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97025" name="Group 33"/>
          <p:cNvGrpSpPr>
            <a:grpSpLocks/>
          </p:cNvGrpSpPr>
          <p:nvPr/>
        </p:nvGrpSpPr>
        <p:grpSpPr bwMode="auto">
          <a:xfrm>
            <a:off x="5908676" y="3273426"/>
            <a:ext cx="842963" cy="1243013"/>
            <a:chOff x="2226" y="2062"/>
            <a:chExt cx="531" cy="783"/>
          </a:xfrm>
        </p:grpSpPr>
        <p:sp>
          <p:nvSpPr>
            <p:cNvPr id="597026" name="Rectangle 34"/>
            <p:cNvSpPr>
              <a:spLocks noChangeArrowheads="1"/>
            </p:cNvSpPr>
            <p:nvPr/>
          </p:nvSpPr>
          <p:spPr bwMode="auto">
            <a:xfrm>
              <a:off x="2226" y="2062"/>
              <a:ext cx="531" cy="7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7" name="Rectangle 35"/>
            <p:cNvSpPr>
              <a:spLocks noChangeArrowheads="1"/>
            </p:cNvSpPr>
            <p:nvPr/>
          </p:nvSpPr>
          <p:spPr bwMode="auto">
            <a:xfrm>
              <a:off x="2297" y="2160"/>
              <a:ext cx="386" cy="578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8" name="Freeform 36"/>
            <p:cNvSpPr>
              <a:spLocks/>
            </p:cNvSpPr>
            <p:nvPr/>
          </p:nvSpPr>
          <p:spPr bwMode="auto">
            <a:xfrm>
              <a:off x="2371" y="2234"/>
              <a:ext cx="306" cy="502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29" name="Freeform 37"/>
            <p:cNvSpPr>
              <a:spLocks/>
            </p:cNvSpPr>
            <p:nvPr/>
          </p:nvSpPr>
          <p:spPr bwMode="auto">
            <a:xfrm>
              <a:off x="2471" y="2494"/>
              <a:ext cx="160" cy="216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30" name="Freeform 38"/>
            <p:cNvSpPr>
              <a:spLocks/>
            </p:cNvSpPr>
            <p:nvPr/>
          </p:nvSpPr>
          <p:spPr bwMode="auto">
            <a:xfrm>
              <a:off x="2581" y="2453"/>
              <a:ext cx="52" cy="63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31" name="Freeform 39"/>
            <p:cNvSpPr>
              <a:spLocks/>
            </p:cNvSpPr>
            <p:nvPr/>
          </p:nvSpPr>
          <p:spPr bwMode="auto">
            <a:xfrm>
              <a:off x="2574" y="2510"/>
              <a:ext cx="16" cy="9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32" name="Freeform 40"/>
            <p:cNvSpPr>
              <a:spLocks/>
            </p:cNvSpPr>
            <p:nvPr/>
          </p:nvSpPr>
          <p:spPr bwMode="auto">
            <a:xfrm>
              <a:off x="2618" y="2707"/>
              <a:ext cx="4" cy="2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33" name="Freeform 41"/>
            <p:cNvSpPr>
              <a:spLocks/>
            </p:cNvSpPr>
            <p:nvPr/>
          </p:nvSpPr>
          <p:spPr bwMode="auto">
            <a:xfrm>
              <a:off x="2297" y="2222"/>
              <a:ext cx="384" cy="466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6350" cap="flat" cmpd="sng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034" name="Freeform 42"/>
            <p:cNvSpPr>
              <a:spLocks/>
            </p:cNvSpPr>
            <p:nvPr/>
          </p:nvSpPr>
          <p:spPr bwMode="auto">
            <a:xfrm>
              <a:off x="2564" y="2161"/>
              <a:ext cx="99" cy="299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9525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97035" name="Rectangle 43"/>
          <p:cNvSpPr>
            <a:spLocks noChangeArrowheads="1"/>
          </p:cNvSpPr>
          <p:nvPr/>
        </p:nvSpPr>
        <p:spPr bwMode="auto">
          <a:xfrm>
            <a:off x="2943225" y="1957388"/>
            <a:ext cx="18669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800" dirty="0">
                <a:solidFill>
                  <a:prstClr val="black"/>
                </a:solidFill>
              </a:rPr>
              <a:t>1 : 24,000</a:t>
            </a:r>
          </a:p>
        </p:txBody>
      </p:sp>
      <p:sp>
        <p:nvSpPr>
          <p:cNvPr id="597036" name="Rectangle 44"/>
          <p:cNvSpPr>
            <a:spLocks noChangeArrowheads="1"/>
          </p:cNvSpPr>
          <p:nvPr/>
        </p:nvSpPr>
        <p:spPr bwMode="auto">
          <a:xfrm>
            <a:off x="5408613" y="2720976"/>
            <a:ext cx="1866900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800" dirty="0">
                <a:solidFill>
                  <a:prstClr val="black"/>
                </a:solidFill>
              </a:rPr>
              <a:t>1 : 69,500</a:t>
            </a:r>
          </a:p>
        </p:txBody>
      </p:sp>
      <p:sp>
        <p:nvSpPr>
          <p:cNvPr id="597037" name="Rectangle 45"/>
          <p:cNvSpPr>
            <a:spLocks noChangeArrowheads="1"/>
          </p:cNvSpPr>
          <p:nvPr/>
        </p:nvSpPr>
        <p:spPr bwMode="auto">
          <a:xfrm>
            <a:off x="7670800" y="2189163"/>
            <a:ext cx="18669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800">
                <a:solidFill>
                  <a:prstClr val="black"/>
                </a:solidFill>
              </a:rPr>
              <a:t>1 : 69,500</a:t>
            </a:r>
          </a:p>
        </p:txBody>
      </p:sp>
      <p:grpSp>
        <p:nvGrpSpPr>
          <p:cNvPr id="597038" name="Group 46"/>
          <p:cNvGrpSpPr>
            <a:grpSpLocks/>
          </p:cNvGrpSpPr>
          <p:nvPr/>
        </p:nvGrpSpPr>
        <p:grpSpPr bwMode="auto">
          <a:xfrm>
            <a:off x="2782889" y="4564063"/>
            <a:ext cx="6804025" cy="1708150"/>
            <a:chOff x="793" y="2875"/>
            <a:chExt cx="4286" cy="1076"/>
          </a:xfrm>
        </p:grpSpPr>
        <p:sp>
          <p:nvSpPr>
            <p:cNvPr id="597039" name="Rectangle 47"/>
            <p:cNvSpPr>
              <a:spLocks noChangeArrowheads="1"/>
            </p:cNvSpPr>
            <p:nvPr/>
          </p:nvSpPr>
          <p:spPr bwMode="auto">
            <a:xfrm>
              <a:off x="3903" y="3194"/>
              <a:ext cx="117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  <a:tabLst>
                  <a:tab pos="2176463" algn="l"/>
                </a:tabLst>
              </a:pPr>
              <a:r>
                <a:rPr lang="en-US" sz="2800">
                  <a:solidFill>
                    <a:prstClr val="black"/>
                  </a:solidFill>
                </a:rPr>
                <a:t>15 min.</a:t>
              </a:r>
            </a:p>
          </p:txBody>
        </p:sp>
        <p:sp>
          <p:nvSpPr>
            <p:cNvPr id="597040" name="Rectangle 48"/>
            <p:cNvSpPr>
              <a:spLocks noChangeArrowheads="1"/>
            </p:cNvSpPr>
            <p:nvPr/>
          </p:nvSpPr>
          <p:spPr bwMode="auto">
            <a:xfrm>
              <a:off x="2480" y="2875"/>
              <a:ext cx="117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  <a:tabLst>
                  <a:tab pos="2176463" algn="l"/>
                </a:tabLst>
              </a:pPr>
              <a:r>
                <a:rPr lang="en-US" sz="2800">
                  <a:solidFill>
                    <a:prstClr val="black"/>
                  </a:solidFill>
                </a:rPr>
                <a:t>7 ½ min.</a:t>
              </a:r>
            </a:p>
          </p:txBody>
        </p:sp>
        <p:sp>
          <p:nvSpPr>
            <p:cNvPr id="597041" name="Rectangle 49"/>
            <p:cNvSpPr>
              <a:spLocks noChangeArrowheads="1"/>
            </p:cNvSpPr>
            <p:nvPr/>
          </p:nvSpPr>
          <p:spPr bwMode="auto">
            <a:xfrm>
              <a:off x="793" y="3596"/>
              <a:ext cx="4176" cy="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  <a:tabLst>
                  <a:tab pos="2176463" algn="l"/>
                </a:tabLst>
              </a:pPr>
              <a:r>
                <a:rPr lang="en-US" sz="2800" dirty="0">
                  <a:solidFill>
                    <a:prstClr val="black"/>
                  </a:solidFill>
                </a:rPr>
                <a:t>7 ½ min.                          </a:t>
              </a:r>
              <a:r>
                <a:rPr lang="en-US" sz="2800" b="1" u="sng" dirty="0">
                  <a:solidFill>
                    <a:prstClr val="black"/>
                  </a:solidFill>
                </a:rPr>
                <a:t>Map “SIZE”</a:t>
              </a:r>
            </a:p>
          </p:txBody>
        </p:sp>
      </p:grpSp>
      <p:sp>
        <p:nvSpPr>
          <p:cNvPr id="49" name="Rectangle 5"/>
          <p:cNvSpPr txBox="1">
            <a:spLocks noChangeArrowheads="1"/>
          </p:cNvSpPr>
          <p:nvPr/>
        </p:nvSpPr>
        <p:spPr>
          <a:xfrm>
            <a:off x="2438400" y="1371600"/>
            <a:ext cx="219456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prstClr val="black"/>
                </a:solidFill>
              </a:rPr>
              <a:t>Map “SCALE”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0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2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35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66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97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9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1"/>
            <a:ext cx="2667000" cy="347821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Contour Lines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Symbols</a:t>
            </a:r>
          </a:p>
          <a:p>
            <a:r>
              <a:rPr lang="en-US" dirty="0"/>
              <a:t>Distance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2308" name="Rectangle 52"/>
          <p:cNvSpPr>
            <a:spLocks noChangeArrowheads="1"/>
          </p:cNvSpPr>
          <p:nvPr/>
        </p:nvSpPr>
        <p:spPr bwMode="auto">
          <a:xfrm>
            <a:off x="5749925" y="1277939"/>
            <a:ext cx="41910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400" dirty="0">
                <a:solidFill>
                  <a:prstClr val="black"/>
                </a:solidFill>
              </a:rPr>
              <a:t>Terminology:</a:t>
            </a:r>
          </a:p>
        </p:txBody>
      </p:sp>
      <p:grpSp>
        <p:nvGrpSpPr>
          <p:cNvPr id="352317" name="Group 61"/>
          <p:cNvGrpSpPr>
            <a:grpSpLocks/>
          </p:cNvGrpSpPr>
          <p:nvPr/>
        </p:nvGrpSpPr>
        <p:grpSpPr bwMode="auto">
          <a:xfrm>
            <a:off x="4943475" y="3017838"/>
            <a:ext cx="5302250" cy="2252662"/>
            <a:chOff x="2154" y="1901"/>
            <a:chExt cx="3340" cy="1419"/>
          </a:xfrm>
          <a:solidFill>
            <a:schemeClr val="bg1"/>
          </a:solidFill>
        </p:grpSpPr>
        <p:grpSp>
          <p:nvGrpSpPr>
            <p:cNvPr id="352310" name="Group 54"/>
            <p:cNvGrpSpPr>
              <a:grpSpLocks/>
            </p:cNvGrpSpPr>
            <p:nvPr/>
          </p:nvGrpSpPr>
          <p:grpSpPr bwMode="auto">
            <a:xfrm>
              <a:off x="2154" y="1901"/>
              <a:ext cx="3340" cy="1419"/>
              <a:chOff x="2154" y="1901"/>
              <a:chExt cx="3340" cy="1419"/>
            </a:xfrm>
            <a:grpFill/>
          </p:grpSpPr>
          <p:sp>
            <p:nvSpPr>
              <p:cNvPr id="352277" name="Rectangle 21"/>
              <p:cNvSpPr>
                <a:spLocks noChangeArrowheads="1"/>
              </p:cNvSpPr>
              <p:nvPr/>
            </p:nvSpPr>
            <p:spPr bwMode="auto">
              <a:xfrm>
                <a:off x="2396" y="1901"/>
                <a:ext cx="3098" cy="992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63" name="Rectangle 7"/>
              <p:cNvSpPr>
                <a:spLocks noChangeArrowheads="1"/>
              </p:cNvSpPr>
              <p:nvPr/>
            </p:nvSpPr>
            <p:spPr bwMode="auto">
              <a:xfrm>
                <a:off x="2155" y="2338"/>
                <a:ext cx="3098" cy="982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2264" name="Group 8"/>
              <p:cNvGrpSpPr>
                <a:grpSpLocks/>
              </p:cNvGrpSpPr>
              <p:nvPr/>
            </p:nvGrpSpPr>
            <p:grpSpPr bwMode="auto">
              <a:xfrm>
                <a:off x="2351" y="2337"/>
                <a:ext cx="2685" cy="392"/>
                <a:chOff x="2493" y="3007"/>
                <a:chExt cx="2685" cy="392"/>
              </a:xfrm>
              <a:grpFill/>
            </p:grpSpPr>
            <p:sp>
              <p:nvSpPr>
                <p:cNvPr id="352265" name="Freeform 9"/>
                <p:cNvSpPr>
                  <a:spLocks/>
                </p:cNvSpPr>
                <p:nvPr/>
              </p:nvSpPr>
              <p:spPr bwMode="auto">
                <a:xfrm>
                  <a:off x="2493" y="3007"/>
                  <a:ext cx="2685" cy="392"/>
                </a:xfrm>
                <a:custGeom>
                  <a:avLst/>
                  <a:gdLst>
                    <a:gd name="T0" fmla="*/ 2685 w 2685"/>
                    <a:gd name="T1" fmla="*/ 387 h 392"/>
                    <a:gd name="T2" fmla="*/ 0 w 2685"/>
                    <a:gd name="T3" fmla="*/ 392 h 392"/>
                    <a:gd name="T4" fmla="*/ 0 w 2685"/>
                    <a:gd name="T5" fmla="*/ 0 h 392"/>
                    <a:gd name="T6" fmla="*/ 1693 w 2685"/>
                    <a:gd name="T7" fmla="*/ 0 h 392"/>
                    <a:gd name="T8" fmla="*/ 1766 w 2685"/>
                    <a:gd name="T9" fmla="*/ 24 h 392"/>
                    <a:gd name="T10" fmla="*/ 1935 w 2685"/>
                    <a:gd name="T11" fmla="*/ 97 h 392"/>
                    <a:gd name="T12" fmla="*/ 2008 w 2685"/>
                    <a:gd name="T13" fmla="*/ 169 h 392"/>
                    <a:gd name="T14" fmla="*/ 2056 w 2685"/>
                    <a:gd name="T15" fmla="*/ 193 h 392"/>
                    <a:gd name="T16" fmla="*/ 2105 w 2685"/>
                    <a:gd name="T17" fmla="*/ 242 h 392"/>
                    <a:gd name="T18" fmla="*/ 2153 w 2685"/>
                    <a:gd name="T19" fmla="*/ 290 h 392"/>
                    <a:gd name="T20" fmla="*/ 2201 w 2685"/>
                    <a:gd name="T21" fmla="*/ 363 h 392"/>
                    <a:gd name="T22" fmla="*/ 2226 w 2685"/>
                    <a:gd name="T23" fmla="*/ 387 h 392"/>
                    <a:gd name="T24" fmla="*/ 2298 w 2685"/>
                    <a:gd name="T25" fmla="*/ 363 h 392"/>
                    <a:gd name="T26" fmla="*/ 2347 w 2685"/>
                    <a:gd name="T27" fmla="*/ 266 h 392"/>
                    <a:gd name="T28" fmla="*/ 2395 w 2685"/>
                    <a:gd name="T29" fmla="*/ 242 h 392"/>
                    <a:gd name="T30" fmla="*/ 2419 w 2685"/>
                    <a:gd name="T31" fmla="*/ 242 h 392"/>
                    <a:gd name="T32" fmla="*/ 2492 w 2685"/>
                    <a:gd name="T33" fmla="*/ 193 h 392"/>
                    <a:gd name="T34" fmla="*/ 2516 w 2685"/>
                    <a:gd name="T35" fmla="*/ 145 h 392"/>
                    <a:gd name="T36" fmla="*/ 2540 w 2685"/>
                    <a:gd name="T37" fmla="*/ 121 h 392"/>
                    <a:gd name="T38" fmla="*/ 2564 w 2685"/>
                    <a:gd name="T39" fmla="*/ 72 h 392"/>
                    <a:gd name="T40" fmla="*/ 2613 w 2685"/>
                    <a:gd name="T41" fmla="*/ 48 h 392"/>
                    <a:gd name="T42" fmla="*/ 2637 w 2685"/>
                    <a:gd name="T43" fmla="*/ 24 h 392"/>
                    <a:gd name="T44" fmla="*/ 2661 w 2685"/>
                    <a:gd name="T45" fmla="*/ 0 h 392"/>
                    <a:gd name="T46" fmla="*/ 2685 w 2685"/>
                    <a:gd name="T47" fmla="*/ 0 h 392"/>
                    <a:gd name="T48" fmla="*/ 2685 w 2685"/>
                    <a:gd name="T49" fmla="*/ 387 h 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85" h="392">
                      <a:moveTo>
                        <a:pt x="2685" y="387"/>
                      </a:moveTo>
                      <a:lnTo>
                        <a:pt x="0" y="392"/>
                      </a:lnTo>
                      <a:lnTo>
                        <a:pt x="0" y="0"/>
                      </a:lnTo>
                      <a:lnTo>
                        <a:pt x="1693" y="0"/>
                      </a:lnTo>
                      <a:lnTo>
                        <a:pt x="1766" y="24"/>
                      </a:lnTo>
                      <a:lnTo>
                        <a:pt x="1935" y="97"/>
                      </a:lnTo>
                      <a:lnTo>
                        <a:pt x="2008" y="169"/>
                      </a:lnTo>
                      <a:lnTo>
                        <a:pt x="2056" y="193"/>
                      </a:lnTo>
                      <a:lnTo>
                        <a:pt x="2105" y="242"/>
                      </a:lnTo>
                      <a:lnTo>
                        <a:pt x="2153" y="290"/>
                      </a:lnTo>
                      <a:lnTo>
                        <a:pt x="2201" y="363"/>
                      </a:lnTo>
                      <a:lnTo>
                        <a:pt x="2226" y="387"/>
                      </a:lnTo>
                      <a:lnTo>
                        <a:pt x="2298" y="363"/>
                      </a:lnTo>
                      <a:lnTo>
                        <a:pt x="2347" y="266"/>
                      </a:lnTo>
                      <a:lnTo>
                        <a:pt x="2395" y="242"/>
                      </a:lnTo>
                      <a:lnTo>
                        <a:pt x="2419" y="242"/>
                      </a:lnTo>
                      <a:lnTo>
                        <a:pt x="2492" y="193"/>
                      </a:lnTo>
                      <a:lnTo>
                        <a:pt x="2516" y="145"/>
                      </a:lnTo>
                      <a:lnTo>
                        <a:pt x="2540" y="121"/>
                      </a:lnTo>
                      <a:lnTo>
                        <a:pt x="2564" y="72"/>
                      </a:lnTo>
                      <a:lnTo>
                        <a:pt x="2613" y="48"/>
                      </a:lnTo>
                      <a:lnTo>
                        <a:pt x="2637" y="24"/>
                      </a:lnTo>
                      <a:lnTo>
                        <a:pt x="2661" y="0"/>
                      </a:lnTo>
                      <a:lnTo>
                        <a:pt x="2685" y="0"/>
                      </a:lnTo>
                      <a:lnTo>
                        <a:pt x="2685" y="38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266" name="Freeform 10"/>
                <p:cNvSpPr>
                  <a:spLocks/>
                </p:cNvSpPr>
                <p:nvPr/>
              </p:nvSpPr>
              <p:spPr bwMode="auto">
                <a:xfrm>
                  <a:off x="4332" y="3007"/>
                  <a:ext cx="509" cy="251"/>
                </a:xfrm>
                <a:custGeom>
                  <a:avLst/>
                  <a:gdLst>
                    <a:gd name="T0" fmla="*/ 0 w 509"/>
                    <a:gd name="T1" fmla="*/ 8 h 251"/>
                    <a:gd name="T2" fmla="*/ 30 w 509"/>
                    <a:gd name="T3" fmla="*/ 30 h 251"/>
                    <a:gd name="T4" fmla="*/ 93 w 509"/>
                    <a:gd name="T5" fmla="*/ 69 h 251"/>
                    <a:gd name="T6" fmla="*/ 117 w 509"/>
                    <a:gd name="T7" fmla="*/ 81 h 251"/>
                    <a:gd name="T8" fmla="*/ 129 w 509"/>
                    <a:gd name="T9" fmla="*/ 93 h 251"/>
                    <a:gd name="T10" fmla="*/ 147 w 509"/>
                    <a:gd name="T11" fmla="*/ 135 h 251"/>
                    <a:gd name="T12" fmla="*/ 156 w 509"/>
                    <a:gd name="T13" fmla="*/ 147 h 251"/>
                    <a:gd name="T14" fmla="*/ 186 w 509"/>
                    <a:gd name="T15" fmla="*/ 165 h 251"/>
                    <a:gd name="T16" fmla="*/ 213 w 509"/>
                    <a:gd name="T17" fmla="*/ 171 h 251"/>
                    <a:gd name="T18" fmla="*/ 252 w 509"/>
                    <a:gd name="T19" fmla="*/ 180 h 251"/>
                    <a:gd name="T20" fmla="*/ 297 w 509"/>
                    <a:gd name="T21" fmla="*/ 246 h 251"/>
                    <a:gd name="T22" fmla="*/ 313 w 509"/>
                    <a:gd name="T23" fmla="*/ 251 h 251"/>
                    <a:gd name="T24" fmla="*/ 402 w 509"/>
                    <a:gd name="T25" fmla="*/ 242 h 251"/>
                    <a:gd name="T26" fmla="*/ 432 w 509"/>
                    <a:gd name="T27" fmla="*/ 231 h 251"/>
                    <a:gd name="T28" fmla="*/ 450 w 509"/>
                    <a:gd name="T29" fmla="*/ 212 h 251"/>
                    <a:gd name="T30" fmla="*/ 456 w 509"/>
                    <a:gd name="T31" fmla="*/ 189 h 251"/>
                    <a:gd name="T32" fmla="*/ 475 w 509"/>
                    <a:gd name="T33" fmla="*/ 156 h 251"/>
                    <a:gd name="T34" fmla="*/ 435 w 509"/>
                    <a:gd name="T35" fmla="*/ 5 h 251"/>
                    <a:gd name="T36" fmla="*/ 138 w 509"/>
                    <a:gd name="T37" fmla="*/ 3 h 251"/>
                    <a:gd name="T38" fmla="*/ 87 w 509"/>
                    <a:gd name="T39" fmla="*/ 2 h 251"/>
                    <a:gd name="T40" fmla="*/ 72 w 509"/>
                    <a:gd name="T41" fmla="*/ 9 h 251"/>
                    <a:gd name="T42" fmla="*/ 0 w 509"/>
                    <a:gd name="T43" fmla="*/ 8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09" h="251">
                      <a:moveTo>
                        <a:pt x="0" y="8"/>
                      </a:moveTo>
                      <a:cubicBezTo>
                        <a:pt x="2" y="20"/>
                        <a:pt x="18" y="28"/>
                        <a:pt x="30" y="30"/>
                      </a:cubicBezTo>
                      <a:cubicBezTo>
                        <a:pt x="37" y="42"/>
                        <a:pt x="79" y="66"/>
                        <a:pt x="93" y="69"/>
                      </a:cubicBezTo>
                      <a:cubicBezTo>
                        <a:pt x="101" y="73"/>
                        <a:pt x="108" y="79"/>
                        <a:pt x="117" y="81"/>
                      </a:cubicBezTo>
                      <a:cubicBezTo>
                        <a:pt x="128" y="90"/>
                        <a:pt x="125" y="85"/>
                        <a:pt x="129" y="93"/>
                      </a:cubicBezTo>
                      <a:cubicBezTo>
                        <a:pt x="131" y="109"/>
                        <a:pt x="137" y="122"/>
                        <a:pt x="147" y="135"/>
                      </a:cubicBezTo>
                      <a:cubicBezTo>
                        <a:pt x="148" y="142"/>
                        <a:pt x="150" y="143"/>
                        <a:pt x="156" y="147"/>
                      </a:cubicBezTo>
                      <a:cubicBezTo>
                        <a:pt x="163" y="155"/>
                        <a:pt x="175" y="163"/>
                        <a:pt x="186" y="165"/>
                      </a:cubicBezTo>
                      <a:cubicBezTo>
                        <a:pt x="197" y="171"/>
                        <a:pt x="196" y="170"/>
                        <a:pt x="213" y="171"/>
                      </a:cubicBezTo>
                      <a:cubicBezTo>
                        <a:pt x="226" y="177"/>
                        <a:pt x="238" y="179"/>
                        <a:pt x="252" y="180"/>
                      </a:cubicBezTo>
                      <a:cubicBezTo>
                        <a:pt x="254" y="206"/>
                        <a:pt x="269" y="240"/>
                        <a:pt x="297" y="246"/>
                      </a:cubicBezTo>
                      <a:cubicBezTo>
                        <a:pt x="302" y="249"/>
                        <a:pt x="308" y="249"/>
                        <a:pt x="313" y="251"/>
                      </a:cubicBezTo>
                      <a:cubicBezTo>
                        <a:pt x="352" y="250"/>
                        <a:pt x="370" y="247"/>
                        <a:pt x="402" y="242"/>
                      </a:cubicBezTo>
                      <a:cubicBezTo>
                        <a:pt x="410" y="232"/>
                        <a:pt x="420" y="233"/>
                        <a:pt x="432" y="231"/>
                      </a:cubicBezTo>
                      <a:cubicBezTo>
                        <a:pt x="440" y="225"/>
                        <a:pt x="444" y="220"/>
                        <a:pt x="450" y="212"/>
                      </a:cubicBezTo>
                      <a:cubicBezTo>
                        <a:pt x="452" y="204"/>
                        <a:pt x="453" y="196"/>
                        <a:pt x="456" y="189"/>
                      </a:cubicBezTo>
                      <a:cubicBezTo>
                        <a:pt x="458" y="176"/>
                        <a:pt x="469" y="167"/>
                        <a:pt x="475" y="156"/>
                      </a:cubicBezTo>
                      <a:cubicBezTo>
                        <a:pt x="485" y="95"/>
                        <a:pt x="509" y="6"/>
                        <a:pt x="435" y="5"/>
                      </a:cubicBezTo>
                      <a:cubicBezTo>
                        <a:pt x="336" y="4"/>
                        <a:pt x="237" y="4"/>
                        <a:pt x="138" y="3"/>
                      </a:cubicBezTo>
                      <a:cubicBezTo>
                        <a:pt x="117" y="2"/>
                        <a:pt x="108" y="0"/>
                        <a:pt x="87" y="2"/>
                      </a:cubicBezTo>
                      <a:cubicBezTo>
                        <a:pt x="81" y="6"/>
                        <a:pt x="79" y="8"/>
                        <a:pt x="72" y="9"/>
                      </a:cubicBezTo>
                      <a:cubicBezTo>
                        <a:pt x="11" y="8"/>
                        <a:pt x="35" y="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267" name="Freeform 11"/>
                <p:cNvSpPr>
                  <a:spLocks/>
                </p:cNvSpPr>
                <p:nvPr/>
              </p:nvSpPr>
              <p:spPr bwMode="auto">
                <a:xfrm>
                  <a:off x="4727" y="3240"/>
                  <a:ext cx="29" cy="147"/>
                </a:xfrm>
                <a:custGeom>
                  <a:avLst/>
                  <a:gdLst>
                    <a:gd name="T0" fmla="*/ 24 w 29"/>
                    <a:gd name="T1" fmla="*/ 0 h 147"/>
                    <a:gd name="T2" fmla="*/ 16 w 29"/>
                    <a:gd name="T3" fmla="*/ 57 h 147"/>
                    <a:gd name="T4" fmla="*/ 10 w 29"/>
                    <a:gd name="T5" fmla="*/ 71 h 147"/>
                    <a:gd name="T6" fmla="*/ 4 w 29"/>
                    <a:gd name="T7" fmla="*/ 134 h 147"/>
                    <a:gd name="T8" fmla="*/ 0 w 29"/>
                    <a:gd name="T9" fmla="*/ 147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47">
                      <a:moveTo>
                        <a:pt x="24" y="0"/>
                      </a:moveTo>
                      <a:cubicBezTo>
                        <a:pt x="26" y="21"/>
                        <a:pt x="29" y="39"/>
                        <a:pt x="16" y="57"/>
                      </a:cubicBezTo>
                      <a:cubicBezTo>
                        <a:pt x="15" y="63"/>
                        <a:pt x="12" y="66"/>
                        <a:pt x="10" y="71"/>
                      </a:cubicBezTo>
                      <a:cubicBezTo>
                        <a:pt x="7" y="92"/>
                        <a:pt x="12" y="115"/>
                        <a:pt x="4" y="134"/>
                      </a:cubicBezTo>
                      <a:cubicBezTo>
                        <a:pt x="3" y="139"/>
                        <a:pt x="2" y="142"/>
                        <a:pt x="0" y="147"/>
                      </a:cubicBezTo>
                    </a:path>
                  </a:pathLst>
                </a:custGeom>
                <a:grpFill/>
                <a:ln w="19050" cmpd="sng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2278" name="Line 22"/>
              <p:cNvSpPr>
                <a:spLocks noChangeShapeType="1"/>
              </p:cNvSpPr>
              <p:nvPr/>
            </p:nvSpPr>
            <p:spPr bwMode="auto">
              <a:xfrm>
                <a:off x="5399" y="2431"/>
                <a:ext cx="94" cy="46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9" name="Line 23"/>
              <p:cNvSpPr>
                <a:spLocks noChangeShapeType="1"/>
              </p:cNvSpPr>
              <p:nvPr/>
            </p:nvSpPr>
            <p:spPr bwMode="auto">
              <a:xfrm>
                <a:off x="5254" y="2340"/>
                <a:ext cx="72" cy="482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80" name="Line 24"/>
              <p:cNvSpPr>
                <a:spLocks noChangeShapeType="1"/>
              </p:cNvSpPr>
              <p:nvPr/>
            </p:nvSpPr>
            <p:spPr bwMode="auto">
              <a:xfrm flipH="1">
                <a:off x="5329" y="2437"/>
                <a:ext cx="68" cy="38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82" name="Line 26"/>
              <p:cNvSpPr>
                <a:spLocks noChangeShapeType="1"/>
              </p:cNvSpPr>
              <p:nvPr/>
            </p:nvSpPr>
            <p:spPr bwMode="auto">
              <a:xfrm flipH="1">
                <a:off x="5270" y="2432"/>
                <a:ext cx="128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52287" name="Group 31"/>
              <p:cNvGrpSpPr>
                <a:grpSpLocks/>
              </p:cNvGrpSpPr>
              <p:nvPr/>
            </p:nvGrpSpPr>
            <p:grpSpPr bwMode="auto">
              <a:xfrm>
                <a:off x="2346" y="2337"/>
                <a:ext cx="2691" cy="396"/>
                <a:chOff x="2370" y="1749"/>
                <a:chExt cx="2691" cy="396"/>
              </a:xfrm>
              <a:grpFill/>
            </p:grpSpPr>
            <p:sp>
              <p:nvSpPr>
                <p:cNvPr id="352284" name="Line 28"/>
                <p:cNvSpPr>
                  <a:spLocks noChangeShapeType="1"/>
                </p:cNvSpPr>
                <p:nvPr/>
              </p:nvSpPr>
              <p:spPr bwMode="auto">
                <a:xfrm>
                  <a:off x="2373" y="1749"/>
                  <a:ext cx="0" cy="39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285" name="Line 29"/>
                <p:cNvSpPr>
                  <a:spLocks noChangeShapeType="1"/>
                </p:cNvSpPr>
                <p:nvPr/>
              </p:nvSpPr>
              <p:spPr bwMode="auto">
                <a:xfrm>
                  <a:off x="2370" y="2142"/>
                  <a:ext cx="2685" cy="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28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5061" y="1749"/>
                  <a:ext cx="0" cy="396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352288" name="Line 32"/>
              <p:cNvSpPr>
                <a:spLocks noChangeShapeType="1"/>
              </p:cNvSpPr>
              <p:nvPr/>
            </p:nvSpPr>
            <p:spPr bwMode="auto">
              <a:xfrm flipV="1">
                <a:off x="5252" y="2334"/>
                <a:ext cx="0" cy="55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89" name="Line 33"/>
              <p:cNvSpPr>
                <a:spLocks noChangeShapeType="1"/>
              </p:cNvSpPr>
              <p:nvPr/>
            </p:nvSpPr>
            <p:spPr bwMode="auto">
              <a:xfrm flipH="1">
                <a:off x="2154" y="2334"/>
                <a:ext cx="3098" cy="0"/>
              </a:xfrm>
              <a:prstGeom prst="line">
                <a:avLst/>
              </a:prstGeom>
              <a:grp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52269" name="Group 13"/>
            <p:cNvGrpSpPr>
              <a:grpSpLocks/>
            </p:cNvGrpSpPr>
            <p:nvPr/>
          </p:nvGrpSpPr>
          <p:grpSpPr bwMode="auto">
            <a:xfrm>
              <a:off x="2524" y="3105"/>
              <a:ext cx="2347" cy="49"/>
              <a:chOff x="2662" y="2402"/>
              <a:chExt cx="2347" cy="49"/>
            </a:xfrm>
            <a:grpFill/>
          </p:grpSpPr>
          <p:sp>
            <p:nvSpPr>
              <p:cNvPr id="352270" name="Rectangle 14"/>
              <p:cNvSpPr>
                <a:spLocks noChangeArrowheads="1"/>
              </p:cNvSpPr>
              <p:nvPr/>
            </p:nvSpPr>
            <p:spPr bwMode="auto">
              <a:xfrm flipH="1">
                <a:off x="2662" y="2402"/>
                <a:ext cx="2347" cy="49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1" name="Rectangle 15"/>
              <p:cNvSpPr>
                <a:spLocks noChangeArrowheads="1"/>
              </p:cNvSpPr>
              <p:nvPr/>
            </p:nvSpPr>
            <p:spPr bwMode="auto">
              <a:xfrm flipH="1">
                <a:off x="3718" y="2402"/>
                <a:ext cx="118" cy="49"/>
              </a:xfrm>
              <a:prstGeom prst="rect">
                <a:avLst/>
              </a:prstGeom>
              <a:grpFill/>
              <a:ln w="9525">
                <a:solidFill>
                  <a:srgbClr val="FFBB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2" name="Rectangle 16"/>
              <p:cNvSpPr>
                <a:spLocks noChangeArrowheads="1"/>
              </p:cNvSpPr>
              <p:nvPr/>
            </p:nvSpPr>
            <p:spPr bwMode="auto">
              <a:xfrm flipH="1">
                <a:off x="3483" y="2402"/>
                <a:ext cx="118" cy="49"/>
              </a:xfrm>
              <a:prstGeom prst="rect">
                <a:avLst/>
              </a:prstGeom>
              <a:grpFill/>
              <a:ln w="9525">
                <a:solidFill>
                  <a:srgbClr val="FFBB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3" name="Rectangle 17"/>
              <p:cNvSpPr>
                <a:spLocks noChangeArrowheads="1"/>
              </p:cNvSpPr>
              <p:nvPr/>
            </p:nvSpPr>
            <p:spPr bwMode="auto">
              <a:xfrm flipH="1">
                <a:off x="3248" y="2402"/>
                <a:ext cx="118" cy="49"/>
              </a:xfrm>
              <a:prstGeom prst="rect">
                <a:avLst/>
              </a:prstGeom>
              <a:grpFill/>
              <a:ln w="9525">
                <a:solidFill>
                  <a:srgbClr val="FFBB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4" name="Rectangle 18"/>
              <p:cNvSpPr>
                <a:spLocks noChangeArrowheads="1"/>
              </p:cNvSpPr>
              <p:nvPr/>
            </p:nvSpPr>
            <p:spPr bwMode="auto">
              <a:xfrm flipH="1">
                <a:off x="3014" y="2402"/>
                <a:ext cx="118" cy="49"/>
              </a:xfrm>
              <a:prstGeom prst="rect">
                <a:avLst/>
              </a:prstGeom>
              <a:grpFill/>
              <a:ln w="9525">
                <a:solidFill>
                  <a:srgbClr val="FFBB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275" name="Rectangle 19"/>
              <p:cNvSpPr>
                <a:spLocks noChangeArrowheads="1"/>
              </p:cNvSpPr>
              <p:nvPr/>
            </p:nvSpPr>
            <p:spPr bwMode="auto">
              <a:xfrm flipH="1">
                <a:off x="2779" y="2402"/>
                <a:ext cx="117" cy="49"/>
              </a:xfrm>
              <a:prstGeom prst="rect">
                <a:avLst/>
              </a:prstGeom>
              <a:grpFill/>
              <a:ln w="9525">
                <a:solidFill>
                  <a:srgbClr val="FFBB3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2281" name="Line 25"/>
            <p:cNvSpPr>
              <a:spLocks noChangeShapeType="1"/>
            </p:cNvSpPr>
            <p:nvPr/>
          </p:nvSpPr>
          <p:spPr bwMode="auto">
            <a:xfrm flipH="1" flipV="1">
              <a:off x="5254" y="2822"/>
              <a:ext cx="72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52303" name="Rectangle 47"/>
          <p:cNvSpPr>
            <a:spLocks noChangeArrowheads="1"/>
          </p:cNvSpPr>
          <p:nvPr/>
        </p:nvSpPr>
        <p:spPr bwMode="auto">
          <a:xfrm>
            <a:off x="5749925" y="2211388"/>
            <a:ext cx="41910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400">
                <a:solidFill>
                  <a:prstClr val="black"/>
                </a:solidFill>
              </a:rPr>
              <a:t>	Map Size   	“7 ½ minute”</a:t>
            </a:r>
          </a:p>
        </p:txBody>
      </p:sp>
      <p:sp>
        <p:nvSpPr>
          <p:cNvPr id="352290" name="Rectangle 34"/>
          <p:cNvSpPr>
            <a:spLocks noChangeArrowheads="1"/>
          </p:cNvSpPr>
          <p:nvPr/>
        </p:nvSpPr>
        <p:spPr bwMode="auto">
          <a:xfrm>
            <a:off x="7747000" y="3189289"/>
            <a:ext cx="22812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</a:pPr>
            <a:r>
              <a:rPr lang="en-US">
                <a:solidFill>
                  <a:srgbClr val="000000"/>
                </a:solidFill>
              </a:rPr>
              <a:t>7.5 MINUTE SERIES</a:t>
            </a:r>
          </a:p>
        </p:txBody>
      </p:sp>
      <p:sp>
        <p:nvSpPr>
          <p:cNvPr id="352293" name="Rectangle 37"/>
          <p:cNvSpPr>
            <a:spLocks noChangeArrowheads="1"/>
          </p:cNvSpPr>
          <p:nvPr/>
        </p:nvSpPr>
        <p:spPr bwMode="auto">
          <a:xfrm>
            <a:off x="5749925" y="1725613"/>
            <a:ext cx="4191000" cy="4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  <a:tabLst>
                <a:tab pos="2176463" algn="l"/>
              </a:tabLst>
            </a:pPr>
            <a:r>
              <a:rPr lang="en-US" sz="2400" dirty="0">
                <a:solidFill>
                  <a:prstClr val="black"/>
                </a:solidFill>
              </a:rPr>
              <a:t>	Map Scale 	1 : 24,000</a:t>
            </a:r>
          </a:p>
        </p:txBody>
      </p:sp>
      <p:sp>
        <p:nvSpPr>
          <p:cNvPr id="352276" name="Rectangle 20"/>
          <p:cNvSpPr>
            <a:spLocks noChangeArrowheads="1"/>
          </p:cNvSpPr>
          <p:nvPr/>
        </p:nvSpPr>
        <p:spPr bwMode="auto">
          <a:xfrm>
            <a:off x="5253039" y="4448176"/>
            <a:ext cx="42624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Aft>
                <a:spcPct val="50000"/>
              </a:spcAft>
              <a:buClr>
                <a:srgbClr val="FFBB33"/>
              </a:buClr>
            </a:pPr>
            <a:r>
              <a:rPr lang="en-US" sz="2000">
                <a:solidFill>
                  <a:srgbClr val="000000"/>
                </a:solidFill>
              </a:rPr>
              <a:t>SCALE   1 : 24,000</a:t>
            </a:r>
          </a:p>
        </p:txBody>
      </p:sp>
      <p:sp>
        <p:nvSpPr>
          <p:cNvPr id="3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36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5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3" grpId="0"/>
      <p:bldP spid="352290" grpId="0"/>
      <p:bldP spid="352293" grpId="0"/>
      <p:bldP spid="35227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BasicMa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25" y="855663"/>
            <a:ext cx="7143750" cy="5484812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6826250" y="4657725"/>
            <a:ext cx="3073400" cy="1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62500" name="Group 4"/>
          <p:cNvGrpSpPr>
            <a:grpSpLocks/>
          </p:cNvGrpSpPr>
          <p:nvPr/>
        </p:nvGrpSpPr>
        <p:grpSpPr bwMode="auto">
          <a:xfrm>
            <a:off x="3330576" y="665164"/>
            <a:ext cx="5529263" cy="77787"/>
            <a:chOff x="1719" y="3829"/>
            <a:chExt cx="3483" cy="49"/>
          </a:xfrm>
        </p:grpSpPr>
        <p:sp>
          <p:nvSpPr>
            <p:cNvPr id="362501" name="Rectangle 5"/>
            <p:cNvSpPr>
              <a:spLocks noChangeArrowheads="1"/>
            </p:cNvSpPr>
            <p:nvPr/>
          </p:nvSpPr>
          <p:spPr bwMode="auto">
            <a:xfrm flipH="1">
              <a:off x="1719" y="3829"/>
              <a:ext cx="3483" cy="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02" name="Rectangle 6"/>
            <p:cNvSpPr>
              <a:spLocks noChangeArrowheads="1"/>
            </p:cNvSpPr>
            <p:nvPr/>
          </p:nvSpPr>
          <p:spPr bwMode="auto">
            <a:xfrm flipH="1">
              <a:off x="3286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03" name="Rectangle 7"/>
            <p:cNvSpPr>
              <a:spLocks noChangeArrowheads="1"/>
            </p:cNvSpPr>
            <p:nvPr/>
          </p:nvSpPr>
          <p:spPr bwMode="auto">
            <a:xfrm flipH="1">
              <a:off x="2938" y="3829"/>
              <a:ext cx="17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04" name="Rectangle 8"/>
            <p:cNvSpPr>
              <a:spLocks noChangeArrowheads="1"/>
            </p:cNvSpPr>
            <p:nvPr/>
          </p:nvSpPr>
          <p:spPr bwMode="auto">
            <a:xfrm flipH="1">
              <a:off x="2589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05" name="Rectangle 9"/>
            <p:cNvSpPr>
              <a:spLocks noChangeArrowheads="1"/>
            </p:cNvSpPr>
            <p:nvPr/>
          </p:nvSpPr>
          <p:spPr bwMode="auto">
            <a:xfrm flipH="1">
              <a:off x="2241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06" name="Rectangle 10"/>
            <p:cNvSpPr>
              <a:spLocks noChangeArrowheads="1"/>
            </p:cNvSpPr>
            <p:nvPr/>
          </p:nvSpPr>
          <p:spPr bwMode="auto">
            <a:xfrm flipH="1">
              <a:off x="1892" y="3829"/>
              <a:ext cx="17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507" name="Text Box 11"/>
          <p:cNvSpPr txBox="1">
            <a:spLocks noChangeArrowheads="1"/>
          </p:cNvSpPr>
          <p:nvPr/>
        </p:nvSpPr>
        <p:spPr bwMode="auto">
          <a:xfrm>
            <a:off x="3216275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62508" name="Text Box 12"/>
          <p:cNvSpPr txBox="1">
            <a:spLocks noChangeArrowheads="1"/>
          </p:cNvSpPr>
          <p:nvPr/>
        </p:nvSpPr>
        <p:spPr bwMode="auto">
          <a:xfrm>
            <a:off x="4559300" y="395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.5</a:t>
            </a:r>
          </a:p>
        </p:txBody>
      </p:sp>
      <p:sp>
        <p:nvSpPr>
          <p:cNvPr id="362509" name="Text Box 13"/>
          <p:cNvSpPr txBox="1">
            <a:spLocks noChangeArrowheads="1"/>
          </p:cNvSpPr>
          <p:nvPr/>
        </p:nvSpPr>
        <p:spPr bwMode="auto">
          <a:xfrm>
            <a:off x="5942013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0</a:t>
            </a:r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8669338" y="395288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Arial" charset="0"/>
              </a:rPr>
              <a:t>1</a:t>
            </a:r>
          </a:p>
        </p:txBody>
      </p:sp>
      <p:sp>
        <p:nvSpPr>
          <p:cNvPr id="362511" name="Rectangle 15"/>
          <p:cNvSpPr>
            <a:spLocks noChangeArrowheads="1"/>
          </p:cNvSpPr>
          <p:nvPr/>
        </p:nvSpPr>
        <p:spPr bwMode="auto">
          <a:xfrm>
            <a:off x="2562225" y="893763"/>
            <a:ext cx="7029450" cy="5454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16" name="Text Box 20"/>
          <p:cNvSpPr txBox="1">
            <a:spLocks noChangeArrowheads="1"/>
          </p:cNvSpPr>
          <p:nvPr/>
        </p:nvSpPr>
        <p:spPr bwMode="auto">
          <a:xfrm>
            <a:off x="6326188" y="4316414"/>
            <a:ext cx="3263900" cy="1920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Lake Trail</a:t>
            </a:r>
          </a:p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Correy Creek</a:t>
            </a:r>
          </a:p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Intersection Trail &amp; Creek</a:t>
            </a:r>
          </a:p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Fellows Mountain</a:t>
            </a:r>
          </a:p>
          <a:p>
            <a:pPr algn="ctr">
              <a:spcBef>
                <a:spcPct val="25000"/>
              </a:spcBef>
            </a:pPr>
            <a:r>
              <a:rPr lang="en-US" sz="2000">
                <a:solidFill>
                  <a:srgbClr val="FFBB33"/>
                </a:solidFill>
                <a:latin typeface="Arial" charset="0"/>
              </a:rPr>
              <a:t>Mountaineer Hut</a:t>
            </a:r>
          </a:p>
        </p:txBody>
      </p:sp>
      <p:sp>
        <p:nvSpPr>
          <p:cNvPr id="362517" name="Rectangle 21"/>
          <p:cNvSpPr>
            <a:spLocks noChangeArrowheads="1"/>
          </p:cNvSpPr>
          <p:nvPr/>
        </p:nvSpPr>
        <p:spPr bwMode="auto">
          <a:xfrm>
            <a:off x="2600326" y="5848351"/>
            <a:ext cx="28416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18" name="Text Box 22"/>
          <p:cNvSpPr txBox="1">
            <a:spLocks noChangeArrowheads="1"/>
          </p:cNvSpPr>
          <p:nvPr/>
        </p:nvSpPr>
        <p:spPr bwMode="auto">
          <a:xfrm>
            <a:off x="2562225" y="5810250"/>
            <a:ext cx="2457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Arial" charset="0"/>
              </a:rPr>
              <a:t>Map courtesy of Tim Kirk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prstClr val="black"/>
                </a:solidFill>
                <a:latin typeface="Arial" charset="0"/>
              </a:rPr>
              <a:t>Measurement Animation – K Welton</a:t>
            </a:r>
          </a:p>
        </p:txBody>
      </p:sp>
      <p:grpSp>
        <p:nvGrpSpPr>
          <p:cNvPr id="362536" name="Group 40"/>
          <p:cNvGrpSpPr>
            <a:grpSpLocks/>
          </p:cNvGrpSpPr>
          <p:nvPr/>
        </p:nvGrpSpPr>
        <p:grpSpPr bwMode="auto">
          <a:xfrm>
            <a:off x="4605339" y="2938464"/>
            <a:ext cx="4975225" cy="1589087"/>
            <a:chOff x="1941" y="1851"/>
            <a:chExt cx="3134" cy="1001"/>
          </a:xfrm>
        </p:grpSpPr>
        <p:sp>
          <p:nvSpPr>
            <p:cNvPr id="362531" name="Freeform 35"/>
            <p:cNvSpPr>
              <a:spLocks/>
            </p:cNvSpPr>
            <p:nvPr/>
          </p:nvSpPr>
          <p:spPr bwMode="auto">
            <a:xfrm>
              <a:off x="1941" y="2140"/>
              <a:ext cx="1061" cy="712"/>
            </a:xfrm>
            <a:custGeom>
              <a:avLst/>
              <a:gdLst>
                <a:gd name="T0" fmla="*/ 0 w 1061"/>
                <a:gd name="T1" fmla="*/ 712 h 712"/>
                <a:gd name="T2" fmla="*/ 82 w 1061"/>
                <a:gd name="T3" fmla="*/ 676 h 712"/>
                <a:gd name="T4" fmla="*/ 112 w 1061"/>
                <a:gd name="T5" fmla="*/ 666 h 712"/>
                <a:gd name="T6" fmla="*/ 178 w 1061"/>
                <a:gd name="T7" fmla="*/ 636 h 712"/>
                <a:gd name="T8" fmla="*/ 202 w 1061"/>
                <a:gd name="T9" fmla="*/ 622 h 712"/>
                <a:gd name="T10" fmla="*/ 232 w 1061"/>
                <a:gd name="T11" fmla="*/ 612 h 712"/>
                <a:gd name="T12" fmla="*/ 254 w 1061"/>
                <a:gd name="T13" fmla="*/ 592 h 712"/>
                <a:gd name="T14" fmla="*/ 290 w 1061"/>
                <a:gd name="T15" fmla="*/ 554 h 712"/>
                <a:gd name="T16" fmla="*/ 314 w 1061"/>
                <a:gd name="T17" fmla="*/ 526 h 712"/>
                <a:gd name="T18" fmla="*/ 334 w 1061"/>
                <a:gd name="T19" fmla="*/ 490 h 712"/>
                <a:gd name="T20" fmla="*/ 350 w 1061"/>
                <a:gd name="T21" fmla="*/ 380 h 712"/>
                <a:gd name="T22" fmla="*/ 374 w 1061"/>
                <a:gd name="T23" fmla="*/ 202 h 712"/>
                <a:gd name="T24" fmla="*/ 394 w 1061"/>
                <a:gd name="T25" fmla="*/ 160 h 712"/>
                <a:gd name="T26" fmla="*/ 418 w 1061"/>
                <a:gd name="T27" fmla="*/ 126 h 712"/>
                <a:gd name="T28" fmla="*/ 432 w 1061"/>
                <a:gd name="T29" fmla="*/ 112 h 712"/>
                <a:gd name="T30" fmla="*/ 452 w 1061"/>
                <a:gd name="T31" fmla="*/ 96 h 712"/>
                <a:gd name="T32" fmla="*/ 472 w 1061"/>
                <a:gd name="T33" fmla="*/ 78 h 712"/>
                <a:gd name="T34" fmla="*/ 536 w 1061"/>
                <a:gd name="T35" fmla="*/ 42 h 712"/>
                <a:gd name="T36" fmla="*/ 620 w 1061"/>
                <a:gd name="T37" fmla="*/ 14 h 712"/>
                <a:gd name="T38" fmla="*/ 678 w 1061"/>
                <a:gd name="T39" fmla="*/ 6 h 712"/>
                <a:gd name="T40" fmla="*/ 712 w 1061"/>
                <a:gd name="T41" fmla="*/ 0 h 712"/>
                <a:gd name="T42" fmla="*/ 850 w 1061"/>
                <a:gd name="T43" fmla="*/ 8 h 712"/>
                <a:gd name="T44" fmla="*/ 939 w 1061"/>
                <a:gd name="T45" fmla="*/ 32 h 712"/>
                <a:gd name="T46" fmla="*/ 1008 w 1061"/>
                <a:gd name="T47" fmla="*/ 66 h 712"/>
                <a:gd name="T48" fmla="*/ 1034 w 1061"/>
                <a:gd name="T49" fmla="*/ 80 h 712"/>
                <a:gd name="T50" fmla="*/ 1056 w 1061"/>
                <a:gd name="T51" fmla="*/ 94 h 712"/>
                <a:gd name="T52" fmla="*/ 1057 w 1061"/>
                <a:gd name="T53" fmla="*/ 9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1" h="712">
                  <a:moveTo>
                    <a:pt x="0" y="712"/>
                  </a:moveTo>
                  <a:cubicBezTo>
                    <a:pt x="29" y="708"/>
                    <a:pt x="56" y="688"/>
                    <a:pt x="82" y="676"/>
                  </a:cubicBezTo>
                  <a:cubicBezTo>
                    <a:pt x="91" y="672"/>
                    <a:pt x="104" y="671"/>
                    <a:pt x="112" y="666"/>
                  </a:cubicBezTo>
                  <a:cubicBezTo>
                    <a:pt x="131" y="653"/>
                    <a:pt x="156" y="643"/>
                    <a:pt x="178" y="636"/>
                  </a:cubicBezTo>
                  <a:cubicBezTo>
                    <a:pt x="185" y="634"/>
                    <a:pt x="195" y="625"/>
                    <a:pt x="202" y="622"/>
                  </a:cubicBezTo>
                  <a:cubicBezTo>
                    <a:pt x="211" y="618"/>
                    <a:pt x="222" y="615"/>
                    <a:pt x="232" y="612"/>
                  </a:cubicBezTo>
                  <a:cubicBezTo>
                    <a:pt x="242" y="609"/>
                    <a:pt x="246" y="597"/>
                    <a:pt x="254" y="592"/>
                  </a:cubicBezTo>
                  <a:cubicBezTo>
                    <a:pt x="258" y="580"/>
                    <a:pt x="279" y="562"/>
                    <a:pt x="290" y="554"/>
                  </a:cubicBezTo>
                  <a:cubicBezTo>
                    <a:pt x="293" y="544"/>
                    <a:pt x="306" y="534"/>
                    <a:pt x="314" y="526"/>
                  </a:cubicBezTo>
                  <a:cubicBezTo>
                    <a:pt x="318" y="515"/>
                    <a:pt x="327" y="500"/>
                    <a:pt x="334" y="490"/>
                  </a:cubicBezTo>
                  <a:cubicBezTo>
                    <a:pt x="343" y="452"/>
                    <a:pt x="347" y="419"/>
                    <a:pt x="350" y="380"/>
                  </a:cubicBezTo>
                  <a:cubicBezTo>
                    <a:pt x="351" y="314"/>
                    <a:pt x="354" y="261"/>
                    <a:pt x="374" y="202"/>
                  </a:cubicBezTo>
                  <a:cubicBezTo>
                    <a:pt x="379" y="187"/>
                    <a:pt x="380" y="169"/>
                    <a:pt x="394" y="160"/>
                  </a:cubicBezTo>
                  <a:cubicBezTo>
                    <a:pt x="398" y="148"/>
                    <a:pt x="407" y="133"/>
                    <a:pt x="418" y="126"/>
                  </a:cubicBezTo>
                  <a:cubicBezTo>
                    <a:pt x="420" y="120"/>
                    <a:pt x="432" y="112"/>
                    <a:pt x="432" y="112"/>
                  </a:cubicBezTo>
                  <a:cubicBezTo>
                    <a:pt x="436" y="106"/>
                    <a:pt x="445" y="98"/>
                    <a:pt x="452" y="96"/>
                  </a:cubicBezTo>
                  <a:cubicBezTo>
                    <a:pt x="457" y="89"/>
                    <a:pt x="464" y="81"/>
                    <a:pt x="472" y="78"/>
                  </a:cubicBezTo>
                  <a:cubicBezTo>
                    <a:pt x="492" y="61"/>
                    <a:pt x="521" y="47"/>
                    <a:pt x="536" y="42"/>
                  </a:cubicBezTo>
                  <a:cubicBezTo>
                    <a:pt x="569" y="22"/>
                    <a:pt x="597" y="17"/>
                    <a:pt x="620" y="14"/>
                  </a:cubicBezTo>
                  <a:cubicBezTo>
                    <a:pt x="639" y="9"/>
                    <a:pt x="659" y="8"/>
                    <a:pt x="678" y="6"/>
                  </a:cubicBezTo>
                  <a:cubicBezTo>
                    <a:pt x="689" y="3"/>
                    <a:pt x="701" y="2"/>
                    <a:pt x="712" y="0"/>
                  </a:cubicBezTo>
                  <a:cubicBezTo>
                    <a:pt x="777" y="1"/>
                    <a:pt x="799" y="3"/>
                    <a:pt x="850" y="8"/>
                  </a:cubicBezTo>
                  <a:cubicBezTo>
                    <a:pt x="881" y="14"/>
                    <a:pt x="910" y="21"/>
                    <a:pt x="939" y="32"/>
                  </a:cubicBezTo>
                  <a:cubicBezTo>
                    <a:pt x="959" y="39"/>
                    <a:pt x="991" y="55"/>
                    <a:pt x="1008" y="66"/>
                  </a:cubicBezTo>
                  <a:cubicBezTo>
                    <a:pt x="1018" y="73"/>
                    <a:pt x="1023" y="77"/>
                    <a:pt x="1034" y="80"/>
                  </a:cubicBezTo>
                  <a:cubicBezTo>
                    <a:pt x="1041" y="85"/>
                    <a:pt x="1048" y="91"/>
                    <a:pt x="1056" y="94"/>
                  </a:cubicBezTo>
                  <a:cubicBezTo>
                    <a:pt x="1049" y="101"/>
                    <a:pt x="1061" y="87"/>
                    <a:pt x="1057" y="9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33" name="Freeform 37"/>
            <p:cNvSpPr>
              <a:spLocks/>
            </p:cNvSpPr>
            <p:nvPr/>
          </p:nvSpPr>
          <p:spPr bwMode="auto">
            <a:xfrm>
              <a:off x="2997" y="2233"/>
              <a:ext cx="776" cy="183"/>
            </a:xfrm>
            <a:custGeom>
              <a:avLst/>
              <a:gdLst>
                <a:gd name="T0" fmla="*/ 0 w 776"/>
                <a:gd name="T1" fmla="*/ 0 h 183"/>
                <a:gd name="T2" fmla="*/ 9 w 776"/>
                <a:gd name="T3" fmla="*/ 12 h 183"/>
                <a:gd name="T4" fmla="*/ 36 w 776"/>
                <a:gd name="T5" fmla="*/ 27 h 183"/>
                <a:gd name="T6" fmla="*/ 48 w 776"/>
                <a:gd name="T7" fmla="*/ 36 h 183"/>
                <a:gd name="T8" fmla="*/ 66 w 776"/>
                <a:gd name="T9" fmla="*/ 42 h 183"/>
                <a:gd name="T10" fmla="*/ 85 w 776"/>
                <a:gd name="T11" fmla="*/ 51 h 183"/>
                <a:gd name="T12" fmla="*/ 99 w 776"/>
                <a:gd name="T13" fmla="*/ 60 h 183"/>
                <a:gd name="T14" fmla="*/ 103 w 776"/>
                <a:gd name="T15" fmla="*/ 63 h 183"/>
                <a:gd name="T16" fmla="*/ 133 w 776"/>
                <a:gd name="T17" fmla="*/ 87 h 183"/>
                <a:gd name="T18" fmla="*/ 174 w 776"/>
                <a:gd name="T19" fmla="*/ 111 h 183"/>
                <a:gd name="T20" fmla="*/ 198 w 776"/>
                <a:gd name="T21" fmla="*/ 120 h 183"/>
                <a:gd name="T22" fmla="*/ 216 w 776"/>
                <a:gd name="T23" fmla="*/ 126 h 183"/>
                <a:gd name="T24" fmla="*/ 228 w 776"/>
                <a:gd name="T25" fmla="*/ 137 h 183"/>
                <a:gd name="T26" fmla="*/ 246 w 776"/>
                <a:gd name="T27" fmla="*/ 147 h 183"/>
                <a:gd name="T28" fmla="*/ 270 w 776"/>
                <a:gd name="T29" fmla="*/ 150 h 183"/>
                <a:gd name="T30" fmla="*/ 294 w 776"/>
                <a:gd name="T31" fmla="*/ 159 h 183"/>
                <a:gd name="T32" fmla="*/ 351 w 776"/>
                <a:gd name="T33" fmla="*/ 171 h 183"/>
                <a:gd name="T34" fmla="*/ 441 w 776"/>
                <a:gd name="T35" fmla="*/ 178 h 183"/>
                <a:gd name="T36" fmla="*/ 603 w 776"/>
                <a:gd name="T37" fmla="*/ 173 h 183"/>
                <a:gd name="T38" fmla="*/ 691 w 776"/>
                <a:gd name="T39" fmla="*/ 167 h 183"/>
                <a:gd name="T40" fmla="*/ 727 w 776"/>
                <a:gd name="T41" fmla="*/ 161 h 183"/>
                <a:gd name="T42" fmla="*/ 770 w 776"/>
                <a:gd name="T43" fmla="*/ 15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6" h="183">
                  <a:moveTo>
                    <a:pt x="0" y="0"/>
                  </a:moveTo>
                  <a:cubicBezTo>
                    <a:pt x="5" y="4"/>
                    <a:pt x="5" y="8"/>
                    <a:pt x="9" y="12"/>
                  </a:cubicBezTo>
                  <a:cubicBezTo>
                    <a:pt x="15" y="18"/>
                    <a:pt x="28" y="25"/>
                    <a:pt x="36" y="27"/>
                  </a:cubicBezTo>
                  <a:cubicBezTo>
                    <a:pt x="41" y="31"/>
                    <a:pt x="41" y="35"/>
                    <a:pt x="48" y="36"/>
                  </a:cubicBezTo>
                  <a:cubicBezTo>
                    <a:pt x="54" y="39"/>
                    <a:pt x="60" y="41"/>
                    <a:pt x="66" y="42"/>
                  </a:cubicBezTo>
                  <a:cubicBezTo>
                    <a:pt x="72" y="47"/>
                    <a:pt x="77" y="50"/>
                    <a:pt x="85" y="51"/>
                  </a:cubicBezTo>
                  <a:cubicBezTo>
                    <a:pt x="94" y="54"/>
                    <a:pt x="88" y="52"/>
                    <a:pt x="99" y="60"/>
                  </a:cubicBezTo>
                  <a:cubicBezTo>
                    <a:pt x="100" y="61"/>
                    <a:pt x="103" y="63"/>
                    <a:pt x="103" y="63"/>
                  </a:cubicBezTo>
                  <a:cubicBezTo>
                    <a:pt x="109" y="73"/>
                    <a:pt x="123" y="80"/>
                    <a:pt x="133" y="87"/>
                  </a:cubicBezTo>
                  <a:cubicBezTo>
                    <a:pt x="139" y="96"/>
                    <a:pt x="163" y="109"/>
                    <a:pt x="174" y="111"/>
                  </a:cubicBezTo>
                  <a:cubicBezTo>
                    <a:pt x="182" y="115"/>
                    <a:pt x="190" y="119"/>
                    <a:pt x="198" y="120"/>
                  </a:cubicBezTo>
                  <a:cubicBezTo>
                    <a:pt x="204" y="123"/>
                    <a:pt x="210" y="125"/>
                    <a:pt x="216" y="126"/>
                  </a:cubicBezTo>
                  <a:cubicBezTo>
                    <a:pt x="224" y="136"/>
                    <a:pt x="219" y="134"/>
                    <a:pt x="228" y="137"/>
                  </a:cubicBezTo>
                  <a:cubicBezTo>
                    <a:pt x="233" y="143"/>
                    <a:pt x="239" y="146"/>
                    <a:pt x="246" y="147"/>
                  </a:cubicBezTo>
                  <a:cubicBezTo>
                    <a:pt x="257" y="152"/>
                    <a:pt x="245" y="147"/>
                    <a:pt x="270" y="150"/>
                  </a:cubicBezTo>
                  <a:cubicBezTo>
                    <a:pt x="278" y="151"/>
                    <a:pt x="285" y="158"/>
                    <a:pt x="294" y="159"/>
                  </a:cubicBezTo>
                  <a:cubicBezTo>
                    <a:pt x="310" y="167"/>
                    <a:pt x="333" y="169"/>
                    <a:pt x="351" y="171"/>
                  </a:cubicBezTo>
                  <a:cubicBezTo>
                    <a:pt x="365" y="175"/>
                    <a:pt x="427" y="173"/>
                    <a:pt x="441" y="178"/>
                  </a:cubicBezTo>
                  <a:cubicBezTo>
                    <a:pt x="708" y="173"/>
                    <a:pt x="520" y="183"/>
                    <a:pt x="603" y="173"/>
                  </a:cubicBezTo>
                  <a:cubicBezTo>
                    <a:pt x="641" y="166"/>
                    <a:pt x="662" y="170"/>
                    <a:pt x="691" y="167"/>
                  </a:cubicBezTo>
                  <a:cubicBezTo>
                    <a:pt x="702" y="163"/>
                    <a:pt x="715" y="162"/>
                    <a:pt x="727" y="161"/>
                  </a:cubicBezTo>
                  <a:cubicBezTo>
                    <a:pt x="741" y="155"/>
                    <a:pt x="776" y="145"/>
                    <a:pt x="770" y="15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34" name="Freeform 38"/>
            <p:cNvSpPr>
              <a:spLocks/>
            </p:cNvSpPr>
            <p:nvPr/>
          </p:nvSpPr>
          <p:spPr bwMode="auto">
            <a:xfrm>
              <a:off x="3770" y="1986"/>
              <a:ext cx="321" cy="396"/>
            </a:xfrm>
            <a:custGeom>
              <a:avLst/>
              <a:gdLst>
                <a:gd name="T0" fmla="*/ 0 w 321"/>
                <a:gd name="T1" fmla="*/ 396 h 396"/>
                <a:gd name="T2" fmla="*/ 21 w 321"/>
                <a:gd name="T3" fmla="*/ 389 h 396"/>
                <a:gd name="T4" fmla="*/ 67 w 321"/>
                <a:gd name="T5" fmla="*/ 378 h 396"/>
                <a:gd name="T6" fmla="*/ 96 w 321"/>
                <a:gd name="T7" fmla="*/ 365 h 396"/>
                <a:gd name="T8" fmla="*/ 117 w 321"/>
                <a:gd name="T9" fmla="*/ 356 h 396"/>
                <a:gd name="T10" fmla="*/ 144 w 321"/>
                <a:gd name="T11" fmla="*/ 341 h 396"/>
                <a:gd name="T12" fmla="*/ 165 w 321"/>
                <a:gd name="T13" fmla="*/ 323 h 396"/>
                <a:gd name="T14" fmla="*/ 177 w 321"/>
                <a:gd name="T15" fmla="*/ 306 h 396"/>
                <a:gd name="T16" fmla="*/ 190 w 321"/>
                <a:gd name="T17" fmla="*/ 291 h 396"/>
                <a:gd name="T18" fmla="*/ 202 w 321"/>
                <a:gd name="T19" fmla="*/ 272 h 396"/>
                <a:gd name="T20" fmla="*/ 216 w 321"/>
                <a:gd name="T21" fmla="*/ 240 h 396"/>
                <a:gd name="T22" fmla="*/ 229 w 321"/>
                <a:gd name="T23" fmla="*/ 212 h 396"/>
                <a:gd name="T24" fmla="*/ 240 w 321"/>
                <a:gd name="T25" fmla="*/ 183 h 396"/>
                <a:gd name="T26" fmla="*/ 249 w 321"/>
                <a:gd name="T27" fmla="*/ 164 h 396"/>
                <a:gd name="T28" fmla="*/ 255 w 321"/>
                <a:gd name="T29" fmla="*/ 143 h 396"/>
                <a:gd name="T30" fmla="*/ 264 w 321"/>
                <a:gd name="T31" fmla="*/ 110 h 396"/>
                <a:gd name="T32" fmla="*/ 270 w 321"/>
                <a:gd name="T33" fmla="*/ 93 h 396"/>
                <a:gd name="T34" fmla="*/ 282 w 321"/>
                <a:gd name="T35" fmla="*/ 69 h 396"/>
                <a:gd name="T36" fmla="*/ 304 w 321"/>
                <a:gd name="T37" fmla="*/ 30 h 396"/>
                <a:gd name="T38" fmla="*/ 315 w 321"/>
                <a:gd name="T39" fmla="*/ 14 h 396"/>
                <a:gd name="T40" fmla="*/ 316 w 321"/>
                <a:gd name="T41" fmla="*/ 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396">
                  <a:moveTo>
                    <a:pt x="0" y="396"/>
                  </a:moveTo>
                  <a:cubicBezTo>
                    <a:pt x="7" y="393"/>
                    <a:pt x="14" y="390"/>
                    <a:pt x="21" y="389"/>
                  </a:cubicBezTo>
                  <a:cubicBezTo>
                    <a:pt x="46" y="384"/>
                    <a:pt x="40" y="380"/>
                    <a:pt x="67" y="378"/>
                  </a:cubicBezTo>
                  <a:cubicBezTo>
                    <a:pt x="78" y="376"/>
                    <a:pt x="85" y="367"/>
                    <a:pt x="96" y="365"/>
                  </a:cubicBezTo>
                  <a:cubicBezTo>
                    <a:pt x="102" y="360"/>
                    <a:pt x="109" y="357"/>
                    <a:pt x="117" y="356"/>
                  </a:cubicBezTo>
                  <a:cubicBezTo>
                    <a:pt x="126" y="351"/>
                    <a:pt x="133" y="343"/>
                    <a:pt x="144" y="341"/>
                  </a:cubicBezTo>
                  <a:cubicBezTo>
                    <a:pt x="152" y="335"/>
                    <a:pt x="157" y="328"/>
                    <a:pt x="165" y="323"/>
                  </a:cubicBezTo>
                  <a:cubicBezTo>
                    <a:pt x="166" y="316"/>
                    <a:pt x="171" y="310"/>
                    <a:pt x="177" y="306"/>
                  </a:cubicBezTo>
                  <a:cubicBezTo>
                    <a:pt x="184" y="293"/>
                    <a:pt x="184" y="299"/>
                    <a:pt x="190" y="291"/>
                  </a:cubicBezTo>
                  <a:cubicBezTo>
                    <a:pt x="192" y="283"/>
                    <a:pt x="196" y="277"/>
                    <a:pt x="202" y="272"/>
                  </a:cubicBezTo>
                  <a:cubicBezTo>
                    <a:pt x="207" y="263"/>
                    <a:pt x="210" y="249"/>
                    <a:pt x="216" y="240"/>
                  </a:cubicBezTo>
                  <a:cubicBezTo>
                    <a:pt x="217" y="233"/>
                    <a:pt x="226" y="218"/>
                    <a:pt x="229" y="212"/>
                  </a:cubicBezTo>
                  <a:cubicBezTo>
                    <a:pt x="231" y="198"/>
                    <a:pt x="233" y="195"/>
                    <a:pt x="240" y="183"/>
                  </a:cubicBezTo>
                  <a:cubicBezTo>
                    <a:pt x="241" y="176"/>
                    <a:pt x="245" y="170"/>
                    <a:pt x="249" y="164"/>
                  </a:cubicBezTo>
                  <a:cubicBezTo>
                    <a:pt x="250" y="157"/>
                    <a:pt x="252" y="150"/>
                    <a:pt x="255" y="143"/>
                  </a:cubicBezTo>
                  <a:cubicBezTo>
                    <a:pt x="257" y="133"/>
                    <a:pt x="259" y="120"/>
                    <a:pt x="264" y="110"/>
                  </a:cubicBezTo>
                  <a:cubicBezTo>
                    <a:pt x="265" y="104"/>
                    <a:pt x="267" y="99"/>
                    <a:pt x="270" y="93"/>
                  </a:cubicBezTo>
                  <a:cubicBezTo>
                    <a:pt x="272" y="84"/>
                    <a:pt x="277" y="77"/>
                    <a:pt x="282" y="69"/>
                  </a:cubicBezTo>
                  <a:cubicBezTo>
                    <a:pt x="284" y="56"/>
                    <a:pt x="293" y="38"/>
                    <a:pt x="304" y="30"/>
                  </a:cubicBezTo>
                  <a:cubicBezTo>
                    <a:pt x="307" y="24"/>
                    <a:pt x="311" y="19"/>
                    <a:pt x="315" y="14"/>
                  </a:cubicBezTo>
                  <a:cubicBezTo>
                    <a:pt x="315" y="12"/>
                    <a:pt x="321" y="0"/>
                    <a:pt x="316" y="8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35" name="Freeform 39"/>
            <p:cNvSpPr>
              <a:spLocks/>
            </p:cNvSpPr>
            <p:nvPr/>
          </p:nvSpPr>
          <p:spPr bwMode="auto">
            <a:xfrm>
              <a:off x="4088" y="1851"/>
              <a:ext cx="987" cy="229"/>
            </a:xfrm>
            <a:custGeom>
              <a:avLst/>
              <a:gdLst>
                <a:gd name="T0" fmla="*/ 0 w 987"/>
                <a:gd name="T1" fmla="*/ 144 h 229"/>
                <a:gd name="T2" fmla="*/ 9 w 987"/>
                <a:gd name="T3" fmla="*/ 131 h 229"/>
                <a:gd name="T4" fmla="*/ 81 w 987"/>
                <a:gd name="T5" fmla="*/ 78 h 229"/>
                <a:gd name="T6" fmla="*/ 108 w 987"/>
                <a:gd name="T7" fmla="*/ 62 h 229"/>
                <a:gd name="T8" fmla="*/ 123 w 987"/>
                <a:gd name="T9" fmla="*/ 56 h 229"/>
                <a:gd name="T10" fmla="*/ 144 w 987"/>
                <a:gd name="T11" fmla="*/ 47 h 229"/>
                <a:gd name="T12" fmla="*/ 162 w 987"/>
                <a:gd name="T13" fmla="*/ 41 h 229"/>
                <a:gd name="T14" fmla="*/ 183 w 987"/>
                <a:gd name="T15" fmla="*/ 35 h 229"/>
                <a:gd name="T16" fmla="*/ 202 w 987"/>
                <a:gd name="T17" fmla="*/ 29 h 229"/>
                <a:gd name="T18" fmla="*/ 228 w 987"/>
                <a:gd name="T19" fmla="*/ 23 h 229"/>
                <a:gd name="T20" fmla="*/ 279 w 987"/>
                <a:gd name="T21" fmla="*/ 17 h 229"/>
                <a:gd name="T22" fmla="*/ 352 w 987"/>
                <a:gd name="T23" fmla="*/ 8 h 229"/>
                <a:gd name="T24" fmla="*/ 411 w 987"/>
                <a:gd name="T25" fmla="*/ 5 h 229"/>
                <a:gd name="T26" fmla="*/ 429 w 987"/>
                <a:gd name="T27" fmla="*/ 0 h 229"/>
                <a:gd name="T28" fmla="*/ 553 w 987"/>
                <a:gd name="T29" fmla="*/ 9 h 229"/>
                <a:gd name="T30" fmla="*/ 591 w 987"/>
                <a:gd name="T31" fmla="*/ 15 h 229"/>
                <a:gd name="T32" fmla="*/ 619 w 987"/>
                <a:gd name="T33" fmla="*/ 21 h 229"/>
                <a:gd name="T34" fmla="*/ 645 w 987"/>
                <a:gd name="T35" fmla="*/ 27 h 229"/>
                <a:gd name="T36" fmla="*/ 676 w 987"/>
                <a:gd name="T37" fmla="*/ 39 h 229"/>
                <a:gd name="T38" fmla="*/ 723 w 987"/>
                <a:gd name="T39" fmla="*/ 71 h 229"/>
                <a:gd name="T40" fmla="*/ 738 w 987"/>
                <a:gd name="T41" fmla="*/ 84 h 229"/>
                <a:gd name="T42" fmla="*/ 771 w 987"/>
                <a:gd name="T43" fmla="*/ 120 h 229"/>
                <a:gd name="T44" fmla="*/ 796 w 987"/>
                <a:gd name="T45" fmla="*/ 150 h 229"/>
                <a:gd name="T46" fmla="*/ 822 w 987"/>
                <a:gd name="T47" fmla="*/ 170 h 229"/>
                <a:gd name="T48" fmla="*/ 867 w 987"/>
                <a:gd name="T49" fmla="*/ 203 h 229"/>
                <a:gd name="T50" fmla="*/ 907 w 987"/>
                <a:gd name="T51" fmla="*/ 218 h 229"/>
                <a:gd name="T52" fmla="*/ 951 w 987"/>
                <a:gd name="T53" fmla="*/ 228 h 229"/>
                <a:gd name="T54" fmla="*/ 976 w 987"/>
                <a:gd name="T55" fmla="*/ 227 h 229"/>
                <a:gd name="T56" fmla="*/ 987 w 987"/>
                <a:gd name="T57" fmla="*/ 22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7" h="229">
                  <a:moveTo>
                    <a:pt x="0" y="144"/>
                  </a:moveTo>
                  <a:cubicBezTo>
                    <a:pt x="1" y="136"/>
                    <a:pt x="2" y="135"/>
                    <a:pt x="9" y="131"/>
                  </a:cubicBezTo>
                  <a:cubicBezTo>
                    <a:pt x="20" y="113"/>
                    <a:pt x="63" y="91"/>
                    <a:pt x="81" y="78"/>
                  </a:cubicBezTo>
                  <a:cubicBezTo>
                    <a:pt x="90" y="72"/>
                    <a:pt x="97" y="64"/>
                    <a:pt x="108" y="62"/>
                  </a:cubicBezTo>
                  <a:cubicBezTo>
                    <a:pt x="113" y="58"/>
                    <a:pt x="117" y="57"/>
                    <a:pt x="123" y="56"/>
                  </a:cubicBezTo>
                  <a:cubicBezTo>
                    <a:pt x="130" y="51"/>
                    <a:pt x="136" y="48"/>
                    <a:pt x="144" y="47"/>
                  </a:cubicBezTo>
                  <a:cubicBezTo>
                    <a:pt x="150" y="44"/>
                    <a:pt x="156" y="42"/>
                    <a:pt x="162" y="41"/>
                  </a:cubicBezTo>
                  <a:cubicBezTo>
                    <a:pt x="168" y="38"/>
                    <a:pt x="176" y="36"/>
                    <a:pt x="183" y="35"/>
                  </a:cubicBezTo>
                  <a:cubicBezTo>
                    <a:pt x="189" y="32"/>
                    <a:pt x="196" y="30"/>
                    <a:pt x="202" y="29"/>
                  </a:cubicBezTo>
                  <a:cubicBezTo>
                    <a:pt x="210" y="26"/>
                    <a:pt x="219" y="24"/>
                    <a:pt x="228" y="23"/>
                  </a:cubicBezTo>
                  <a:cubicBezTo>
                    <a:pt x="244" y="15"/>
                    <a:pt x="259" y="18"/>
                    <a:pt x="279" y="17"/>
                  </a:cubicBezTo>
                  <a:cubicBezTo>
                    <a:pt x="302" y="12"/>
                    <a:pt x="328" y="9"/>
                    <a:pt x="352" y="8"/>
                  </a:cubicBezTo>
                  <a:cubicBezTo>
                    <a:pt x="372" y="7"/>
                    <a:pt x="411" y="5"/>
                    <a:pt x="411" y="5"/>
                  </a:cubicBezTo>
                  <a:cubicBezTo>
                    <a:pt x="417" y="2"/>
                    <a:pt x="423" y="1"/>
                    <a:pt x="429" y="0"/>
                  </a:cubicBezTo>
                  <a:cubicBezTo>
                    <a:pt x="473" y="1"/>
                    <a:pt x="511" y="3"/>
                    <a:pt x="553" y="9"/>
                  </a:cubicBezTo>
                  <a:cubicBezTo>
                    <a:pt x="565" y="13"/>
                    <a:pt x="579" y="13"/>
                    <a:pt x="591" y="15"/>
                  </a:cubicBezTo>
                  <a:cubicBezTo>
                    <a:pt x="600" y="18"/>
                    <a:pt x="610" y="20"/>
                    <a:pt x="619" y="21"/>
                  </a:cubicBezTo>
                  <a:cubicBezTo>
                    <a:pt x="627" y="24"/>
                    <a:pt x="636" y="25"/>
                    <a:pt x="645" y="27"/>
                  </a:cubicBezTo>
                  <a:cubicBezTo>
                    <a:pt x="653" y="33"/>
                    <a:pt x="666" y="37"/>
                    <a:pt x="676" y="39"/>
                  </a:cubicBezTo>
                  <a:cubicBezTo>
                    <a:pt x="686" y="47"/>
                    <a:pt x="711" y="66"/>
                    <a:pt x="723" y="71"/>
                  </a:cubicBezTo>
                  <a:cubicBezTo>
                    <a:pt x="727" y="76"/>
                    <a:pt x="733" y="81"/>
                    <a:pt x="738" y="84"/>
                  </a:cubicBezTo>
                  <a:cubicBezTo>
                    <a:pt x="747" y="96"/>
                    <a:pt x="758" y="112"/>
                    <a:pt x="771" y="120"/>
                  </a:cubicBezTo>
                  <a:cubicBezTo>
                    <a:pt x="777" y="130"/>
                    <a:pt x="786" y="143"/>
                    <a:pt x="796" y="150"/>
                  </a:cubicBezTo>
                  <a:cubicBezTo>
                    <a:pt x="801" y="159"/>
                    <a:pt x="813" y="163"/>
                    <a:pt x="822" y="170"/>
                  </a:cubicBezTo>
                  <a:cubicBezTo>
                    <a:pt x="837" y="182"/>
                    <a:pt x="848" y="197"/>
                    <a:pt x="867" y="203"/>
                  </a:cubicBezTo>
                  <a:cubicBezTo>
                    <a:pt x="879" y="212"/>
                    <a:pt x="892" y="216"/>
                    <a:pt x="907" y="218"/>
                  </a:cubicBezTo>
                  <a:cubicBezTo>
                    <a:pt x="921" y="223"/>
                    <a:pt x="936" y="227"/>
                    <a:pt x="951" y="228"/>
                  </a:cubicBezTo>
                  <a:cubicBezTo>
                    <a:pt x="959" y="228"/>
                    <a:pt x="968" y="229"/>
                    <a:pt x="976" y="227"/>
                  </a:cubicBezTo>
                  <a:cubicBezTo>
                    <a:pt x="981" y="226"/>
                    <a:pt x="981" y="221"/>
                    <a:pt x="987" y="22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2539" name="Group 43"/>
          <p:cNvGrpSpPr>
            <a:grpSpLocks/>
          </p:cNvGrpSpPr>
          <p:nvPr/>
        </p:nvGrpSpPr>
        <p:grpSpPr bwMode="auto">
          <a:xfrm>
            <a:off x="5184775" y="901700"/>
            <a:ext cx="1231900" cy="3943350"/>
            <a:chOff x="2306" y="568"/>
            <a:chExt cx="776" cy="2484"/>
          </a:xfrm>
        </p:grpSpPr>
        <p:sp>
          <p:nvSpPr>
            <p:cNvPr id="362537" name="Freeform 41"/>
            <p:cNvSpPr>
              <a:spLocks/>
            </p:cNvSpPr>
            <p:nvPr/>
          </p:nvSpPr>
          <p:spPr bwMode="auto">
            <a:xfrm>
              <a:off x="2306" y="1834"/>
              <a:ext cx="770" cy="1218"/>
            </a:xfrm>
            <a:custGeom>
              <a:avLst/>
              <a:gdLst>
                <a:gd name="T0" fmla="*/ 0 w 770"/>
                <a:gd name="T1" fmla="*/ 1218 h 1218"/>
                <a:gd name="T2" fmla="*/ 26 w 770"/>
                <a:gd name="T3" fmla="*/ 1216 h 1218"/>
                <a:gd name="T4" fmla="*/ 116 w 770"/>
                <a:gd name="T5" fmla="*/ 1214 h 1218"/>
                <a:gd name="T6" fmla="*/ 264 w 770"/>
                <a:gd name="T7" fmla="*/ 1166 h 1218"/>
                <a:gd name="T8" fmla="*/ 300 w 770"/>
                <a:gd name="T9" fmla="*/ 1148 h 1218"/>
                <a:gd name="T10" fmla="*/ 320 w 770"/>
                <a:gd name="T11" fmla="*/ 1128 h 1218"/>
                <a:gd name="T12" fmla="*/ 340 w 770"/>
                <a:gd name="T13" fmla="*/ 1110 h 1218"/>
                <a:gd name="T14" fmla="*/ 356 w 770"/>
                <a:gd name="T15" fmla="*/ 1096 h 1218"/>
                <a:gd name="T16" fmla="*/ 372 w 770"/>
                <a:gd name="T17" fmla="*/ 1080 h 1218"/>
                <a:gd name="T18" fmla="*/ 420 w 770"/>
                <a:gd name="T19" fmla="*/ 1030 h 1218"/>
                <a:gd name="T20" fmla="*/ 462 w 770"/>
                <a:gd name="T21" fmla="*/ 966 h 1218"/>
                <a:gd name="T22" fmla="*/ 486 w 770"/>
                <a:gd name="T23" fmla="*/ 910 h 1218"/>
                <a:gd name="T24" fmla="*/ 492 w 770"/>
                <a:gd name="T25" fmla="*/ 872 h 1218"/>
                <a:gd name="T26" fmla="*/ 504 w 770"/>
                <a:gd name="T27" fmla="*/ 812 h 1218"/>
                <a:gd name="T28" fmla="*/ 514 w 770"/>
                <a:gd name="T29" fmla="*/ 770 h 1218"/>
                <a:gd name="T30" fmla="*/ 528 w 770"/>
                <a:gd name="T31" fmla="*/ 640 h 1218"/>
                <a:gd name="T32" fmla="*/ 540 w 770"/>
                <a:gd name="T33" fmla="*/ 552 h 1218"/>
                <a:gd name="T34" fmla="*/ 558 w 770"/>
                <a:gd name="T35" fmla="*/ 500 h 1218"/>
                <a:gd name="T36" fmla="*/ 590 w 770"/>
                <a:gd name="T37" fmla="*/ 424 h 1218"/>
                <a:gd name="T38" fmla="*/ 614 w 770"/>
                <a:gd name="T39" fmla="*/ 368 h 1218"/>
                <a:gd name="T40" fmla="*/ 640 w 770"/>
                <a:gd name="T41" fmla="*/ 318 h 1218"/>
                <a:gd name="T42" fmla="*/ 676 w 770"/>
                <a:gd name="T43" fmla="*/ 232 h 1218"/>
                <a:gd name="T44" fmla="*/ 700 w 770"/>
                <a:gd name="T45" fmla="*/ 190 h 1218"/>
                <a:gd name="T46" fmla="*/ 714 w 770"/>
                <a:gd name="T47" fmla="*/ 166 h 1218"/>
                <a:gd name="T48" fmla="*/ 734 w 770"/>
                <a:gd name="T49" fmla="*/ 116 h 1218"/>
                <a:gd name="T50" fmla="*/ 760 w 770"/>
                <a:gd name="T51" fmla="*/ 42 h 1218"/>
                <a:gd name="T52" fmla="*/ 770 w 770"/>
                <a:gd name="T53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0" h="1218">
                  <a:moveTo>
                    <a:pt x="0" y="1218"/>
                  </a:moveTo>
                  <a:cubicBezTo>
                    <a:pt x="9" y="1217"/>
                    <a:pt x="17" y="1216"/>
                    <a:pt x="26" y="1216"/>
                  </a:cubicBezTo>
                  <a:cubicBezTo>
                    <a:pt x="56" y="1215"/>
                    <a:pt x="86" y="1216"/>
                    <a:pt x="116" y="1214"/>
                  </a:cubicBezTo>
                  <a:cubicBezTo>
                    <a:pt x="164" y="1211"/>
                    <a:pt x="217" y="1178"/>
                    <a:pt x="264" y="1166"/>
                  </a:cubicBezTo>
                  <a:cubicBezTo>
                    <a:pt x="274" y="1159"/>
                    <a:pt x="289" y="1152"/>
                    <a:pt x="300" y="1148"/>
                  </a:cubicBezTo>
                  <a:cubicBezTo>
                    <a:pt x="305" y="1141"/>
                    <a:pt x="313" y="1133"/>
                    <a:pt x="320" y="1128"/>
                  </a:cubicBezTo>
                  <a:cubicBezTo>
                    <a:pt x="325" y="1121"/>
                    <a:pt x="332" y="1113"/>
                    <a:pt x="340" y="1110"/>
                  </a:cubicBezTo>
                  <a:cubicBezTo>
                    <a:pt x="344" y="1104"/>
                    <a:pt x="356" y="1096"/>
                    <a:pt x="356" y="1096"/>
                  </a:cubicBezTo>
                  <a:cubicBezTo>
                    <a:pt x="361" y="1089"/>
                    <a:pt x="367" y="1087"/>
                    <a:pt x="372" y="1080"/>
                  </a:cubicBezTo>
                  <a:cubicBezTo>
                    <a:pt x="387" y="1060"/>
                    <a:pt x="406" y="1051"/>
                    <a:pt x="420" y="1030"/>
                  </a:cubicBezTo>
                  <a:cubicBezTo>
                    <a:pt x="431" y="1014"/>
                    <a:pt x="440" y="994"/>
                    <a:pt x="462" y="966"/>
                  </a:cubicBezTo>
                  <a:cubicBezTo>
                    <a:pt x="478" y="934"/>
                    <a:pt x="476" y="946"/>
                    <a:pt x="486" y="910"/>
                  </a:cubicBezTo>
                  <a:cubicBezTo>
                    <a:pt x="502" y="874"/>
                    <a:pt x="483" y="885"/>
                    <a:pt x="492" y="872"/>
                  </a:cubicBezTo>
                  <a:cubicBezTo>
                    <a:pt x="497" y="851"/>
                    <a:pt x="500" y="834"/>
                    <a:pt x="504" y="812"/>
                  </a:cubicBezTo>
                  <a:cubicBezTo>
                    <a:pt x="506" y="798"/>
                    <a:pt x="510" y="783"/>
                    <a:pt x="514" y="770"/>
                  </a:cubicBezTo>
                  <a:cubicBezTo>
                    <a:pt x="518" y="727"/>
                    <a:pt x="514" y="681"/>
                    <a:pt x="528" y="640"/>
                  </a:cubicBezTo>
                  <a:cubicBezTo>
                    <a:pt x="531" y="610"/>
                    <a:pt x="532" y="582"/>
                    <a:pt x="540" y="552"/>
                  </a:cubicBezTo>
                  <a:cubicBezTo>
                    <a:pt x="544" y="536"/>
                    <a:pt x="544" y="552"/>
                    <a:pt x="558" y="500"/>
                  </a:cubicBezTo>
                  <a:cubicBezTo>
                    <a:pt x="576" y="442"/>
                    <a:pt x="576" y="445"/>
                    <a:pt x="590" y="424"/>
                  </a:cubicBezTo>
                  <a:cubicBezTo>
                    <a:pt x="595" y="406"/>
                    <a:pt x="603" y="384"/>
                    <a:pt x="614" y="368"/>
                  </a:cubicBezTo>
                  <a:cubicBezTo>
                    <a:pt x="618" y="351"/>
                    <a:pt x="633" y="335"/>
                    <a:pt x="640" y="318"/>
                  </a:cubicBezTo>
                  <a:cubicBezTo>
                    <a:pt x="653" y="289"/>
                    <a:pt x="661" y="259"/>
                    <a:pt x="676" y="232"/>
                  </a:cubicBezTo>
                  <a:cubicBezTo>
                    <a:pt x="684" y="218"/>
                    <a:pt x="693" y="205"/>
                    <a:pt x="700" y="190"/>
                  </a:cubicBezTo>
                  <a:cubicBezTo>
                    <a:pt x="704" y="182"/>
                    <a:pt x="714" y="166"/>
                    <a:pt x="714" y="166"/>
                  </a:cubicBezTo>
                  <a:cubicBezTo>
                    <a:pt x="719" y="147"/>
                    <a:pt x="726" y="133"/>
                    <a:pt x="734" y="116"/>
                  </a:cubicBezTo>
                  <a:cubicBezTo>
                    <a:pt x="745" y="92"/>
                    <a:pt x="753" y="67"/>
                    <a:pt x="760" y="42"/>
                  </a:cubicBezTo>
                  <a:cubicBezTo>
                    <a:pt x="764" y="28"/>
                    <a:pt x="770" y="15"/>
                    <a:pt x="770" y="0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38" name="Freeform 42"/>
            <p:cNvSpPr>
              <a:spLocks/>
            </p:cNvSpPr>
            <p:nvPr/>
          </p:nvSpPr>
          <p:spPr bwMode="auto">
            <a:xfrm>
              <a:off x="2808" y="568"/>
              <a:ext cx="274" cy="1270"/>
            </a:xfrm>
            <a:custGeom>
              <a:avLst/>
              <a:gdLst>
                <a:gd name="T0" fmla="*/ 268 w 274"/>
                <a:gd name="T1" fmla="*/ 1270 h 1270"/>
                <a:gd name="T2" fmla="*/ 270 w 274"/>
                <a:gd name="T3" fmla="*/ 1222 h 1270"/>
                <a:gd name="T4" fmla="*/ 274 w 274"/>
                <a:gd name="T5" fmla="*/ 1210 h 1270"/>
                <a:gd name="T6" fmla="*/ 262 w 274"/>
                <a:gd name="T7" fmla="*/ 1088 h 1270"/>
                <a:gd name="T8" fmla="*/ 212 w 274"/>
                <a:gd name="T9" fmla="*/ 932 h 1270"/>
                <a:gd name="T10" fmla="*/ 186 w 274"/>
                <a:gd name="T11" fmla="*/ 854 h 1270"/>
                <a:gd name="T12" fmla="*/ 180 w 274"/>
                <a:gd name="T13" fmla="*/ 846 h 1270"/>
                <a:gd name="T14" fmla="*/ 150 w 274"/>
                <a:gd name="T15" fmla="*/ 790 h 1270"/>
                <a:gd name="T16" fmla="*/ 124 w 274"/>
                <a:gd name="T17" fmla="*/ 726 h 1270"/>
                <a:gd name="T18" fmla="*/ 102 w 274"/>
                <a:gd name="T19" fmla="*/ 674 h 1270"/>
                <a:gd name="T20" fmla="*/ 84 w 274"/>
                <a:gd name="T21" fmla="*/ 642 h 1270"/>
                <a:gd name="T22" fmla="*/ 74 w 274"/>
                <a:gd name="T23" fmla="*/ 608 h 1270"/>
                <a:gd name="T24" fmla="*/ 62 w 274"/>
                <a:gd name="T25" fmla="*/ 570 h 1270"/>
                <a:gd name="T26" fmla="*/ 46 w 274"/>
                <a:gd name="T27" fmla="*/ 532 h 1270"/>
                <a:gd name="T28" fmla="*/ 28 w 274"/>
                <a:gd name="T29" fmla="*/ 466 h 1270"/>
                <a:gd name="T30" fmla="*/ 10 w 274"/>
                <a:gd name="T31" fmla="*/ 390 h 1270"/>
                <a:gd name="T32" fmla="*/ 2 w 274"/>
                <a:gd name="T33" fmla="*/ 356 h 1270"/>
                <a:gd name="T34" fmla="*/ 0 w 274"/>
                <a:gd name="T35" fmla="*/ 332 h 1270"/>
                <a:gd name="T36" fmla="*/ 2 w 274"/>
                <a:gd name="T37" fmla="*/ 232 h 1270"/>
                <a:gd name="T38" fmla="*/ 46 w 274"/>
                <a:gd name="T39" fmla="*/ 136 h 1270"/>
                <a:gd name="T40" fmla="*/ 78 w 274"/>
                <a:gd name="T41" fmla="*/ 110 h 1270"/>
                <a:gd name="T42" fmla="*/ 96 w 274"/>
                <a:gd name="T43" fmla="*/ 90 h 1270"/>
                <a:gd name="T44" fmla="*/ 90 w 274"/>
                <a:gd name="T45" fmla="*/ 86 h 1270"/>
                <a:gd name="T46" fmla="*/ 96 w 274"/>
                <a:gd name="T47" fmla="*/ 84 h 1270"/>
                <a:gd name="T48" fmla="*/ 112 w 274"/>
                <a:gd name="T49" fmla="*/ 64 h 1270"/>
                <a:gd name="T50" fmla="*/ 116 w 274"/>
                <a:gd name="T51" fmla="*/ 48 h 1270"/>
                <a:gd name="T52" fmla="*/ 116 w 274"/>
                <a:gd name="T53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4" h="1270">
                  <a:moveTo>
                    <a:pt x="268" y="1270"/>
                  </a:moveTo>
                  <a:cubicBezTo>
                    <a:pt x="269" y="1254"/>
                    <a:pt x="268" y="1238"/>
                    <a:pt x="270" y="1222"/>
                  </a:cubicBezTo>
                  <a:cubicBezTo>
                    <a:pt x="270" y="1218"/>
                    <a:pt x="274" y="1210"/>
                    <a:pt x="274" y="1210"/>
                  </a:cubicBezTo>
                  <a:cubicBezTo>
                    <a:pt x="272" y="1167"/>
                    <a:pt x="274" y="1132"/>
                    <a:pt x="262" y="1088"/>
                  </a:cubicBezTo>
                  <a:cubicBezTo>
                    <a:pt x="256" y="1036"/>
                    <a:pt x="232" y="981"/>
                    <a:pt x="212" y="932"/>
                  </a:cubicBezTo>
                  <a:cubicBezTo>
                    <a:pt x="202" y="907"/>
                    <a:pt x="195" y="880"/>
                    <a:pt x="186" y="854"/>
                  </a:cubicBezTo>
                  <a:cubicBezTo>
                    <a:pt x="183" y="844"/>
                    <a:pt x="190" y="882"/>
                    <a:pt x="180" y="846"/>
                  </a:cubicBezTo>
                  <a:cubicBezTo>
                    <a:pt x="168" y="828"/>
                    <a:pt x="159" y="810"/>
                    <a:pt x="150" y="790"/>
                  </a:cubicBezTo>
                  <a:cubicBezTo>
                    <a:pt x="140" y="768"/>
                    <a:pt x="134" y="748"/>
                    <a:pt x="124" y="726"/>
                  </a:cubicBezTo>
                  <a:cubicBezTo>
                    <a:pt x="119" y="714"/>
                    <a:pt x="109" y="685"/>
                    <a:pt x="102" y="674"/>
                  </a:cubicBezTo>
                  <a:cubicBezTo>
                    <a:pt x="100" y="664"/>
                    <a:pt x="90" y="651"/>
                    <a:pt x="84" y="642"/>
                  </a:cubicBezTo>
                  <a:cubicBezTo>
                    <a:pt x="82" y="632"/>
                    <a:pt x="81" y="615"/>
                    <a:pt x="74" y="608"/>
                  </a:cubicBezTo>
                  <a:cubicBezTo>
                    <a:pt x="71" y="598"/>
                    <a:pt x="68" y="579"/>
                    <a:pt x="62" y="570"/>
                  </a:cubicBezTo>
                  <a:cubicBezTo>
                    <a:pt x="59" y="557"/>
                    <a:pt x="54" y="543"/>
                    <a:pt x="46" y="532"/>
                  </a:cubicBezTo>
                  <a:cubicBezTo>
                    <a:pt x="41" y="511"/>
                    <a:pt x="40" y="484"/>
                    <a:pt x="28" y="466"/>
                  </a:cubicBezTo>
                  <a:cubicBezTo>
                    <a:pt x="22" y="441"/>
                    <a:pt x="17" y="415"/>
                    <a:pt x="10" y="390"/>
                  </a:cubicBezTo>
                  <a:cubicBezTo>
                    <a:pt x="7" y="379"/>
                    <a:pt x="2" y="356"/>
                    <a:pt x="2" y="356"/>
                  </a:cubicBezTo>
                  <a:cubicBezTo>
                    <a:pt x="1" y="348"/>
                    <a:pt x="0" y="340"/>
                    <a:pt x="0" y="332"/>
                  </a:cubicBezTo>
                  <a:cubicBezTo>
                    <a:pt x="0" y="299"/>
                    <a:pt x="1" y="265"/>
                    <a:pt x="2" y="232"/>
                  </a:cubicBezTo>
                  <a:cubicBezTo>
                    <a:pt x="3" y="201"/>
                    <a:pt x="29" y="162"/>
                    <a:pt x="46" y="136"/>
                  </a:cubicBezTo>
                  <a:cubicBezTo>
                    <a:pt x="51" y="128"/>
                    <a:pt x="70" y="113"/>
                    <a:pt x="78" y="110"/>
                  </a:cubicBezTo>
                  <a:cubicBezTo>
                    <a:pt x="83" y="103"/>
                    <a:pt x="89" y="95"/>
                    <a:pt x="96" y="90"/>
                  </a:cubicBezTo>
                  <a:cubicBezTo>
                    <a:pt x="97" y="88"/>
                    <a:pt x="88" y="88"/>
                    <a:pt x="90" y="86"/>
                  </a:cubicBezTo>
                  <a:cubicBezTo>
                    <a:pt x="92" y="85"/>
                    <a:pt x="95" y="85"/>
                    <a:pt x="96" y="84"/>
                  </a:cubicBezTo>
                  <a:cubicBezTo>
                    <a:pt x="101" y="79"/>
                    <a:pt x="107" y="69"/>
                    <a:pt x="112" y="64"/>
                  </a:cubicBezTo>
                  <a:cubicBezTo>
                    <a:pt x="114" y="58"/>
                    <a:pt x="116" y="48"/>
                    <a:pt x="116" y="48"/>
                  </a:cubicBezTo>
                  <a:cubicBezTo>
                    <a:pt x="118" y="31"/>
                    <a:pt x="116" y="17"/>
                    <a:pt x="116" y="0"/>
                  </a:cubicBezTo>
                </a:path>
              </a:pathLst>
            </a:custGeom>
            <a:noFill/>
            <a:ln w="7620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514" name="Oval 18"/>
          <p:cNvSpPr>
            <a:spLocks noChangeArrowheads="1"/>
          </p:cNvSpPr>
          <p:nvPr/>
        </p:nvSpPr>
        <p:spPr bwMode="auto">
          <a:xfrm>
            <a:off x="5865813" y="316071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15" name="Oval 19"/>
          <p:cNvSpPr>
            <a:spLocks noChangeArrowheads="1"/>
          </p:cNvSpPr>
          <p:nvPr/>
        </p:nvSpPr>
        <p:spPr bwMode="auto">
          <a:xfrm>
            <a:off x="2832100" y="931863"/>
            <a:ext cx="609600" cy="609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40" name="Oval 44"/>
          <p:cNvSpPr>
            <a:spLocks noChangeArrowheads="1"/>
          </p:cNvSpPr>
          <p:nvPr/>
        </p:nvSpPr>
        <p:spPr bwMode="auto">
          <a:xfrm>
            <a:off x="8205789" y="2438401"/>
            <a:ext cx="790575" cy="79057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48" name="Line 52"/>
          <p:cNvSpPr>
            <a:spLocks noChangeShapeType="1"/>
          </p:cNvSpPr>
          <p:nvPr/>
        </p:nvSpPr>
        <p:spPr bwMode="auto">
          <a:xfrm>
            <a:off x="3168651" y="1352551"/>
            <a:ext cx="3552825" cy="4314825"/>
          </a:xfrm>
          <a:prstGeom prst="line">
            <a:avLst/>
          </a:prstGeom>
          <a:noFill/>
          <a:ln w="38100">
            <a:solidFill>
              <a:srgbClr val="FFBB33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550" name="Line 54"/>
          <p:cNvSpPr>
            <a:spLocks noChangeShapeType="1"/>
          </p:cNvSpPr>
          <p:nvPr/>
        </p:nvSpPr>
        <p:spPr bwMode="auto">
          <a:xfrm>
            <a:off x="6826250" y="3827464"/>
            <a:ext cx="395288" cy="695325"/>
          </a:xfrm>
          <a:prstGeom prst="line">
            <a:avLst/>
          </a:prstGeom>
          <a:noFill/>
          <a:ln w="38100">
            <a:solidFill>
              <a:srgbClr val="FFBB33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62559" name="Group 63"/>
          <p:cNvGrpSpPr>
            <a:grpSpLocks/>
          </p:cNvGrpSpPr>
          <p:nvPr/>
        </p:nvGrpSpPr>
        <p:grpSpPr bwMode="auto">
          <a:xfrm>
            <a:off x="8383588" y="2836864"/>
            <a:ext cx="1535112" cy="3195637"/>
            <a:chOff x="4321" y="1787"/>
            <a:chExt cx="967" cy="2013"/>
          </a:xfrm>
        </p:grpSpPr>
        <p:sp>
          <p:nvSpPr>
            <p:cNvPr id="362552" name="Line 56"/>
            <p:cNvSpPr>
              <a:spLocks noChangeShapeType="1"/>
            </p:cNvSpPr>
            <p:nvPr/>
          </p:nvSpPr>
          <p:spPr bwMode="auto">
            <a:xfrm>
              <a:off x="4321" y="1787"/>
              <a:ext cx="959" cy="1685"/>
            </a:xfrm>
            <a:prstGeom prst="line">
              <a:avLst/>
            </a:prstGeom>
            <a:noFill/>
            <a:ln w="38100">
              <a:solidFill>
                <a:srgbClr val="FFBB33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555" name="Line 59"/>
            <p:cNvSpPr>
              <a:spLocks noChangeShapeType="1"/>
            </p:cNvSpPr>
            <p:nvPr/>
          </p:nvSpPr>
          <p:spPr bwMode="auto">
            <a:xfrm rot="5400000">
              <a:off x="4830" y="3342"/>
              <a:ext cx="332" cy="584"/>
            </a:xfrm>
            <a:prstGeom prst="line">
              <a:avLst/>
            </a:prstGeom>
            <a:noFill/>
            <a:ln w="38100">
              <a:solidFill>
                <a:srgbClr val="FFBB33"/>
              </a:solidFill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2560" name="Line 64"/>
          <p:cNvSpPr>
            <a:spLocks noChangeShapeType="1"/>
          </p:cNvSpPr>
          <p:nvPr/>
        </p:nvSpPr>
        <p:spPr bwMode="auto">
          <a:xfrm>
            <a:off x="5972176" y="4179889"/>
            <a:ext cx="1116013" cy="695325"/>
          </a:xfrm>
          <a:prstGeom prst="line">
            <a:avLst/>
          </a:prstGeom>
          <a:noFill/>
          <a:ln w="38100">
            <a:solidFill>
              <a:srgbClr val="FFBB33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8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37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3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6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6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6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14" grpId="0" animBg="1"/>
      <p:bldP spid="362515" grpId="0" animBg="1"/>
      <p:bldP spid="362540" grpId="0" animBg="1"/>
      <p:bldP spid="362548" grpId="0" animBg="1"/>
      <p:bldP spid="362550" grpId="0" animBg="1"/>
      <p:bldP spid="3625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748" name="Group 100"/>
          <p:cNvGrpSpPr>
            <a:grpSpLocks/>
          </p:cNvGrpSpPr>
          <p:nvPr/>
        </p:nvGrpSpPr>
        <p:grpSpPr bwMode="auto">
          <a:xfrm>
            <a:off x="7369175" y="2641601"/>
            <a:ext cx="141288" cy="149225"/>
            <a:chOff x="4744" y="1935"/>
            <a:chExt cx="102" cy="107"/>
          </a:xfrm>
        </p:grpSpPr>
        <p:sp>
          <p:nvSpPr>
            <p:cNvPr id="667746" name="Freeform 98"/>
            <p:cNvSpPr>
              <a:spLocks/>
            </p:cNvSpPr>
            <p:nvPr/>
          </p:nvSpPr>
          <p:spPr bwMode="auto">
            <a:xfrm>
              <a:off x="4744" y="1935"/>
              <a:ext cx="102" cy="103"/>
            </a:xfrm>
            <a:custGeom>
              <a:avLst/>
              <a:gdLst>
                <a:gd name="T0" fmla="*/ 0 w 102"/>
                <a:gd name="T1" fmla="*/ 3 h 103"/>
                <a:gd name="T2" fmla="*/ 39 w 102"/>
                <a:gd name="T3" fmla="*/ 100 h 103"/>
                <a:gd name="T4" fmla="*/ 102 w 102"/>
                <a:gd name="T5" fmla="*/ 100 h 103"/>
                <a:gd name="T6" fmla="*/ 62 w 102"/>
                <a:gd name="T7" fmla="*/ 0 h 103"/>
                <a:gd name="T8" fmla="*/ 0 w 102"/>
                <a:gd name="T9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3">
                  <a:moveTo>
                    <a:pt x="0" y="3"/>
                  </a:moveTo>
                  <a:cubicBezTo>
                    <a:pt x="17" y="37"/>
                    <a:pt x="26" y="69"/>
                    <a:pt x="39" y="100"/>
                  </a:cubicBezTo>
                  <a:cubicBezTo>
                    <a:pt x="75" y="103"/>
                    <a:pt x="71" y="101"/>
                    <a:pt x="102" y="100"/>
                  </a:cubicBezTo>
                  <a:cubicBezTo>
                    <a:pt x="87" y="66"/>
                    <a:pt x="77" y="38"/>
                    <a:pt x="62" y="0"/>
                  </a:cubicBezTo>
                  <a:cubicBezTo>
                    <a:pt x="23" y="0"/>
                    <a:pt x="29" y="0"/>
                    <a:pt x="0" y="3"/>
                  </a:cubicBezTo>
                  <a:close/>
                </a:path>
              </a:pathLst>
            </a:custGeom>
            <a:solidFill>
              <a:srgbClr val="00FF00"/>
            </a:solidFill>
            <a:ln w="9525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38" name="Freeform 90"/>
            <p:cNvSpPr>
              <a:spLocks/>
            </p:cNvSpPr>
            <p:nvPr/>
          </p:nvSpPr>
          <p:spPr bwMode="auto">
            <a:xfrm rot="-1339720">
              <a:off x="4778" y="1950"/>
              <a:ext cx="51" cy="92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39" name="Freeform 91"/>
            <p:cNvSpPr>
              <a:spLocks/>
            </p:cNvSpPr>
            <p:nvPr/>
          </p:nvSpPr>
          <p:spPr bwMode="auto">
            <a:xfrm>
              <a:off x="4804" y="1991"/>
              <a:ext cx="32" cy="40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7697" name="Group 49"/>
          <p:cNvGrpSpPr>
            <a:grpSpLocks/>
          </p:cNvGrpSpPr>
          <p:nvPr/>
        </p:nvGrpSpPr>
        <p:grpSpPr bwMode="auto">
          <a:xfrm>
            <a:off x="3827463" y="1571625"/>
            <a:ext cx="4527550" cy="4629150"/>
            <a:chOff x="1451" y="990"/>
            <a:chExt cx="2852" cy="2916"/>
          </a:xfrm>
        </p:grpSpPr>
        <p:sp>
          <p:nvSpPr>
            <p:cNvPr id="667659" name="Oval 11"/>
            <p:cNvSpPr>
              <a:spLocks noChangeArrowheads="1"/>
            </p:cNvSpPr>
            <p:nvPr/>
          </p:nvSpPr>
          <p:spPr bwMode="auto">
            <a:xfrm>
              <a:off x="1659" y="992"/>
              <a:ext cx="2440" cy="29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55" name="Oval 7"/>
            <p:cNvSpPr>
              <a:spLocks noChangeArrowheads="1"/>
            </p:cNvSpPr>
            <p:nvPr/>
          </p:nvSpPr>
          <p:spPr bwMode="auto">
            <a:xfrm>
              <a:off x="2273" y="991"/>
              <a:ext cx="1208" cy="29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56" name="Oval 8"/>
            <p:cNvSpPr>
              <a:spLocks noChangeArrowheads="1"/>
            </p:cNvSpPr>
            <p:nvPr/>
          </p:nvSpPr>
          <p:spPr bwMode="auto">
            <a:xfrm>
              <a:off x="1995" y="992"/>
              <a:ext cx="1764" cy="291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57" name="Oval 9"/>
            <p:cNvSpPr>
              <a:spLocks noChangeArrowheads="1"/>
            </p:cNvSpPr>
            <p:nvPr/>
          </p:nvSpPr>
          <p:spPr bwMode="auto">
            <a:xfrm>
              <a:off x="1572" y="991"/>
              <a:ext cx="2610" cy="2915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60" name="Oval 12"/>
            <p:cNvSpPr>
              <a:spLocks noChangeArrowheads="1"/>
            </p:cNvSpPr>
            <p:nvPr/>
          </p:nvSpPr>
          <p:spPr bwMode="auto">
            <a:xfrm>
              <a:off x="2650" y="991"/>
              <a:ext cx="460" cy="291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61" name="Oval 13"/>
            <p:cNvSpPr>
              <a:spLocks noChangeArrowheads="1"/>
            </p:cNvSpPr>
            <p:nvPr/>
          </p:nvSpPr>
          <p:spPr bwMode="auto">
            <a:xfrm>
              <a:off x="1510" y="991"/>
              <a:ext cx="2730" cy="291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62" name="Oval 14"/>
            <p:cNvSpPr>
              <a:spLocks noChangeArrowheads="1"/>
            </p:cNvSpPr>
            <p:nvPr/>
          </p:nvSpPr>
          <p:spPr bwMode="auto">
            <a:xfrm>
              <a:off x="1474" y="992"/>
              <a:ext cx="2806" cy="2913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63" name="Oval 15"/>
            <p:cNvSpPr>
              <a:spLocks noChangeArrowheads="1"/>
            </p:cNvSpPr>
            <p:nvPr/>
          </p:nvSpPr>
          <p:spPr bwMode="auto">
            <a:xfrm>
              <a:off x="1451" y="990"/>
              <a:ext cx="2852" cy="291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696" name="Oval 48"/>
            <p:cNvSpPr>
              <a:spLocks noChangeArrowheads="1"/>
            </p:cNvSpPr>
            <p:nvPr/>
          </p:nvSpPr>
          <p:spPr bwMode="auto">
            <a:xfrm>
              <a:off x="1804" y="992"/>
              <a:ext cx="2156" cy="291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7654" name="Oval 6"/>
          <p:cNvSpPr>
            <a:spLocks noChangeArrowheads="1"/>
          </p:cNvSpPr>
          <p:nvPr/>
        </p:nvSpPr>
        <p:spPr bwMode="auto">
          <a:xfrm>
            <a:off x="3803651" y="1574800"/>
            <a:ext cx="4575175" cy="4622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Topographic Maps</a:t>
            </a:r>
          </a:p>
        </p:txBody>
      </p:sp>
      <p:sp>
        <p:nvSpPr>
          <p:cNvPr id="66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5218" y="1371600"/>
            <a:ext cx="3827742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Define:  7.5 Min. Series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67695" name="Rectangle 47"/>
          <p:cNvSpPr>
            <a:spLocks noChangeArrowheads="1"/>
          </p:cNvSpPr>
          <p:nvPr/>
        </p:nvSpPr>
        <p:spPr bwMode="auto">
          <a:xfrm>
            <a:off x="2438401" y="2463429"/>
            <a:ext cx="17240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r>
              <a:rPr lang="en-US" sz="2800" dirty="0">
                <a:solidFill>
                  <a:srgbClr val="0070C0"/>
                </a:solidFill>
              </a:rPr>
              <a:t>Latitude</a:t>
            </a:r>
          </a:p>
        </p:txBody>
      </p:sp>
      <p:grpSp>
        <p:nvGrpSpPr>
          <p:cNvPr id="667749" name="Group 101"/>
          <p:cNvGrpSpPr>
            <a:grpSpLocks/>
          </p:cNvGrpSpPr>
          <p:nvPr/>
        </p:nvGrpSpPr>
        <p:grpSpPr bwMode="auto">
          <a:xfrm>
            <a:off x="7256463" y="2508251"/>
            <a:ext cx="360362" cy="447675"/>
            <a:chOff x="3611" y="1580"/>
            <a:chExt cx="227" cy="282"/>
          </a:xfrm>
        </p:grpSpPr>
        <p:sp>
          <p:nvSpPr>
            <p:cNvPr id="667700" name="Freeform 52"/>
            <p:cNvSpPr>
              <a:spLocks/>
            </p:cNvSpPr>
            <p:nvPr/>
          </p:nvSpPr>
          <p:spPr bwMode="auto">
            <a:xfrm>
              <a:off x="3695" y="1580"/>
              <a:ext cx="120" cy="282"/>
            </a:xfrm>
            <a:custGeom>
              <a:avLst/>
              <a:gdLst>
                <a:gd name="T0" fmla="*/ 0 w 120"/>
                <a:gd name="T1" fmla="*/ 0 h 272"/>
                <a:gd name="T2" fmla="*/ 28 w 120"/>
                <a:gd name="T3" fmla="*/ 50 h 272"/>
                <a:gd name="T4" fmla="*/ 56 w 120"/>
                <a:gd name="T5" fmla="*/ 106 h 272"/>
                <a:gd name="T6" fmla="*/ 76 w 120"/>
                <a:gd name="T7" fmla="*/ 152 h 272"/>
                <a:gd name="T8" fmla="*/ 94 w 120"/>
                <a:gd name="T9" fmla="*/ 194 h 272"/>
                <a:gd name="T10" fmla="*/ 106 w 120"/>
                <a:gd name="T11" fmla="*/ 226 h 272"/>
                <a:gd name="T12" fmla="*/ 120 w 120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72">
                  <a:moveTo>
                    <a:pt x="0" y="0"/>
                  </a:moveTo>
                  <a:cubicBezTo>
                    <a:pt x="9" y="16"/>
                    <a:pt x="19" y="32"/>
                    <a:pt x="28" y="50"/>
                  </a:cubicBezTo>
                  <a:cubicBezTo>
                    <a:pt x="37" y="68"/>
                    <a:pt x="48" y="89"/>
                    <a:pt x="56" y="106"/>
                  </a:cubicBezTo>
                  <a:cubicBezTo>
                    <a:pt x="64" y="123"/>
                    <a:pt x="70" y="137"/>
                    <a:pt x="76" y="152"/>
                  </a:cubicBezTo>
                  <a:cubicBezTo>
                    <a:pt x="82" y="167"/>
                    <a:pt x="89" y="182"/>
                    <a:pt x="94" y="194"/>
                  </a:cubicBezTo>
                  <a:cubicBezTo>
                    <a:pt x="99" y="206"/>
                    <a:pt x="102" y="213"/>
                    <a:pt x="106" y="226"/>
                  </a:cubicBezTo>
                  <a:cubicBezTo>
                    <a:pt x="110" y="239"/>
                    <a:pt x="118" y="264"/>
                    <a:pt x="120" y="27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01" name="Freeform 53"/>
            <p:cNvSpPr>
              <a:spLocks/>
            </p:cNvSpPr>
            <p:nvPr/>
          </p:nvSpPr>
          <p:spPr bwMode="auto">
            <a:xfrm rot="186318">
              <a:off x="3631" y="1580"/>
              <a:ext cx="120" cy="280"/>
            </a:xfrm>
            <a:custGeom>
              <a:avLst/>
              <a:gdLst>
                <a:gd name="T0" fmla="*/ 0 w 120"/>
                <a:gd name="T1" fmla="*/ 0 h 272"/>
                <a:gd name="T2" fmla="*/ 28 w 120"/>
                <a:gd name="T3" fmla="*/ 50 h 272"/>
                <a:gd name="T4" fmla="*/ 56 w 120"/>
                <a:gd name="T5" fmla="*/ 106 h 272"/>
                <a:gd name="T6" fmla="*/ 76 w 120"/>
                <a:gd name="T7" fmla="*/ 152 h 272"/>
                <a:gd name="T8" fmla="*/ 94 w 120"/>
                <a:gd name="T9" fmla="*/ 194 h 272"/>
                <a:gd name="T10" fmla="*/ 106 w 120"/>
                <a:gd name="T11" fmla="*/ 226 h 272"/>
                <a:gd name="T12" fmla="*/ 120 w 120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272">
                  <a:moveTo>
                    <a:pt x="0" y="0"/>
                  </a:moveTo>
                  <a:cubicBezTo>
                    <a:pt x="9" y="16"/>
                    <a:pt x="19" y="32"/>
                    <a:pt x="28" y="50"/>
                  </a:cubicBezTo>
                  <a:cubicBezTo>
                    <a:pt x="37" y="68"/>
                    <a:pt x="48" y="89"/>
                    <a:pt x="56" y="106"/>
                  </a:cubicBezTo>
                  <a:cubicBezTo>
                    <a:pt x="64" y="123"/>
                    <a:pt x="70" y="137"/>
                    <a:pt x="76" y="152"/>
                  </a:cubicBezTo>
                  <a:cubicBezTo>
                    <a:pt x="82" y="167"/>
                    <a:pt x="89" y="182"/>
                    <a:pt x="94" y="194"/>
                  </a:cubicBezTo>
                  <a:cubicBezTo>
                    <a:pt x="99" y="206"/>
                    <a:pt x="102" y="213"/>
                    <a:pt x="106" y="226"/>
                  </a:cubicBezTo>
                  <a:cubicBezTo>
                    <a:pt x="110" y="239"/>
                    <a:pt x="118" y="264"/>
                    <a:pt x="120" y="272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02" name="Line 54"/>
            <p:cNvSpPr>
              <a:spLocks noChangeShapeType="1"/>
            </p:cNvSpPr>
            <p:nvPr/>
          </p:nvSpPr>
          <p:spPr bwMode="auto">
            <a:xfrm>
              <a:off x="3611" y="1659"/>
              <a:ext cx="181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03" name="Line 55"/>
            <p:cNvSpPr>
              <a:spLocks noChangeShapeType="1"/>
            </p:cNvSpPr>
            <p:nvPr/>
          </p:nvSpPr>
          <p:spPr bwMode="auto">
            <a:xfrm>
              <a:off x="3648" y="1759"/>
              <a:ext cx="19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7705" name="Group 57"/>
          <p:cNvGrpSpPr>
            <a:grpSpLocks/>
          </p:cNvGrpSpPr>
          <p:nvPr/>
        </p:nvGrpSpPr>
        <p:grpSpPr bwMode="auto">
          <a:xfrm>
            <a:off x="9515476" y="1927226"/>
            <a:ext cx="663575" cy="1495426"/>
            <a:chOff x="4968" y="927"/>
            <a:chExt cx="418" cy="942"/>
          </a:xfrm>
        </p:grpSpPr>
        <p:sp>
          <p:nvSpPr>
            <p:cNvPr id="667706" name="Line 58"/>
            <p:cNvSpPr>
              <a:spLocks noChangeShapeType="1"/>
            </p:cNvSpPr>
            <p:nvPr/>
          </p:nvSpPr>
          <p:spPr bwMode="auto">
            <a:xfrm>
              <a:off x="4968" y="987"/>
              <a:ext cx="0" cy="786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07" name="Rectangle 59"/>
            <p:cNvSpPr>
              <a:spLocks noChangeArrowheads="1"/>
            </p:cNvSpPr>
            <p:nvPr/>
          </p:nvSpPr>
          <p:spPr bwMode="auto">
            <a:xfrm rot="16200000">
              <a:off x="4723" y="1206"/>
              <a:ext cx="94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>
                <a:spcAft>
                  <a:spcPct val="50000"/>
                </a:spcAft>
                <a:buClr>
                  <a:srgbClr val="FFBB33"/>
                </a:buClr>
              </a:pPr>
              <a:r>
                <a:rPr lang="en-US" sz="2800" dirty="0">
                  <a:solidFill>
                    <a:srgbClr val="0070C0"/>
                  </a:solidFill>
                </a:rPr>
                <a:t>7 ½ min.</a:t>
              </a:r>
            </a:p>
          </p:txBody>
        </p:sp>
      </p:grpSp>
      <p:grpSp>
        <p:nvGrpSpPr>
          <p:cNvPr id="667708" name="Group 60"/>
          <p:cNvGrpSpPr>
            <a:grpSpLocks/>
          </p:cNvGrpSpPr>
          <p:nvPr/>
        </p:nvGrpSpPr>
        <p:grpSpPr bwMode="auto">
          <a:xfrm>
            <a:off x="8404225" y="1927226"/>
            <a:ext cx="965200" cy="1425575"/>
            <a:chOff x="2880" y="1351"/>
            <a:chExt cx="2108" cy="2338"/>
          </a:xfrm>
        </p:grpSpPr>
        <p:sp>
          <p:nvSpPr>
            <p:cNvPr id="667709" name="Rectangle 61"/>
            <p:cNvSpPr>
              <a:spLocks noChangeArrowheads="1"/>
            </p:cNvSpPr>
            <p:nvPr/>
          </p:nvSpPr>
          <p:spPr bwMode="auto">
            <a:xfrm>
              <a:off x="2880" y="1351"/>
              <a:ext cx="2108" cy="2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0" name="Rectangle 62"/>
            <p:cNvSpPr>
              <a:spLocks noChangeArrowheads="1"/>
            </p:cNvSpPr>
            <p:nvPr/>
          </p:nvSpPr>
          <p:spPr bwMode="auto">
            <a:xfrm>
              <a:off x="3024" y="1495"/>
              <a:ext cx="1820" cy="2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1" name="Freeform 63"/>
            <p:cNvSpPr>
              <a:spLocks/>
            </p:cNvSpPr>
            <p:nvPr/>
          </p:nvSpPr>
          <p:spPr bwMode="auto">
            <a:xfrm>
              <a:off x="3399" y="1756"/>
              <a:ext cx="1439" cy="1779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2" name="Freeform 64"/>
            <p:cNvSpPr>
              <a:spLocks/>
            </p:cNvSpPr>
            <p:nvPr/>
          </p:nvSpPr>
          <p:spPr bwMode="auto">
            <a:xfrm>
              <a:off x="3846" y="2678"/>
              <a:ext cx="754" cy="768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3" name="Freeform 65"/>
            <p:cNvSpPr>
              <a:spLocks/>
            </p:cNvSpPr>
            <p:nvPr/>
          </p:nvSpPr>
          <p:spPr bwMode="auto">
            <a:xfrm>
              <a:off x="4365" y="2533"/>
              <a:ext cx="242" cy="224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4" name="Freeform 66"/>
            <p:cNvSpPr>
              <a:spLocks/>
            </p:cNvSpPr>
            <p:nvPr/>
          </p:nvSpPr>
          <p:spPr bwMode="auto">
            <a:xfrm>
              <a:off x="4331" y="2737"/>
              <a:ext cx="72" cy="32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5" name="Freeform 67"/>
            <p:cNvSpPr>
              <a:spLocks/>
            </p:cNvSpPr>
            <p:nvPr/>
          </p:nvSpPr>
          <p:spPr bwMode="auto">
            <a:xfrm>
              <a:off x="4540" y="3434"/>
              <a:ext cx="18" cy="9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6" name="Freeform 68"/>
            <p:cNvSpPr>
              <a:spLocks/>
            </p:cNvSpPr>
            <p:nvPr/>
          </p:nvSpPr>
          <p:spPr bwMode="auto">
            <a:xfrm>
              <a:off x="3027" y="1714"/>
              <a:ext cx="1809" cy="1654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17" name="Freeform 69"/>
            <p:cNvSpPr>
              <a:spLocks/>
            </p:cNvSpPr>
            <p:nvPr/>
          </p:nvSpPr>
          <p:spPr bwMode="auto">
            <a:xfrm>
              <a:off x="4285" y="1499"/>
              <a:ext cx="465" cy="1060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67718" name="Group 70"/>
          <p:cNvGrpSpPr>
            <a:grpSpLocks/>
          </p:cNvGrpSpPr>
          <p:nvPr/>
        </p:nvGrpSpPr>
        <p:grpSpPr bwMode="auto">
          <a:xfrm>
            <a:off x="8255004" y="1295400"/>
            <a:ext cx="1566863" cy="539750"/>
            <a:chOff x="4239" y="621"/>
            <a:chExt cx="987" cy="340"/>
          </a:xfrm>
        </p:grpSpPr>
        <p:sp>
          <p:nvSpPr>
            <p:cNvPr id="667719" name="Line 71"/>
            <p:cNvSpPr>
              <a:spLocks noChangeShapeType="1"/>
            </p:cNvSpPr>
            <p:nvPr/>
          </p:nvSpPr>
          <p:spPr bwMode="auto">
            <a:xfrm rot="-5400000">
              <a:off x="4638" y="665"/>
              <a:ext cx="0" cy="5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0" name="Rectangle 72"/>
            <p:cNvSpPr>
              <a:spLocks noChangeArrowheads="1"/>
            </p:cNvSpPr>
            <p:nvPr/>
          </p:nvSpPr>
          <p:spPr bwMode="auto">
            <a:xfrm>
              <a:off x="4239" y="621"/>
              <a:ext cx="987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Aft>
                  <a:spcPct val="50000"/>
                </a:spcAft>
                <a:buClr>
                  <a:srgbClr val="FFBB33"/>
                </a:buClr>
              </a:pPr>
              <a:r>
                <a:rPr lang="en-US" sz="2800" dirty="0">
                  <a:solidFill>
                    <a:srgbClr val="FF0000"/>
                  </a:solidFill>
                </a:rPr>
                <a:t>7 ½ min.</a:t>
              </a:r>
            </a:p>
          </p:txBody>
        </p:sp>
      </p:grpSp>
      <p:grpSp>
        <p:nvGrpSpPr>
          <p:cNvPr id="667721" name="Group 73"/>
          <p:cNvGrpSpPr>
            <a:grpSpLocks/>
          </p:cNvGrpSpPr>
          <p:nvPr/>
        </p:nvGrpSpPr>
        <p:grpSpPr bwMode="auto">
          <a:xfrm>
            <a:off x="3803650" y="2043113"/>
            <a:ext cx="4578350" cy="3687762"/>
            <a:chOff x="1436" y="1287"/>
            <a:chExt cx="2884" cy="2323"/>
          </a:xfrm>
        </p:grpSpPr>
        <p:sp>
          <p:nvSpPr>
            <p:cNvPr id="667722" name="Line 74"/>
            <p:cNvSpPr>
              <a:spLocks noChangeShapeType="1"/>
            </p:cNvSpPr>
            <p:nvPr/>
          </p:nvSpPr>
          <p:spPr bwMode="auto">
            <a:xfrm>
              <a:off x="1554" y="1867"/>
              <a:ext cx="26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3" name="Line 75"/>
            <p:cNvSpPr>
              <a:spLocks noChangeShapeType="1"/>
            </p:cNvSpPr>
            <p:nvPr/>
          </p:nvSpPr>
          <p:spPr bwMode="auto">
            <a:xfrm>
              <a:off x="1720" y="1574"/>
              <a:ext cx="231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4" name="Line 76"/>
            <p:cNvSpPr>
              <a:spLocks noChangeShapeType="1"/>
            </p:cNvSpPr>
            <p:nvPr/>
          </p:nvSpPr>
          <p:spPr bwMode="auto">
            <a:xfrm>
              <a:off x="1464" y="2156"/>
              <a:ext cx="282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5" name="Line 77"/>
            <p:cNvSpPr>
              <a:spLocks noChangeShapeType="1"/>
            </p:cNvSpPr>
            <p:nvPr/>
          </p:nvSpPr>
          <p:spPr bwMode="auto">
            <a:xfrm>
              <a:off x="1436" y="2448"/>
              <a:ext cx="2884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6" name="Line 78"/>
            <p:cNvSpPr>
              <a:spLocks noChangeShapeType="1"/>
            </p:cNvSpPr>
            <p:nvPr/>
          </p:nvSpPr>
          <p:spPr bwMode="auto">
            <a:xfrm flipH="1">
              <a:off x="2005" y="1287"/>
              <a:ext cx="174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7" name="Line 79"/>
            <p:cNvSpPr>
              <a:spLocks noChangeShapeType="1"/>
            </p:cNvSpPr>
            <p:nvPr/>
          </p:nvSpPr>
          <p:spPr bwMode="auto">
            <a:xfrm>
              <a:off x="1460" y="2740"/>
              <a:ext cx="2830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8" name="Line 80"/>
            <p:cNvSpPr>
              <a:spLocks noChangeShapeType="1"/>
            </p:cNvSpPr>
            <p:nvPr/>
          </p:nvSpPr>
          <p:spPr bwMode="auto">
            <a:xfrm>
              <a:off x="1554" y="3029"/>
              <a:ext cx="2648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29" name="Line 81"/>
            <p:cNvSpPr>
              <a:spLocks noChangeShapeType="1"/>
            </p:cNvSpPr>
            <p:nvPr/>
          </p:nvSpPr>
          <p:spPr bwMode="auto">
            <a:xfrm>
              <a:off x="1720" y="3321"/>
              <a:ext cx="231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730" name="Line 82"/>
            <p:cNvSpPr>
              <a:spLocks noChangeShapeType="1"/>
            </p:cNvSpPr>
            <p:nvPr/>
          </p:nvSpPr>
          <p:spPr bwMode="auto">
            <a:xfrm flipH="1">
              <a:off x="2005" y="3610"/>
              <a:ext cx="1746" cy="0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667731" name="Rectangle 83"/>
          <p:cNvSpPr>
            <a:spLocks noChangeArrowheads="1"/>
          </p:cNvSpPr>
          <p:nvPr/>
        </p:nvSpPr>
        <p:spPr bwMode="auto">
          <a:xfrm>
            <a:off x="2438401" y="1885951"/>
            <a:ext cx="1724025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r>
              <a:rPr lang="en-US" sz="2800" dirty="0">
                <a:solidFill>
                  <a:srgbClr val="FF0000"/>
                </a:solidFill>
              </a:rPr>
              <a:t>Longitude</a:t>
            </a:r>
          </a:p>
        </p:txBody>
      </p:sp>
      <p:sp>
        <p:nvSpPr>
          <p:cNvPr id="667734" name="Oval 86"/>
          <p:cNvSpPr>
            <a:spLocks noChangeArrowheads="1"/>
          </p:cNvSpPr>
          <p:nvPr/>
        </p:nvSpPr>
        <p:spPr bwMode="auto">
          <a:xfrm>
            <a:off x="7029450" y="2349500"/>
            <a:ext cx="781050" cy="7810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7704" name="Line 56"/>
          <p:cNvSpPr>
            <a:spLocks noChangeShapeType="1"/>
          </p:cNvSpPr>
          <p:nvPr/>
        </p:nvSpPr>
        <p:spPr bwMode="auto">
          <a:xfrm flipV="1">
            <a:off x="7539038" y="2516188"/>
            <a:ext cx="842962" cy="193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7750" name="Rectangle 102"/>
          <p:cNvSpPr>
            <a:spLocks noChangeArrowheads="1"/>
          </p:cNvSpPr>
          <p:nvPr/>
        </p:nvSpPr>
        <p:spPr bwMode="auto">
          <a:xfrm>
            <a:off x="2438400" y="3657600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60 minutes  per degree</a:t>
            </a:r>
          </a:p>
        </p:txBody>
      </p:sp>
      <p:sp>
        <p:nvSpPr>
          <p:cNvPr id="55" name="Date Placeholder 3"/>
          <p:cNvSpPr txBox="1">
            <a:spLocks/>
          </p:cNvSpPr>
          <p:nvPr/>
        </p:nvSpPr>
        <p:spPr>
          <a:xfrm>
            <a:off x="8382000" y="6400800"/>
            <a:ext cx="91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F7E17-5F6F-427B-969A-D81B4D680C48}" type="datetime1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7" name="Slide Number Placeholder 5"/>
          <p:cNvSpPr txBox="1">
            <a:spLocks/>
          </p:cNvSpPr>
          <p:nvPr/>
        </p:nvSpPr>
        <p:spPr>
          <a:xfrm>
            <a:off x="9296400" y="6400800"/>
            <a:ext cx="9144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E981F2D-6BE5-4D9B-8943-39878264BA59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4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60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6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67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667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6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6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6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6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6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66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734" grpId="0" animBg="1"/>
      <p:bldP spid="667704" grpId="0" animBg="1"/>
      <p:bldP spid="667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5771"/>
            <a:ext cx="10972800" cy="909493"/>
          </a:xfrm>
        </p:spPr>
        <p:txBody>
          <a:bodyPr/>
          <a:lstStyle/>
          <a:p>
            <a:r>
              <a:rPr lang="en-US" dirty="0" smtClean="0"/>
              <a:t>Maps Features</a:t>
            </a:r>
            <a:endParaRPr lang="en-US" dirty="0"/>
          </a:p>
        </p:txBody>
      </p:sp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5562600" y="1371600"/>
            <a:ext cx="4191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>
              <a:solidFill>
                <a:srgbClr val="FFBB33"/>
              </a:solidFill>
            </a:endParaRPr>
          </a:p>
        </p:txBody>
      </p:sp>
      <p:sp>
        <p:nvSpPr>
          <p:cNvPr id="553990" name="Rectangle 6"/>
          <p:cNvSpPr>
            <a:spLocks noChangeArrowheads="1"/>
          </p:cNvSpPr>
          <p:nvPr/>
        </p:nvSpPr>
        <p:spPr bwMode="auto">
          <a:xfrm>
            <a:off x="6600825" y="2017713"/>
            <a:ext cx="3181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4" y="907313"/>
            <a:ext cx="9323765" cy="56908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5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Topographic Maps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399" y="1371600"/>
            <a:ext cx="3007057" cy="4724400"/>
          </a:xfrm>
        </p:spPr>
        <p:txBody>
          <a:bodyPr/>
          <a:lstStyle/>
          <a:p>
            <a:r>
              <a:rPr lang="en-US" dirty="0"/>
              <a:t>Colors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Contour Lines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Symbols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Scale/Distance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Marginalia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096002" y="1431926"/>
            <a:ext cx="365601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FFBB33"/>
              </a:buClr>
            </a:pPr>
            <a:r>
              <a:rPr lang="en-US" sz="2400" dirty="0">
                <a:solidFill>
                  <a:prstClr val="black"/>
                </a:solidFill>
              </a:rPr>
              <a:t>Tell what is on the surface</a:t>
            </a:r>
          </a:p>
        </p:txBody>
      </p:sp>
      <p:grpSp>
        <p:nvGrpSpPr>
          <p:cNvPr id="143409" name="Group 49"/>
          <p:cNvGrpSpPr>
            <a:grpSpLocks/>
          </p:cNvGrpSpPr>
          <p:nvPr/>
        </p:nvGrpSpPr>
        <p:grpSpPr bwMode="auto">
          <a:xfrm>
            <a:off x="6096002" y="2144713"/>
            <a:ext cx="3346452" cy="3711576"/>
            <a:chOff x="2880" y="1351"/>
            <a:chExt cx="2108" cy="2338"/>
          </a:xfrm>
        </p:grpSpPr>
        <p:sp>
          <p:nvSpPr>
            <p:cNvPr id="143367" name="Rectangle 7"/>
            <p:cNvSpPr>
              <a:spLocks noChangeArrowheads="1"/>
            </p:cNvSpPr>
            <p:nvPr/>
          </p:nvSpPr>
          <p:spPr bwMode="auto">
            <a:xfrm>
              <a:off x="2880" y="1351"/>
              <a:ext cx="2108" cy="23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68" name="Rectangle 8"/>
            <p:cNvSpPr>
              <a:spLocks noChangeArrowheads="1"/>
            </p:cNvSpPr>
            <p:nvPr/>
          </p:nvSpPr>
          <p:spPr bwMode="auto">
            <a:xfrm>
              <a:off x="3024" y="1495"/>
              <a:ext cx="1820" cy="2050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75" name="Freeform 15"/>
            <p:cNvSpPr>
              <a:spLocks/>
            </p:cNvSpPr>
            <p:nvPr/>
          </p:nvSpPr>
          <p:spPr bwMode="auto">
            <a:xfrm>
              <a:off x="3399" y="1756"/>
              <a:ext cx="1439" cy="1779"/>
            </a:xfrm>
            <a:custGeom>
              <a:avLst/>
              <a:gdLst>
                <a:gd name="T0" fmla="*/ 1058 w 1076"/>
                <a:gd name="T1" fmla="*/ 39 h 1491"/>
                <a:gd name="T2" fmla="*/ 1037 w 1076"/>
                <a:gd name="T3" fmla="*/ 84 h 1491"/>
                <a:gd name="T4" fmla="*/ 1022 w 1076"/>
                <a:gd name="T5" fmla="*/ 111 h 1491"/>
                <a:gd name="T6" fmla="*/ 929 w 1076"/>
                <a:gd name="T7" fmla="*/ 195 h 1491"/>
                <a:gd name="T8" fmla="*/ 758 w 1076"/>
                <a:gd name="T9" fmla="*/ 207 h 1491"/>
                <a:gd name="T10" fmla="*/ 737 w 1076"/>
                <a:gd name="T11" fmla="*/ 120 h 1491"/>
                <a:gd name="T12" fmla="*/ 722 w 1076"/>
                <a:gd name="T13" fmla="*/ 33 h 1491"/>
                <a:gd name="T14" fmla="*/ 638 w 1076"/>
                <a:gd name="T15" fmla="*/ 45 h 1491"/>
                <a:gd name="T16" fmla="*/ 554 w 1076"/>
                <a:gd name="T17" fmla="*/ 105 h 1491"/>
                <a:gd name="T18" fmla="*/ 491 w 1076"/>
                <a:gd name="T19" fmla="*/ 135 h 1491"/>
                <a:gd name="T20" fmla="*/ 410 w 1076"/>
                <a:gd name="T21" fmla="*/ 189 h 1491"/>
                <a:gd name="T22" fmla="*/ 362 w 1076"/>
                <a:gd name="T23" fmla="*/ 246 h 1491"/>
                <a:gd name="T24" fmla="*/ 350 w 1076"/>
                <a:gd name="T25" fmla="*/ 333 h 1491"/>
                <a:gd name="T26" fmla="*/ 479 w 1076"/>
                <a:gd name="T27" fmla="*/ 342 h 1491"/>
                <a:gd name="T28" fmla="*/ 482 w 1076"/>
                <a:gd name="T29" fmla="*/ 414 h 1491"/>
                <a:gd name="T30" fmla="*/ 290 w 1076"/>
                <a:gd name="T31" fmla="*/ 489 h 1491"/>
                <a:gd name="T32" fmla="*/ 212 w 1076"/>
                <a:gd name="T33" fmla="*/ 525 h 1491"/>
                <a:gd name="T34" fmla="*/ 128 w 1076"/>
                <a:gd name="T35" fmla="*/ 639 h 1491"/>
                <a:gd name="T36" fmla="*/ 140 w 1076"/>
                <a:gd name="T37" fmla="*/ 693 h 1491"/>
                <a:gd name="T38" fmla="*/ 128 w 1076"/>
                <a:gd name="T39" fmla="*/ 843 h 1491"/>
                <a:gd name="T40" fmla="*/ 38 w 1076"/>
                <a:gd name="T41" fmla="*/ 900 h 1491"/>
                <a:gd name="T42" fmla="*/ 5 w 1076"/>
                <a:gd name="T43" fmla="*/ 1053 h 1491"/>
                <a:gd name="T44" fmla="*/ 203 w 1076"/>
                <a:gd name="T45" fmla="*/ 1074 h 1491"/>
                <a:gd name="T46" fmla="*/ 401 w 1076"/>
                <a:gd name="T47" fmla="*/ 1161 h 1491"/>
                <a:gd name="T48" fmla="*/ 575 w 1076"/>
                <a:gd name="T49" fmla="*/ 1272 h 1491"/>
                <a:gd name="T50" fmla="*/ 704 w 1076"/>
                <a:gd name="T51" fmla="*/ 1329 h 1491"/>
                <a:gd name="T52" fmla="*/ 752 w 1076"/>
                <a:gd name="T53" fmla="*/ 1371 h 1491"/>
                <a:gd name="T54" fmla="*/ 800 w 1076"/>
                <a:gd name="T55" fmla="*/ 1419 h 1491"/>
                <a:gd name="T56" fmla="*/ 884 w 1076"/>
                <a:gd name="T57" fmla="*/ 1479 h 1491"/>
                <a:gd name="T58" fmla="*/ 950 w 1076"/>
                <a:gd name="T59" fmla="*/ 1404 h 1491"/>
                <a:gd name="T60" fmla="*/ 1001 w 1076"/>
                <a:gd name="T61" fmla="*/ 1359 h 1491"/>
                <a:gd name="T62" fmla="*/ 1070 w 1076"/>
                <a:gd name="T63" fmla="*/ 1260 h 1491"/>
                <a:gd name="T64" fmla="*/ 1076 w 1076"/>
                <a:gd name="T65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6" h="1491">
                  <a:moveTo>
                    <a:pt x="1076" y="0"/>
                  </a:moveTo>
                  <a:cubicBezTo>
                    <a:pt x="1072" y="15"/>
                    <a:pt x="1064" y="25"/>
                    <a:pt x="1058" y="39"/>
                  </a:cubicBezTo>
                  <a:cubicBezTo>
                    <a:pt x="1054" y="48"/>
                    <a:pt x="1054" y="58"/>
                    <a:pt x="1049" y="66"/>
                  </a:cubicBezTo>
                  <a:cubicBezTo>
                    <a:pt x="1045" y="72"/>
                    <a:pt x="1039" y="77"/>
                    <a:pt x="1037" y="84"/>
                  </a:cubicBezTo>
                  <a:cubicBezTo>
                    <a:pt x="1036" y="87"/>
                    <a:pt x="1036" y="90"/>
                    <a:pt x="1034" y="93"/>
                  </a:cubicBezTo>
                  <a:cubicBezTo>
                    <a:pt x="1030" y="99"/>
                    <a:pt x="1022" y="111"/>
                    <a:pt x="1022" y="111"/>
                  </a:cubicBezTo>
                  <a:cubicBezTo>
                    <a:pt x="1021" y="116"/>
                    <a:pt x="1022" y="122"/>
                    <a:pt x="1019" y="126"/>
                  </a:cubicBezTo>
                  <a:cubicBezTo>
                    <a:pt x="1006" y="146"/>
                    <a:pt x="950" y="188"/>
                    <a:pt x="929" y="195"/>
                  </a:cubicBezTo>
                  <a:cubicBezTo>
                    <a:pt x="911" y="213"/>
                    <a:pt x="881" y="216"/>
                    <a:pt x="857" y="222"/>
                  </a:cubicBezTo>
                  <a:cubicBezTo>
                    <a:pt x="792" y="219"/>
                    <a:pt x="800" y="221"/>
                    <a:pt x="758" y="207"/>
                  </a:cubicBezTo>
                  <a:cubicBezTo>
                    <a:pt x="744" y="186"/>
                    <a:pt x="754" y="161"/>
                    <a:pt x="746" y="138"/>
                  </a:cubicBezTo>
                  <a:cubicBezTo>
                    <a:pt x="744" y="132"/>
                    <a:pt x="739" y="126"/>
                    <a:pt x="737" y="120"/>
                  </a:cubicBezTo>
                  <a:cubicBezTo>
                    <a:pt x="735" y="101"/>
                    <a:pt x="731" y="87"/>
                    <a:pt x="728" y="69"/>
                  </a:cubicBezTo>
                  <a:cubicBezTo>
                    <a:pt x="726" y="57"/>
                    <a:pt x="731" y="42"/>
                    <a:pt x="722" y="33"/>
                  </a:cubicBezTo>
                  <a:cubicBezTo>
                    <a:pt x="712" y="23"/>
                    <a:pt x="695" y="23"/>
                    <a:pt x="683" y="15"/>
                  </a:cubicBezTo>
                  <a:cubicBezTo>
                    <a:pt x="651" y="19"/>
                    <a:pt x="654" y="21"/>
                    <a:pt x="638" y="45"/>
                  </a:cubicBezTo>
                  <a:cubicBezTo>
                    <a:pt x="632" y="54"/>
                    <a:pt x="614" y="66"/>
                    <a:pt x="614" y="66"/>
                  </a:cubicBezTo>
                  <a:cubicBezTo>
                    <a:pt x="600" y="86"/>
                    <a:pt x="574" y="94"/>
                    <a:pt x="554" y="105"/>
                  </a:cubicBezTo>
                  <a:cubicBezTo>
                    <a:pt x="541" y="112"/>
                    <a:pt x="531" y="120"/>
                    <a:pt x="518" y="126"/>
                  </a:cubicBezTo>
                  <a:cubicBezTo>
                    <a:pt x="509" y="130"/>
                    <a:pt x="499" y="130"/>
                    <a:pt x="491" y="135"/>
                  </a:cubicBezTo>
                  <a:cubicBezTo>
                    <a:pt x="470" y="149"/>
                    <a:pt x="480" y="145"/>
                    <a:pt x="464" y="150"/>
                  </a:cubicBezTo>
                  <a:cubicBezTo>
                    <a:pt x="453" y="161"/>
                    <a:pt x="424" y="184"/>
                    <a:pt x="410" y="189"/>
                  </a:cubicBezTo>
                  <a:cubicBezTo>
                    <a:pt x="404" y="198"/>
                    <a:pt x="389" y="210"/>
                    <a:pt x="380" y="216"/>
                  </a:cubicBezTo>
                  <a:cubicBezTo>
                    <a:pt x="373" y="226"/>
                    <a:pt x="370" y="236"/>
                    <a:pt x="362" y="246"/>
                  </a:cubicBezTo>
                  <a:cubicBezTo>
                    <a:pt x="357" y="262"/>
                    <a:pt x="350" y="277"/>
                    <a:pt x="344" y="294"/>
                  </a:cubicBezTo>
                  <a:cubicBezTo>
                    <a:pt x="346" y="307"/>
                    <a:pt x="342" y="323"/>
                    <a:pt x="350" y="333"/>
                  </a:cubicBezTo>
                  <a:cubicBezTo>
                    <a:pt x="356" y="341"/>
                    <a:pt x="370" y="337"/>
                    <a:pt x="380" y="339"/>
                  </a:cubicBezTo>
                  <a:cubicBezTo>
                    <a:pt x="412" y="345"/>
                    <a:pt x="446" y="341"/>
                    <a:pt x="479" y="342"/>
                  </a:cubicBezTo>
                  <a:cubicBezTo>
                    <a:pt x="494" y="347"/>
                    <a:pt x="495" y="360"/>
                    <a:pt x="503" y="372"/>
                  </a:cubicBezTo>
                  <a:cubicBezTo>
                    <a:pt x="497" y="389"/>
                    <a:pt x="497" y="404"/>
                    <a:pt x="482" y="414"/>
                  </a:cubicBezTo>
                  <a:cubicBezTo>
                    <a:pt x="467" y="459"/>
                    <a:pt x="402" y="462"/>
                    <a:pt x="362" y="468"/>
                  </a:cubicBezTo>
                  <a:cubicBezTo>
                    <a:pt x="338" y="471"/>
                    <a:pt x="313" y="483"/>
                    <a:pt x="290" y="489"/>
                  </a:cubicBezTo>
                  <a:cubicBezTo>
                    <a:pt x="266" y="495"/>
                    <a:pt x="250" y="500"/>
                    <a:pt x="230" y="513"/>
                  </a:cubicBezTo>
                  <a:cubicBezTo>
                    <a:pt x="224" y="517"/>
                    <a:pt x="212" y="525"/>
                    <a:pt x="212" y="525"/>
                  </a:cubicBezTo>
                  <a:cubicBezTo>
                    <a:pt x="200" y="543"/>
                    <a:pt x="179" y="561"/>
                    <a:pt x="164" y="576"/>
                  </a:cubicBezTo>
                  <a:cubicBezTo>
                    <a:pt x="147" y="593"/>
                    <a:pt x="141" y="620"/>
                    <a:pt x="128" y="639"/>
                  </a:cubicBezTo>
                  <a:cubicBezTo>
                    <a:pt x="129" y="656"/>
                    <a:pt x="127" y="673"/>
                    <a:pt x="131" y="690"/>
                  </a:cubicBezTo>
                  <a:cubicBezTo>
                    <a:pt x="132" y="693"/>
                    <a:pt x="137" y="691"/>
                    <a:pt x="140" y="693"/>
                  </a:cubicBezTo>
                  <a:cubicBezTo>
                    <a:pt x="149" y="699"/>
                    <a:pt x="167" y="714"/>
                    <a:pt x="167" y="714"/>
                  </a:cubicBezTo>
                  <a:cubicBezTo>
                    <a:pt x="163" y="772"/>
                    <a:pt x="160" y="796"/>
                    <a:pt x="128" y="843"/>
                  </a:cubicBezTo>
                  <a:cubicBezTo>
                    <a:pt x="118" y="859"/>
                    <a:pt x="80" y="872"/>
                    <a:pt x="65" y="882"/>
                  </a:cubicBezTo>
                  <a:cubicBezTo>
                    <a:pt x="56" y="888"/>
                    <a:pt x="38" y="900"/>
                    <a:pt x="38" y="900"/>
                  </a:cubicBezTo>
                  <a:cubicBezTo>
                    <a:pt x="26" y="918"/>
                    <a:pt x="20" y="937"/>
                    <a:pt x="8" y="954"/>
                  </a:cubicBezTo>
                  <a:cubicBezTo>
                    <a:pt x="0" y="986"/>
                    <a:pt x="0" y="1021"/>
                    <a:pt x="5" y="1053"/>
                  </a:cubicBezTo>
                  <a:cubicBezTo>
                    <a:pt x="7" y="1064"/>
                    <a:pt x="29" y="1074"/>
                    <a:pt x="29" y="1074"/>
                  </a:cubicBezTo>
                  <a:cubicBezTo>
                    <a:pt x="87" y="1073"/>
                    <a:pt x="146" y="1062"/>
                    <a:pt x="203" y="1074"/>
                  </a:cubicBezTo>
                  <a:cubicBezTo>
                    <a:pt x="258" y="1086"/>
                    <a:pt x="301" y="1121"/>
                    <a:pt x="359" y="1128"/>
                  </a:cubicBezTo>
                  <a:cubicBezTo>
                    <a:pt x="380" y="1135"/>
                    <a:pt x="388" y="1146"/>
                    <a:pt x="401" y="1161"/>
                  </a:cubicBezTo>
                  <a:cubicBezTo>
                    <a:pt x="407" y="1167"/>
                    <a:pt x="419" y="1179"/>
                    <a:pt x="419" y="1179"/>
                  </a:cubicBezTo>
                  <a:cubicBezTo>
                    <a:pt x="442" y="1249"/>
                    <a:pt x="508" y="1267"/>
                    <a:pt x="575" y="1272"/>
                  </a:cubicBezTo>
                  <a:cubicBezTo>
                    <a:pt x="590" y="1276"/>
                    <a:pt x="605" y="1280"/>
                    <a:pt x="620" y="1284"/>
                  </a:cubicBezTo>
                  <a:cubicBezTo>
                    <a:pt x="645" y="1301"/>
                    <a:pt x="677" y="1315"/>
                    <a:pt x="704" y="1329"/>
                  </a:cubicBezTo>
                  <a:cubicBezTo>
                    <a:pt x="709" y="1337"/>
                    <a:pt x="726" y="1360"/>
                    <a:pt x="734" y="1365"/>
                  </a:cubicBezTo>
                  <a:cubicBezTo>
                    <a:pt x="739" y="1368"/>
                    <a:pt x="747" y="1367"/>
                    <a:pt x="752" y="1371"/>
                  </a:cubicBezTo>
                  <a:cubicBezTo>
                    <a:pt x="755" y="1373"/>
                    <a:pt x="758" y="1375"/>
                    <a:pt x="761" y="1377"/>
                  </a:cubicBezTo>
                  <a:cubicBezTo>
                    <a:pt x="771" y="1392"/>
                    <a:pt x="788" y="1404"/>
                    <a:pt x="800" y="1419"/>
                  </a:cubicBezTo>
                  <a:cubicBezTo>
                    <a:pt x="821" y="1444"/>
                    <a:pt x="818" y="1479"/>
                    <a:pt x="854" y="1491"/>
                  </a:cubicBezTo>
                  <a:cubicBezTo>
                    <a:pt x="864" y="1484"/>
                    <a:pt x="872" y="1482"/>
                    <a:pt x="884" y="1479"/>
                  </a:cubicBezTo>
                  <a:cubicBezTo>
                    <a:pt x="891" y="1459"/>
                    <a:pt x="899" y="1437"/>
                    <a:pt x="911" y="1419"/>
                  </a:cubicBezTo>
                  <a:cubicBezTo>
                    <a:pt x="918" y="1408"/>
                    <a:pt x="940" y="1411"/>
                    <a:pt x="950" y="1404"/>
                  </a:cubicBezTo>
                  <a:cubicBezTo>
                    <a:pt x="961" y="1396"/>
                    <a:pt x="966" y="1389"/>
                    <a:pt x="980" y="1386"/>
                  </a:cubicBezTo>
                  <a:cubicBezTo>
                    <a:pt x="994" y="1364"/>
                    <a:pt x="987" y="1373"/>
                    <a:pt x="1001" y="1359"/>
                  </a:cubicBezTo>
                  <a:cubicBezTo>
                    <a:pt x="1008" y="1338"/>
                    <a:pt x="1028" y="1300"/>
                    <a:pt x="1049" y="1293"/>
                  </a:cubicBezTo>
                  <a:cubicBezTo>
                    <a:pt x="1053" y="1280"/>
                    <a:pt x="1064" y="1273"/>
                    <a:pt x="1070" y="1260"/>
                  </a:cubicBezTo>
                  <a:cubicBezTo>
                    <a:pt x="1075" y="1250"/>
                    <a:pt x="1069" y="1251"/>
                    <a:pt x="1076" y="1251"/>
                  </a:cubicBez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76" name="Freeform 16"/>
            <p:cNvSpPr>
              <a:spLocks/>
            </p:cNvSpPr>
            <p:nvPr/>
          </p:nvSpPr>
          <p:spPr bwMode="auto">
            <a:xfrm>
              <a:off x="3846" y="2678"/>
              <a:ext cx="754" cy="768"/>
            </a:xfrm>
            <a:custGeom>
              <a:avLst/>
              <a:gdLst>
                <a:gd name="T0" fmla="*/ 525 w 632"/>
                <a:gd name="T1" fmla="*/ 643 h 643"/>
                <a:gd name="T2" fmla="*/ 597 w 632"/>
                <a:gd name="T3" fmla="*/ 634 h 643"/>
                <a:gd name="T4" fmla="*/ 609 w 632"/>
                <a:gd name="T5" fmla="*/ 616 h 643"/>
                <a:gd name="T6" fmla="*/ 612 w 632"/>
                <a:gd name="T7" fmla="*/ 607 h 643"/>
                <a:gd name="T8" fmla="*/ 624 w 632"/>
                <a:gd name="T9" fmla="*/ 589 h 643"/>
                <a:gd name="T10" fmla="*/ 615 w 632"/>
                <a:gd name="T11" fmla="*/ 499 h 643"/>
                <a:gd name="T12" fmla="*/ 597 w 632"/>
                <a:gd name="T13" fmla="*/ 484 h 643"/>
                <a:gd name="T14" fmla="*/ 480 w 632"/>
                <a:gd name="T15" fmla="*/ 412 h 643"/>
                <a:gd name="T16" fmla="*/ 417 w 632"/>
                <a:gd name="T17" fmla="*/ 379 h 643"/>
                <a:gd name="T18" fmla="*/ 390 w 632"/>
                <a:gd name="T19" fmla="*/ 361 h 643"/>
                <a:gd name="T20" fmla="*/ 357 w 632"/>
                <a:gd name="T21" fmla="*/ 322 h 643"/>
                <a:gd name="T22" fmla="*/ 330 w 632"/>
                <a:gd name="T23" fmla="*/ 277 h 643"/>
                <a:gd name="T24" fmla="*/ 375 w 632"/>
                <a:gd name="T25" fmla="*/ 115 h 643"/>
                <a:gd name="T26" fmla="*/ 411 w 632"/>
                <a:gd name="T27" fmla="*/ 70 h 643"/>
                <a:gd name="T28" fmla="*/ 417 w 632"/>
                <a:gd name="T29" fmla="*/ 43 h 643"/>
                <a:gd name="T30" fmla="*/ 396 w 632"/>
                <a:gd name="T31" fmla="*/ 31 h 643"/>
                <a:gd name="T32" fmla="*/ 315 w 632"/>
                <a:gd name="T33" fmla="*/ 13 h 643"/>
                <a:gd name="T34" fmla="*/ 201 w 632"/>
                <a:gd name="T35" fmla="*/ 10 h 643"/>
                <a:gd name="T36" fmla="*/ 102 w 632"/>
                <a:gd name="T37" fmla="*/ 40 h 643"/>
                <a:gd name="T38" fmla="*/ 69 w 632"/>
                <a:gd name="T39" fmla="*/ 70 h 643"/>
                <a:gd name="T40" fmla="*/ 24 w 632"/>
                <a:gd name="T41" fmla="*/ 142 h 643"/>
                <a:gd name="T42" fmla="*/ 12 w 632"/>
                <a:gd name="T43" fmla="*/ 193 h 643"/>
                <a:gd name="T44" fmla="*/ 3 w 632"/>
                <a:gd name="T45" fmla="*/ 220 h 643"/>
                <a:gd name="T46" fmla="*/ 0 w 632"/>
                <a:gd name="T47" fmla="*/ 229 h 643"/>
                <a:gd name="T48" fmla="*/ 3 w 632"/>
                <a:gd name="T49" fmla="*/ 259 h 643"/>
                <a:gd name="T50" fmla="*/ 27 w 632"/>
                <a:gd name="T51" fmla="*/ 280 h 643"/>
                <a:gd name="T52" fmla="*/ 114 w 632"/>
                <a:gd name="T53" fmla="*/ 310 h 643"/>
                <a:gd name="T54" fmla="*/ 207 w 632"/>
                <a:gd name="T55" fmla="*/ 334 h 643"/>
                <a:gd name="T56" fmla="*/ 285 w 632"/>
                <a:gd name="T57" fmla="*/ 364 h 643"/>
                <a:gd name="T58" fmla="*/ 333 w 632"/>
                <a:gd name="T59" fmla="*/ 478 h 643"/>
                <a:gd name="T60" fmla="*/ 363 w 632"/>
                <a:gd name="T61" fmla="*/ 517 h 643"/>
                <a:gd name="T62" fmla="*/ 417 w 632"/>
                <a:gd name="T63" fmla="*/ 550 h 643"/>
                <a:gd name="T64" fmla="*/ 492 w 632"/>
                <a:gd name="T65" fmla="*/ 604 h 643"/>
                <a:gd name="T66" fmla="*/ 525 w 632"/>
                <a:gd name="T67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2" h="643">
                  <a:moveTo>
                    <a:pt x="525" y="643"/>
                  </a:moveTo>
                  <a:cubicBezTo>
                    <a:pt x="549" y="639"/>
                    <a:pt x="573" y="640"/>
                    <a:pt x="597" y="634"/>
                  </a:cubicBezTo>
                  <a:cubicBezTo>
                    <a:pt x="601" y="628"/>
                    <a:pt x="607" y="623"/>
                    <a:pt x="609" y="616"/>
                  </a:cubicBezTo>
                  <a:cubicBezTo>
                    <a:pt x="610" y="613"/>
                    <a:pt x="610" y="610"/>
                    <a:pt x="612" y="607"/>
                  </a:cubicBezTo>
                  <a:cubicBezTo>
                    <a:pt x="616" y="601"/>
                    <a:pt x="624" y="589"/>
                    <a:pt x="624" y="589"/>
                  </a:cubicBezTo>
                  <a:cubicBezTo>
                    <a:pt x="623" y="559"/>
                    <a:pt x="632" y="524"/>
                    <a:pt x="615" y="499"/>
                  </a:cubicBezTo>
                  <a:cubicBezTo>
                    <a:pt x="605" y="484"/>
                    <a:pt x="608" y="495"/>
                    <a:pt x="597" y="484"/>
                  </a:cubicBezTo>
                  <a:cubicBezTo>
                    <a:pt x="560" y="447"/>
                    <a:pt x="530" y="429"/>
                    <a:pt x="480" y="412"/>
                  </a:cubicBezTo>
                  <a:cubicBezTo>
                    <a:pt x="458" y="405"/>
                    <a:pt x="437" y="391"/>
                    <a:pt x="417" y="379"/>
                  </a:cubicBezTo>
                  <a:cubicBezTo>
                    <a:pt x="408" y="373"/>
                    <a:pt x="390" y="361"/>
                    <a:pt x="390" y="361"/>
                  </a:cubicBezTo>
                  <a:cubicBezTo>
                    <a:pt x="379" y="345"/>
                    <a:pt x="373" y="334"/>
                    <a:pt x="357" y="322"/>
                  </a:cubicBezTo>
                  <a:cubicBezTo>
                    <a:pt x="352" y="306"/>
                    <a:pt x="337" y="297"/>
                    <a:pt x="330" y="277"/>
                  </a:cubicBezTo>
                  <a:cubicBezTo>
                    <a:pt x="326" y="221"/>
                    <a:pt x="322" y="150"/>
                    <a:pt x="375" y="115"/>
                  </a:cubicBezTo>
                  <a:cubicBezTo>
                    <a:pt x="381" y="96"/>
                    <a:pt x="395" y="81"/>
                    <a:pt x="411" y="70"/>
                  </a:cubicBezTo>
                  <a:cubicBezTo>
                    <a:pt x="426" y="75"/>
                    <a:pt x="433" y="80"/>
                    <a:pt x="417" y="43"/>
                  </a:cubicBezTo>
                  <a:cubicBezTo>
                    <a:pt x="414" y="36"/>
                    <a:pt x="403" y="34"/>
                    <a:pt x="396" y="31"/>
                  </a:cubicBezTo>
                  <a:cubicBezTo>
                    <a:pt x="369" y="19"/>
                    <a:pt x="345" y="16"/>
                    <a:pt x="315" y="13"/>
                  </a:cubicBezTo>
                  <a:cubicBezTo>
                    <a:pt x="276" y="0"/>
                    <a:pt x="249" y="8"/>
                    <a:pt x="201" y="10"/>
                  </a:cubicBezTo>
                  <a:cubicBezTo>
                    <a:pt x="168" y="17"/>
                    <a:pt x="133" y="25"/>
                    <a:pt x="102" y="40"/>
                  </a:cubicBezTo>
                  <a:cubicBezTo>
                    <a:pt x="92" y="55"/>
                    <a:pt x="81" y="52"/>
                    <a:pt x="69" y="70"/>
                  </a:cubicBezTo>
                  <a:cubicBezTo>
                    <a:pt x="53" y="94"/>
                    <a:pt x="32" y="114"/>
                    <a:pt x="24" y="142"/>
                  </a:cubicBezTo>
                  <a:cubicBezTo>
                    <a:pt x="19" y="159"/>
                    <a:pt x="17" y="176"/>
                    <a:pt x="12" y="193"/>
                  </a:cubicBezTo>
                  <a:cubicBezTo>
                    <a:pt x="12" y="193"/>
                    <a:pt x="5" y="215"/>
                    <a:pt x="3" y="220"/>
                  </a:cubicBezTo>
                  <a:cubicBezTo>
                    <a:pt x="2" y="223"/>
                    <a:pt x="0" y="229"/>
                    <a:pt x="0" y="229"/>
                  </a:cubicBezTo>
                  <a:cubicBezTo>
                    <a:pt x="1" y="239"/>
                    <a:pt x="1" y="249"/>
                    <a:pt x="3" y="259"/>
                  </a:cubicBezTo>
                  <a:cubicBezTo>
                    <a:pt x="5" y="269"/>
                    <a:pt x="21" y="276"/>
                    <a:pt x="27" y="280"/>
                  </a:cubicBezTo>
                  <a:cubicBezTo>
                    <a:pt x="49" y="295"/>
                    <a:pt x="89" y="304"/>
                    <a:pt x="114" y="310"/>
                  </a:cubicBezTo>
                  <a:cubicBezTo>
                    <a:pt x="144" y="330"/>
                    <a:pt x="171" y="331"/>
                    <a:pt x="207" y="334"/>
                  </a:cubicBezTo>
                  <a:cubicBezTo>
                    <a:pt x="235" y="341"/>
                    <a:pt x="259" y="351"/>
                    <a:pt x="285" y="364"/>
                  </a:cubicBezTo>
                  <a:cubicBezTo>
                    <a:pt x="309" y="400"/>
                    <a:pt x="319" y="437"/>
                    <a:pt x="333" y="478"/>
                  </a:cubicBezTo>
                  <a:cubicBezTo>
                    <a:pt x="338" y="494"/>
                    <a:pt x="347" y="512"/>
                    <a:pt x="363" y="517"/>
                  </a:cubicBezTo>
                  <a:cubicBezTo>
                    <a:pt x="380" y="534"/>
                    <a:pt x="398" y="537"/>
                    <a:pt x="417" y="550"/>
                  </a:cubicBezTo>
                  <a:cubicBezTo>
                    <a:pt x="430" y="590"/>
                    <a:pt x="454" y="599"/>
                    <a:pt x="492" y="604"/>
                  </a:cubicBezTo>
                  <a:cubicBezTo>
                    <a:pt x="496" y="622"/>
                    <a:pt x="502" y="643"/>
                    <a:pt x="525" y="64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77" name="Freeform 17"/>
            <p:cNvSpPr>
              <a:spLocks/>
            </p:cNvSpPr>
            <p:nvPr/>
          </p:nvSpPr>
          <p:spPr bwMode="auto">
            <a:xfrm>
              <a:off x="4365" y="2533"/>
              <a:ext cx="242" cy="224"/>
            </a:xfrm>
            <a:custGeom>
              <a:avLst/>
              <a:gdLst>
                <a:gd name="T0" fmla="*/ 39 w 203"/>
                <a:gd name="T1" fmla="*/ 180 h 188"/>
                <a:gd name="T2" fmla="*/ 135 w 203"/>
                <a:gd name="T3" fmla="*/ 168 h 188"/>
                <a:gd name="T4" fmla="*/ 153 w 203"/>
                <a:gd name="T5" fmla="*/ 156 h 188"/>
                <a:gd name="T6" fmla="*/ 171 w 203"/>
                <a:gd name="T7" fmla="*/ 144 h 188"/>
                <a:gd name="T8" fmla="*/ 186 w 203"/>
                <a:gd name="T9" fmla="*/ 105 h 188"/>
                <a:gd name="T10" fmla="*/ 189 w 203"/>
                <a:gd name="T11" fmla="*/ 96 h 188"/>
                <a:gd name="T12" fmla="*/ 168 w 203"/>
                <a:gd name="T13" fmla="*/ 0 h 188"/>
                <a:gd name="T14" fmla="*/ 123 w 203"/>
                <a:gd name="T15" fmla="*/ 3 h 188"/>
                <a:gd name="T16" fmla="*/ 96 w 203"/>
                <a:gd name="T17" fmla="*/ 18 h 188"/>
                <a:gd name="T18" fmla="*/ 69 w 203"/>
                <a:gd name="T19" fmla="*/ 90 h 188"/>
                <a:gd name="T20" fmla="*/ 45 w 203"/>
                <a:gd name="T21" fmla="*/ 120 h 188"/>
                <a:gd name="T22" fmla="*/ 24 w 203"/>
                <a:gd name="T23" fmla="*/ 156 h 188"/>
                <a:gd name="T24" fmla="*/ 39 w 203"/>
                <a:gd name="T25" fmla="*/ 1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188">
                  <a:moveTo>
                    <a:pt x="39" y="180"/>
                  </a:moveTo>
                  <a:cubicBezTo>
                    <a:pt x="140" y="176"/>
                    <a:pt x="90" y="183"/>
                    <a:pt x="135" y="168"/>
                  </a:cubicBezTo>
                  <a:cubicBezTo>
                    <a:pt x="155" y="148"/>
                    <a:pt x="133" y="167"/>
                    <a:pt x="153" y="156"/>
                  </a:cubicBezTo>
                  <a:cubicBezTo>
                    <a:pt x="159" y="152"/>
                    <a:pt x="171" y="144"/>
                    <a:pt x="171" y="144"/>
                  </a:cubicBezTo>
                  <a:cubicBezTo>
                    <a:pt x="179" y="132"/>
                    <a:pt x="181" y="119"/>
                    <a:pt x="186" y="105"/>
                  </a:cubicBezTo>
                  <a:cubicBezTo>
                    <a:pt x="187" y="102"/>
                    <a:pt x="189" y="96"/>
                    <a:pt x="189" y="96"/>
                  </a:cubicBezTo>
                  <a:cubicBezTo>
                    <a:pt x="188" y="75"/>
                    <a:pt x="203" y="9"/>
                    <a:pt x="168" y="0"/>
                  </a:cubicBezTo>
                  <a:cubicBezTo>
                    <a:pt x="153" y="1"/>
                    <a:pt x="138" y="1"/>
                    <a:pt x="123" y="3"/>
                  </a:cubicBezTo>
                  <a:cubicBezTo>
                    <a:pt x="113" y="4"/>
                    <a:pt x="96" y="18"/>
                    <a:pt x="96" y="18"/>
                  </a:cubicBezTo>
                  <a:cubicBezTo>
                    <a:pt x="89" y="40"/>
                    <a:pt x="88" y="77"/>
                    <a:pt x="69" y="90"/>
                  </a:cubicBezTo>
                  <a:cubicBezTo>
                    <a:pt x="65" y="101"/>
                    <a:pt x="55" y="114"/>
                    <a:pt x="45" y="120"/>
                  </a:cubicBezTo>
                  <a:cubicBezTo>
                    <a:pt x="37" y="132"/>
                    <a:pt x="32" y="144"/>
                    <a:pt x="24" y="156"/>
                  </a:cubicBezTo>
                  <a:cubicBezTo>
                    <a:pt x="19" y="175"/>
                    <a:pt x="0" y="188"/>
                    <a:pt x="39" y="18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83" name="Freeform 23"/>
            <p:cNvSpPr>
              <a:spLocks/>
            </p:cNvSpPr>
            <p:nvPr/>
          </p:nvSpPr>
          <p:spPr bwMode="auto">
            <a:xfrm>
              <a:off x="4331" y="2737"/>
              <a:ext cx="72" cy="32"/>
            </a:xfrm>
            <a:custGeom>
              <a:avLst/>
              <a:gdLst>
                <a:gd name="T0" fmla="*/ 0 w 60"/>
                <a:gd name="T1" fmla="*/ 6 h 27"/>
                <a:gd name="T2" fmla="*/ 15 w 60"/>
                <a:gd name="T3" fmla="*/ 23 h 27"/>
                <a:gd name="T4" fmla="*/ 37 w 60"/>
                <a:gd name="T5" fmla="*/ 24 h 27"/>
                <a:gd name="T6" fmla="*/ 49 w 60"/>
                <a:gd name="T7" fmla="*/ 5 h 27"/>
                <a:gd name="T8" fmla="*/ 60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0" y="6"/>
                  </a:moveTo>
                  <a:cubicBezTo>
                    <a:pt x="4" y="13"/>
                    <a:pt x="9" y="20"/>
                    <a:pt x="15" y="23"/>
                  </a:cubicBezTo>
                  <a:cubicBezTo>
                    <a:pt x="21" y="26"/>
                    <a:pt x="31" y="27"/>
                    <a:pt x="37" y="24"/>
                  </a:cubicBezTo>
                  <a:cubicBezTo>
                    <a:pt x="43" y="21"/>
                    <a:pt x="45" y="9"/>
                    <a:pt x="49" y="5"/>
                  </a:cubicBezTo>
                  <a:cubicBezTo>
                    <a:pt x="53" y="1"/>
                    <a:pt x="56" y="0"/>
                    <a:pt x="60" y="0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84" name="Freeform 24"/>
            <p:cNvSpPr>
              <a:spLocks/>
            </p:cNvSpPr>
            <p:nvPr/>
          </p:nvSpPr>
          <p:spPr bwMode="auto">
            <a:xfrm>
              <a:off x="4540" y="3434"/>
              <a:ext cx="18" cy="97"/>
            </a:xfrm>
            <a:custGeom>
              <a:avLst/>
              <a:gdLst>
                <a:gd name="T0" fmla="*/ 11 w 15"/>
                <a:gd name="T1" fmla="*/ 0 h 82"/>
                <a:gd name="T2" fmla="*/ 15 w 15"/>
                <a:gd name="T3" fmla="*/ 19 h 82"/>
                <a:gd name="T4" fmla="*/ 9 w 15"/>
                <a:gd name="T5" fmla="*/ 37 h 82"/>
                <a:gd name="T6" fmla="*/ 3 w 15"/>
                <a:gd name="T7" fmla="*/ 57 h 82"/>
                <a:gd name="T8" fmla="*/ 3 w 15"/>
                <a:gd name="T9" fmla="*/ 69 h 82"/>
                <a:gd name="T10" fmla="*/ 0 w 15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2">
                  <a:moveTo>
                    <a:pt x="11" y="0"/>
                  </a:moveTo>
                  <a:cubicBezTo>
                    <a:pt x="13" y="6"/>
                    <a:pt x="15" y="13"/>
                    <a:pt x="15" y="19"/>
                  </a:cubicBezTo>
                  <a:cubicBezTo>
                    <a:pt x="15" y="25"/>
                    <a:pt x="11" y="31"/>
                    <a:pt x="9" y="37"/>
                  </a:cubicBezTo>
                  <a:cubicBezTo>
                    <a:pt x="7" y="43"/>
                    <a:pt x="4" y="52"/>
                    <a:pt x="3" y="57"/>
                  </a:cubicBezTo>
                  <a:cubicBezTo>
                    <a:pt x="2" y="62"/>
                    <a:pt x="3" y="65"/>
                    <a:pt x="3" y="69"/>
                  </a:cubicBezTo>
                  <a:cubicBezTo>
                    <a:pt x="3" y="73"/>
                    <a:pt x="1" y="78"/>
                    <a:pt x="0" y="82"/>
                  </a:cubicBezTo>
                </a:path>
              </a:pathLst>
            </a:custGeom>
            <a:noFill/>
            <a:ln w="1270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85" name="Freeform 25"/>
            <p:cNvSpPr>
              <a:spLocks/>
            </p:cNvSpPr>
            <p:nvPr/>
          </p:nvSpPr>
          <p:spPr bwMode="auto">
            <a:xfrm>
              <a:off x="3027" y="1714"/>
              <a:ext cx="1809" cy="1654"/>
            </a:xfrm>
            <a:custGeom>
              <a:avLst/>
              <a:gdLst>
                <a:gd name="T0" fmla="*/ 4 w 1516"/>
                <a:gd name="T1" fmla="*/ 1386 h 1386"/>
                <a:gd name="T2" fmla="*/ 10 w 1516"/>
                <a:gd name="T3" fmla="*/ 1370 h 1386"/>
                <a:gd name="T4" fmla="*/ 64 w 1516"/>
                <a:gd name="T5" fmla="*/ 1300 h 1386"/>
                <a:gd name="T6" fmla="*/ 184 w 1516"/>
                <a:gd name="T7" fmla="*/ 1274 h 1386"/>
                <a:gd name="T8" fmla="*/ 306 w 1516"/>
                <a:gd name="T9" fmla="*/ 1176 h 1386"/>
                <a:gd name="T10" fmla="*/ 346 w 1516"/>
                <a:gd name="T11" fmla="*/ 1102 h 1386"/>
                <a:gd name="T12" fmla="*/ 476 w 1516"/>
                <a:gd name="T13" fmla="*/ 1042 h 1386"/>
                <a:gd name="T14" fmla="*/ 640 w 1516"/>
                <a:gd name="T15" fmla="*/ 1028 h 1386"/>
                <a:gd name="T16" fmla="*/ 708 w 1516"/>
                <a:gd name="T17" fmla="*/ 876 h 1386"/>
                <a:gd name="T18" fmla="*/ 790 w 1516"/>
                <a:gd name="T19" fmla="*/ 792 h 1386"/>
                <a:gd name="T20" fmla="*/ 992 w 1516"/>
                <a:gd name="T21" fmla="*/ 726 h 1386"/>
                <a:gd name="T22" fmla="*/ 1088 w 1516"/>
                <a:gd name="T23" fmla="*/ 672 h 1386"/>
                <a:gd name="T24" fmla="*/ 1082 w 1516"/>
                <a:gd name="T25" fmla="*/ 584 h 1386"/>
                <a:gd name="T26" fmla="*/ 1018 w 1516"/>
                <a:gd name="T27" fmla="*/ 350 h 1386"/>
                <a:gd name="T28" fmla="*/ 1056 w 1516"/>
                <a:gd name="T29" fmla="*/ 220 h 1386"/>
                <a:gd name="T30" fmla="*/ 1124 w 1516"/>
                <a:gd name="T31" fmla="*/ 144 h 1386"/>
                <a:gd name="T32" fmla="*/ 1130 w 1516"/>
                <a:gd name="T33" fmla="*/ 78 h 1386"/>
                <a:gd name="T34" fmla="*/ 1204 w 1516"/>
                <a:gd name="T35" fmla="*/ 28 h 1386"/>
                <a:gd name="T36" fmla="*/ 1302 w 1516"/>
                <a:gd name="T37" fmla="*/ 64 h 1386"/>
                <a:gd name="T38" fmla="*/ 1396 w 1516"/>
                <a:gd name="T39" fmla="*/ 56 h 1386"/>
                <a:gd name="T40" fmla="*/ 1468 w 1516"/>
                <a:gd name="T41" fmla="*/ 26 h 1386"/>
                <a:gd name="T42" fmla="*/ 1516 w 1516"/>
                <a:gd name="T43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6" h="1386">
                  <a:moveTo>
                    <a:pt x="4" y="1386"/>
                  </a:moveTo>
                  <a:cubicBezTo>
                    <a:pt x="2" y="1385"/>
                    <a:pt x="0" y="1384"/>
                    <a:pt x="10" y="1370"/>
                  </a:cubicBezTo>
                  <a:cubicBezTo>
                    <a:pt x="20" y="1356"/>
                    <a:pt x="35" y="1316"/>
                    <a:pt x="64" y="1300"/>
                  </a:cubicBezTo>
                  <a:cubicBezTo>
                    <a:pt x="93" y="1284"/>
                    <a:pt x="144" y="1295"/>
                    <a:pt x="184" y="1274"/>
                  </a:cubicBezTo>
                  <a:cubicBezTo>
                    <a:pt x="224" y="1253"/>
                    <a:pt x="279" y="1205"/>
                    <a:pt x="306" y="1176"/>
                  </a:cubicBezTo>
                  <a:cubicBezTo>
                    <a:pt x="333" y="1147"/>
                    <a:pt x="318" y="1124"/>
                    <a:pt x="346" y="1102"/>
                  </a:cubicBezTo>
                  <a:cubicBezTo>
                    <a:pt x="374" y="1080"/>
                    <a:pt x="427" y="1054"/>
                    <a:pt x="476" y="1042"/>
                  </a:cubicBezTo>
                  <a:cubicBezTo>
                    <a:pt x="525" y="1030"/>
                    <a:pt x="601" y="1056"/>
                    <a:pt x="640" y="1028"/>
                  </a:cubicBezTo>
                  <a:cubicBezTo>
                    <a:pt x="679" y="1000"/>
                    <a:pt x="683" y="915"/>
                    <a:pt x="708" y="876"/>
                  </a:cubicBezTo>
                  <a:cubicBezTo>
                    <a:pt x="733" y="837"/>
                    <a:pt x="743" y="817"/>
                    <a:pt x="790" y="792"/>
                  </a:cubicBezTo>
                  <a:cubicBezTo>
                    <a:pt x="837" y="767"/>
                    <a:pt x="942" y="746"/>
                    <a:pt x="992" y="726"/>
                  </a:cubicBezTo>
                  <a:cubicBezTo>
                    <a:pt x="1042" y="706"/>
                    <a:pt x="1073" y="696"/>
                    <a:pt x="1088" y="672"/>
                  </a:cubicBezTo>
                  <a:cubicBezTo>
                    <a:pt x="1103" y="648"/>
                    <a:pt x="1094" y="638"/>
                    <a:pt x="1082" y="584"/>
                  </a:cubicBezTo>
                  <a:cubicBezTo>
                    <a:pt x="1070" y="530"/>
                    <a:pt x="1022" y="411"/>
                    <a:pt x="1018" y="350"/>
                  </a:cubicBezTo>
                  <a:cubicBezTo>
                    <a:pt x="1014" y="289"/>
                    <a:pt x="1038" y="254"/>
                    <a:pt x="1056" y="220"/>
                  </a:cubicBezTo>
                  <a:cubicBezTo>
                    <a:pt x="1074" y="186"/>
                    <a:pt x="1112" y="168"/>
                    <a:pt x="1124" y="144"/>
                  </a:cubicBezTo>
                  <a:cubicBezTo>
                    <a:pt x="1136" y="120"/>
                    <a:pt x="1117" y="97"/>
                    <a:pt x="1130" y="78"/>
                  </a:cubicBezTo>
                  <a:cubicBezTo>
                    <a:pt x="1143" y="59"/>
                    <a:pt x="1175" y="30"/>
                    <a:pt x="1204" y="28"/>
                  </a:cubicBezTo>
                  <a:cubicBezTo>
                    <a:pt x="1233" y="26"/>
                    <a:pt x="1270" y="59"/>
                    <a:pt x="1302" y="64"/>
                  </a:cubicBezTo>
                  <a:cubicBezTo>
                    <a:pt x="1334" y="69"/>
                    <a:pt x="1368" y="62"/>
                    <a:pt x="1396" y="56"/>
                  </a:cubicBezTo>
                  <a:cubicBezTo>
                    <a:pt x="1424" y="50"/>
                    <a:pt x="1448" y="35"/>
                    <a:pt x="1468" y="26"/>
                  </a:cubicBezTo>
                  <a:cubicBezTo>
                    <a:pt x="1488" y="17"/>
                    <a:pt x="1508" y="4"/>
                    <a:pt x="1516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397" name="Freeform 37"/>
            <p:cNvSpPr>
              <a:spLocks/>
            </p:cNvSpPr>
            <p:nvPr/>
          </p:nvSpPr>
          <p:spPr bwMode="auto">
            <a:xfrm>
              <a:off x="4285" y="1499"/>
              <a:ext cx="465" cy="1060"/>
            </a:xfrm>
            <a:custGeom>
              <a:avLst/>
              <a:gdLst>
                <a:gd name="T0" fmla="*/ 274 w 465"/>
                <a:gd name="T1" fmla="*/ 1060 h 1060"/>
                <a:gd name="T2" fmla="*/ 288 w 465"/>
                <a:gd name="T3" fmla="*/ 1030 h 1060"/>
                <a:gd name="T4" fmla="*/ 308 w 465"/>
                <a:gd name="T5" fmla="*/ 1012 h 1060"/>
                <a:gd name="T6" fmla="*/ 336 w 465"/>
                <a:gd name="T7" fmla="*/ 1002 h 1060"/>
                <a:gd name="T8" fmla="*/ 376 w 465"/>
                <a:gd name="T9" fmla="*/ 994 h 1060"/>
                <a:gd name="T10" fmla="*/ 434 w 465"/>
                <a:gd name="T11" fmla="*/ 968 h 1060"/>
                <a:gd name="T12" fmla="*/ 442 w 465"/>
                <a:gd name="T13" fmla="*/ 934 h 1060"/>
                <a:gd name="T14" fmla="*/ 446 w 465"/>
                <a:gd name="T15" fmla="*/ 888 h 1060"/>
                <a:gd name="T16" fmla="*/ 462 w 465"/>
                <a:gd name="T17" fmla="*/ 832 h 1060"/>
                <a:gd name="T18" fmla="*/ 460 w 465"/>
                <a:gd name="T19" fmla="*/ 780 h 1060"/>
                <a:gd name="T20" fmla="*/ 432 w 465"/>
                <a:gd name="T21" fmla="*/ 750 h 1060"/>
                <a:gd name="T22" fmla="*/ 378 w 465"/>
                <a:gd name="T23" fmla="*/ 728 h 1060"/>
                <a:gd name="T24" fmla="*/ 354 w 465"/>
                <a:gd name="T25" fmla="*/ 732 h 1060"/>
                <a:gd name="T26" fmla="*/ 326 w 465"/>
                <a:gd name="T27" fmla="*/ 750 h 1060"/>
                <a:gd name="T28" fmla="*/ 298 w 465"/>
                <a:gd name="T29" fmla="*/ 766 h 1060"/>
                <a:gd name="T30" fmla="*/ 242 w 465"/>
                <a:gd name="T31" fmla="*/ 768 h 1060"/>
                <a:gd name="T32" fmla="*/ 162 w 465"/>
                <a:gd name="T33" fmla="*/ 736 h 1060"/>
                <a:gd name="T34" fmla="*/ 132 w 465"/>
                <a:gd name="T35" fmla="*/ 706 h 1060"/>
                <a:gd name="T36" fmla="*/ 96 w 465"/>
                <a:gd name="T37" fmla="*/ 670 h 1060"/>
                <a:gd name="T38" fmla="*/ 52 w 465"/>
                <a:gd name="T39" fmla="*/ 598 h 1060"/>
                <a:gd name="T40" fmla="*/ 26 w 465"/>
                <a:gd name="T41" fmla="*/ 520 h 1060"/>
                <a:gd name="T42" fmla="*/ 2 w 465"/>
                <a:gd name="T43" fmla="*/ 426 h 1060"/>
                <a:gd name="T44" fmla="*/ 14 w 465"/>
                <a:gd name="T45" fmla="*/ 318 h 1060"/>
                <a:gd name="T46" fmla="*/ 40 w 465"/>
                <a:gd name="T47" fmla="*/ 248 h 1060"/>
                <a:gd name="T48" fmla="*/ 76 w 465"/>
                <a:gd name="T49" fmla="*/ 210 h 1060"/>
                <a:gd name="T50" fmla="*/ 84 w 465"/>
                <a:gd name="T51" fmla="*/ 156 h 1060"/>
                <a:gd name="T52" fmla="*/ 88 w 465"/>
                <a:gd name="T53" fmla="*/ 92 h 1060"/>
                <a:gd name="T54" fmla="*/ 68 w 465"/>
                <a:gd name="T55" fmla="*/ 36 h 1060"/>
                <a:gd name="T56" fmla="*/ 18 w 465"/>
                <a:gd name="T5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5" h="1060">
                  <a:moveTo>
                    <a:pt x="274" y="1060"/>
                  </a:moveTo>
                  <a:cubicBezTo>
                    <a:pt x="278" y="1049"/>
                    <a:pt x="282" y="1038"/>
                    <a:pt x="288" y="1030"/>
                  </a:cubicBezTo>
                  <a:cubicBezTo>
                    <a:pt x="294" y="1022"/>
                    <a:pt x="300" y="1017"/>
                    <a:pt x="308" y="1012"/>
                  </a:cubicBezTo>
                  <a:cubicBezTo>
                    <a:pt x="316" y="1007"/>
                    <a:pt x="325" y="1005"/>
                    <a:pt x="336" y="1002"/>
                  </a:cubicBezTo>
                  <a:cubicBezTo>
                    <a:pt x="347" y="999"/>
                    <a:pt x="360" y="1000"/>
                    <a:pt x="376" y="994"/>
                  </a:cubicBezTo>
                  <a:cubicBezTo>
                    <a:pt x="392" y="988"/>
                    <a:pt x="423" y="978"/>
                    <a:pt x="434" y="968"/>
                  </a:cubicBezTo>
                  <a:cubicBezTo>
                    <a:pt x="445" y="958"/>
                    <a:pt x="440" y="947"/>
                    <a:pt x="442" y="934"/>
                  </a:cubicBezTo>
                  <a:cubicBezTo>
                    <a:pt x="444" y="921"/>
                    <a:pt x="443" y="905"/>
                    <a:pt x="446" y="888"/>
                  </a:cubicBezTo>
                  <a:cubicBezTo>
                    <a:pt x="449" y="871"/>
                    <a:pt x="460" y="850"/>
                    <a:pt x="462" y="832"/>
                  </a:cubicBezTo>
                  <a:cubicBezTo>
                    <a:pt x="464" y="814"/>
                    <a:pt x="465" y="794"/>
                    <a:pt x="460" y="780"/>
                  </a:cubicBezTo>
                  <a:cubicBezTo>
                    <a:pt x="455" y="766"/>
                    <a:pt x="446" y="759"/>
                    <a:pt x="432" y="750"/>
                  </a:cubicBezTo>
                  <a:cubicBezTo>
                    <a:pt x="418" y="741"/>
                    <a:pt x="391" y="731"/>
                    <a:pt x="378" y="728"/>
                  </a:cubicBezTo>
                  <a:cubicBezTo>
                    <a:pt x="365" y="725"/>
                    <a:pt x="363" y="728"/>
                    <a:pt x="354" y="732"/>
                  </a:cubicBezTo>
                  <a:cubicBezTo>
                    <a:pt x="345" y="736"/>
                    <a:pt x="335" y="744"/>
                    <a:pt x="326" y="750"/>
                  </a:cubicBezTo>
                  <a:cubicBezTo>
                    <a:pt x="317" y="756"/>
                    <a:pt x="312" y="763"/>
                    <a:pt x="298" y="766"/>
                  </a:cubicBezTo>
                  <a:cubicBezTo>
                    <a:pt x="284" y="769"/>
                    <a:pt x="265" y="773"/>
                    <a:pt x="242" y="768"/>
                  </a:cubicBezTo>
                  <a:cubicBezTo>
                    <a:pt x="219" y="763"/>
                    <a:pt x="180" y="746"/>
                    <a:pt x="162" y="736"/>
                  </a:cubicBezTo>
                  <a:cubicBezTo>
                    <a:pt x="144" y="726"/>
                    <a:pt x="143" y="717"/>
                    <a:pt x="132" y="706"/>
                  </a:cubicBezTo>
                  <a:cubicBezTo>
                    <a:pt x="121" y="695"/>
                    <a:pt x="109" y="688"/>
                    <a:pt x="96" y="670"/>
                  </a:cubicBezTo>
                  <a:cubicBezTo>
                    <a:pt x="83" y="652"/>
                    <a:pt x="64" y="623"/>
                    <a:pt x="52" y="598"/>
                  </a:cubicBezTo>
                  <a:cubicBezTo>
                    <a:pt x="40" y="573"/>
                    <a:pt x="34" y="549"/>
                    <a:pt x="26" y="520"/>
                  </a:cubicBezTo>
                  <a:cubicBezTo>
                    <a:pt x="18" y="491"/>
                    <a:pt x="4" y="460"/>
                    <a:pt x="2" y="426"/>
                  </a:cubicBezTo>
                  <a:cubicBezTo>
                    <a:pt x="0" y="392"/>
                    <a:pt x="8" y="348"/>
                    <a:pt x="14" y="318"/>
                  </a:cubicBezTo>
                  <a:cubicBezTo>
                    <a:pt x="20" y="288"/>
                    <a:pt x="30" y="266"/>
                    <a:pt x="40" y="248"/>
                  </a:cubicBezTo>
                  <a:cubicBezTo>
                    <a:pt x="50" y="230"/>
                    <a:pt x="69" y="225"/>
                    <a:pt x="76" y="210"/>
                  </a:cubicBezTo>
                  <a:cubicBezTo>
                    <a:pt x="83" y="195"/>
                    <a:pt x="82" y="176"/>
                    <a:pt x="84" y="156"/>
                  </a:cubicBezTo>
                  <a:cubicBezTo>
                    <a:pt x="86" y="136"/>
                    <a:pt x="91" y="112"/>
                    <a:pt x="88" y="92"/>
                  </a:cubicBezTo>
                  <a:cubicBezTo>
                    <a:pt x="85" y="72"/>
                    <a:pt x="80" y="51"/>
                    <a:pt x="68" y="36"/>
                  </a:cubicBezTo>
                  <a:cubicBezTo>
                    <a:pt x="56" y="21"/>
                    <a:pt x="37" y="10"/>
                    <a:pt x="18" y="0"/>
                  </a:cubicBezTo>
                </a:path>
              </a:pathLst>
            </a:custGeom>
            <a:noFill/>
            <a:ln w="190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3408" name="Group 48"/>
          <p:cNvGrpSpPr>
            <a:grpSpLocks/>
          </p:cNvGrpSpPr>
          <p:nvPr/>
        </p:nvGrpSpPr>
        <p:grpSpPr bwMode="auto">
          <a:xfrm>
            <a:off x="6096001" y="2171703"/>
            <a:ext cx="3343275" cy="2928941"/>
            <a:chOff x="2885" y="1354"/>
            <a:chExt cx="2106" cy="1845"/>
          </a:xfrm>
        </p:grpSpPr>
        <p:sp>
          <p:nvSpPr>
            <p:cNvPr id="143386" name="Rectangle 26"/>
            <p:cNvSpPr>
              <a:spLocks noChangeArrowheads="1"/>
            </p:cNvSpPr>
            <p:nvPr/>
          </p:nvSpPr>
          <p:spPr bwMode="auto">
            <a:xfrm>
              <a:off x="2885" y="1354"/>
              <a:ext cx="2106" cy="1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FFBB33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FFBB33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r>
                <a:rPr lang="en-US" dirty="0">
                  <a:solidFill>
                    <a:srgbClr val="FFBB33"/>
                  </a:solidFill>
                  <a:latin typeface="Arial" charset="0"/>
                </a:rPr>
                <a:t>	</a:t>
              </a: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tree cover</a:t>
              </a: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0000FF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0000FF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Arial" charset="0"/>
                </a:rPr>
                <a:t>			</a:t>
              </a:r>
              <a:r>
                <a:rPr lang="en-US" sz="2000" dirty="0">
                  <a:solidFill>
                    <a:srgbClr val="0000FF"/>
                  </a:solidFill>
                  <a:latin typeface="Arial" charset="0"/>
                </a:rPr>
                <a:t>open area</a:t>
              </a: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0000FF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endParaRPr lang="en-US" dirty="0">
                <a:solidFill>
                  <a:srgbClr val="0000FF"/>
                </a:solidFill>
                <a:latin typeface="Arial" charset="0"/>
              </a:endParaRP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Arial" charset="0"/>
                </a:rPr>
                <a:t>		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water</a:t>
              </a:r>
            </a:p>
            <a:p>
              <a:pPr>
                <a:tabLst>
                  <a:tab pos="457200" algn="l"/>
                  <a:tab pos="1485900" algn="l"/>
                  <a:tab pos="1600200" algn="l"/>
                </a:tabLst>
              </a:pPr>
              <a:r>
                <a:rPr lang="en-US" dirty="0">
                  <a:solidFill>
                    <a:srgbClr val="0000FF"/>
                  </a:solidFill>
                  <a:latin typeface="Arial" charset="0"/>
                </a:rPr>
                <a:t>	</a:t>
              </a:r>
            </a:p>
          </p:txBody>
        </p:sp>
        <p:sp>
          <p:nvSpPr>
            <p:cNvPr id="143388" name="Rectangle 28"/>
            <p:cNvSpPr>
              <a:spLocks noChangeArrowheads="1"/>
            </p:cNvSpPr>
            <p:nvPr/>
          </p:nvSpPr>
          <p:spPr bwMode="auto">
            <a:xfrm rot="19742174">
              <a:off x="2981" y="285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FF"/>
                  </a:solidFill>
                  <a:latin typeface="Arial" charset="0"/>
                </a:rPr>
                <a:t>man-made</a:t>
              </a:r>
            </a:p>
          </p:txBody>
        </p:sp>
      </p:grp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Topographic Maps</a:t>
            </a: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399" y="1371600"/>
            <a:ext cx="3007057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Colors</a:t>
            </a:r>
          </a:p>
          <a:p>
            <a:r>
              <a:rPr lang="en-US" dirty="0"/>
              <a:t>Contour Lines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Symbols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Scale/Distance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Direction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Marginalia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5" y="1394094"/>
            <a:ext cx="5377217" cy="454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1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1409700"/>
          </a:xfrm>
        </p:spPr>
        <p:txBody>
          <a:bodyPr/>
          <a:lstStyle/>
          <a:p>
            <a:r>
              <a:rPr lang="en-US" dirty="0"/>
              <a:t>Contour  </a:t>
            </a:r>
            <a:r>
              <a:rPr lang="en-US" dirty="0" smtClean="0"/>
              <a:t>Lines  (Shape)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Shape  of  Lines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48" charset="2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48" charset="2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Shape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 Terrain</a:t>
            </a:r>
          </a:p>
        </p:txBody>
      </p:sp>
      <p:grpSp>
        <p:nvGrpSpPr>
          <p:cNvPr id="673987" name="Group 195"/>
          <p:cNvGrpSpPr>
            <a:grpSpLocks/>
          </p:cNvGrpSpPr>
          <p:nvPr/>
        </p:nvGrpSpPr>
        <p:grpSpPr bwMode="auto">
          <a:xfrm>
            <a:off x="6067425" y="1806576"/>
            <a:ext cx="3684588" cy="2112963"/>
            <a:chOff x="2862" y="1138"/>
            <a:chExt cx="2321" cy="1331"/>
          </a:xfrm>
        </p:grpSpPr>
        <p:sp>
          <p:nvSpPr>
            <p:cNvPr id="673796" name="Rectangle 4"/>
            <p:cNvSpPr>
              <a:spLocks noChangeArrowheads="1"/>
            </p:cNvSpPr>
            <p:nvPr/>
          </p:nvSpPr>
          <p:spPr bwMode="auto">
            <a:xfrm>
              <a:off x="2862" y="1954"/>
              <a:ext cx="71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line </a:t>
              </a:r>
            </a:p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spacing</a:t>
              </a:r>
              <a:endParaRPr lang="en-US" sz="2200" i="1" dirty="0">
                <a:solidFill>
                  <a:prstClr val="black"/>
                </a:solidFill>
                <a:sym typeface="Wingdings" pitchFamily="48" charset="2"/>
              </a:endParaRPr>
            </a:p>
          </p:txBody>
        </p:sp>
        <p:grpSp>
          <p:nvGrpSpPr>
            <p:cNvPr id="673877" name="Group 85"/>
            <p:cNvGrpSpPr>
              <a:grpSpLocks/>
            </p:cNvGrpSpPr>
            <p:nvPr/>
          </p:nvGrpSpPr>
          <p:grpSpPr bwMode="auto">
            <a:xfrm>
              <a:off x="3400" y="1138"/>
              <a:ext cx="1783" cy="776"/>
              <a:chOff x="238" y="1870"/>
              <a:chExt cx="1783" cy="776"/>
            </a:xfrm>
          </p:grpSpPr>
          <p:grpSp>
            <p:nvGrpSpPr>
              <p:cNvPr id="673876" name="Group 84"/>
              <p:cNvGrpSpPr>
                <a:grpSpLocks/>
              </p:cNvGrpSpPr>
              <p:nvPr/>
            </p:nvGrpSpPr>
            <p:grpSpPr bwMode="auto">
              <a:xfrm>
                <a:off x="238" y="1870"/>
                <a:ext cx="1783" cy="776"/>
                <a:chOff x="238" y="1870"/>
                <a:chExt cx="1783" cy="776"/>
              </a:xfrm>
            </p:grpSpPr>
            <p:sp>
              <p:nvSpPr>
                <p:cNvPr id="673845" name="Rectangle 53"/>
                <p:cNvSpPr>
                  <a:spLocks noChangeArrowheads="1"/>
                </p:cNvSpPr>
                <p:nvPr/>
              </p:nvSpPr>
              <p:spPr bwMode="auto">
                <a:xfrm>
                  <a:off x="238" y="1870"/>
                  <a:ext cx="1783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0" name="Freeform 58"/>
                <p:cNvSpPr>
                  <a:spLocks/>
                </p:cNvSpPr>
                <p:nvPr/>
              </p:nvSpPr>
              <p:spPr bwMode="auto">
                <a:xfrm>
                  <a:off x="14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1" name="Freeform 59"/>
                <p:cNvSpPr>
                  <a:spLocks/>
                </p:cNvSpPr>
                <p:nvPr/>
              </p:nvSpPr>
              <p:spPr bwMode="auto">
                <a:xfrm>
                  <a:off x="14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2" name="Freeform 60"/>
                <p:cNvSpPr>
                  <a:spLocks/>
                </p:cNvSpPr>
                <p:nvPr/>
              </p:nvSpPr>
              <p:spPr bwMode="auto">
                <a:xfrm>
                  <a:off x="146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3" name="Freeform 61"/>
                <p:cNvSpPr>
                  <a:spLocks/>
                </p:cNvSpPr>
                <p:nvPr/>
              </p:nvSpPr>
              <p:spPr bwMode="auto">
                <a:xfrm>
                  <a:off x="148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4" name="Freeform 62"/>
                <p:cNvSpPr>
                  <a:spLocks/>
                </p:cNvSpPr>
                <p:nvPr/>
              </p:nvSpPr>
              <p:spPr bwMode="auto">
                <a:xfrm>
                  <a:off x="150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5" name="Freeform 63"/>
                <p:cNvSpPr>
                  <a:spLocks/>
                </p:cNvSpPr>
                <p:nvPr/>
              </p:nvSpPr>
              <p:spPr bwMode="auto">
                <a:xfrm>
                  <a:off x="15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6" name="Freeform 64"/>
                <p:cNvSpPr>
                  <a:spLocks/>
                </p:cNvSpPr>
                <p:nvPr/>
              </p:nvSpPr>
              <p:spPr bwMode="auto">
                <a:xfrm>
                  <a:off x="15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7" name="Freeform 65"/>
                <p:cNvSpPr>
                  <a:spLocks/>
                </p:cNvSpPr>
                <p:nvPr/>
              </p:nvSpPr>
              <p:spPr bwMode="auto">
                <a:xfrm>
                  <a:off x="156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8" name="Freeform 66"/>
                <p:cNvSpPr>
                  <a:spLocks/>
                </p:cNvSpPr>
                <p:nvPr/>
              </p:nvSpPr>
              <p:spPr bwMode="auto">
                <a:xfrm>
                  <a:off x="158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59" name="Freeform 67"/>
                <p:cNvSpPr>
                  <a:spLocks/>
                </p:cNvSpPr>
                <p:nvPr/>
              </p:nvSpPr>
              <p:spPr bwMode="auto">
                <a:xfrm>
                  <a:off x="160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0" name="Freeform 68"/>
                <p:cNvSpPr>
                  <a:spLocks/>
                </p:cNvSpPr>
                <p:nvPr/>
              </p:nvSpPr>
              <p:spPr bwMode="auto">
                <a:xfrm>
                  <a:off x="16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1" name="Freeform 69"/>
                <p:cNvSpPr>
                  <a:spLocks/>
                </p:cNvSpPr>
                <p:nvPr/>
              </p:nvSpPr>
              <p:spPr bwMode="auto">
                <a:xfrm>
                  <a:off x="16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2" name="Freeform 70"/>
                <p:cNvSpPr>
                  <a:spLocks/>
                </p:cNvSpPr>
                <p:nvPr/>
              </p:nvSpPr>
              <p:spPr bwMode="auto">
                <a:xfrm>
                  <a:off x="1711" y="1870"/>
                  <a:ext cx="75" cy="774"/>
                </a:xfrm>
                <a:custGeom>
                  <a:avLst/>
                  <a:gdLst>
                    <a:gd name="T0" fmla="*/ 13 w 75"/>
                    <a:gd name="T1" fmla="*/ 0 h 774"/>
                    <a:gd name="T2" fmla="*/ 3 w 75"/>
                    <a:gd name="T3" fmla="*/ 126 h 774"/>
                    <a:gd name="T4" fmla="*/ 31 w 75"/>
                    <a:gd name="T5" fmla="*/ 272 h 774"/>
                    <a:gd name="T6" fmla="*/ 71 w 75"/>
                    <a:gd name="T7" fmla="*/ 376 h 774"/>
                    <a:gd name="T8" fmla="*/ 55 w 75"/>
                    <a:gd name="T9" fmla="*/ 498 h 774"/>
                    <a:gd name="T10" fmla="*/ 39 w 75"/>
                    <a:gd name="T11" fmla="*/ 644 h 774"/>
                    <a:gd name="T12" fmla="*/ 57 w 75"/>
                    <a:gd name="T13" fmla="*/ 732 h 774"/>
                    <a:gd name="T14" fmla="*/ 75 w 75"/>
                    <a:gd name="T15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774">
                      <a:moveTo>
                        <a:pt x="13" y="0"/>
                      </a:moveTo>
                      <a:cubicBezTo>
                        <a:pt x="6" y="40"/>
                        <a:pt x="0" y="81"/>
                        <a:pt x="3" y="126"/>
                      </a:cubicBezTo>
                      <a:cubicBezTo>
                        <a:pt x="6" y="171"/>
                        <a:pt x="20" y="230"/>
                        <a:pt x="31" y="272"/>
                      </a:cubicBezTo>
                      <a:cubicBezTo>
                        <a:pt x="42" y="314"/>
                        <a:pt x="67" y="338"/>
                        <a:pt x="71" y="376"/>
                      </a:cubicBezTo>
                      <a:cubicBezTo>
                        <a:pt x="75" y="414"/>
                        <a:pt x="60" y="453"/>
                        <a:pt x="55" y="498"/>
                      </a:cubicBezTo>
                      <a:cubicBezTo>
                        <a:pt x="50" y="543"/>
                        <a:pt x="39" y="605"/>
                        <a:pt x="39" y="644"/>
                      </a:cubicBezTo>
                      <a:cubicBezTo>
                        <a:pt x="39" y="683"/>
                        <a:pt x="51" y="710"/>
                        <a:pt x="57" y="732"/>
                      </a:cubicBezTo>
                      <a:cubicBezTo>
                        <a:pt x="63" y="754"/>
                        <a:pt x="72" y="767"/>
                        <a:pt x="75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3" name="Freeform 71"/>
                <p:cNvSpPr>
                  <a:spLocks/>
                </p:cNvSpPr>
                <p:nvPr/>
              </p:nvSpPr>
              <p:spPr bwMode="auto">
                <a:xfrm>
                  <a:off x="1869" y="1870"/>
                  <a:ext cx="112" cy="776"/>
                </a:xfrm>
                <a:custGeom>
                  <a:avLst/>
                  <a:gdLst>
                    <a:gd name="T0" fmla="*/ 11 w 112"/>
                    <a:gd name="T1" fmla="*/ 0 h 776"/>
                    <a:gd name="T2" fmla="*/ 7 w 112"/>
                    <a:gd name="T3" fmla="*/ 126 h 776"/>
                    <a:gd name="T4" fmla="*/ 55 w 112"/>
                    <a:gd name="T5" fmla="*/ 276 h 776"/>
                    <a:gd name="T6" fmla="*/ 109 w 112"/>
                    <a:gd name="T7" fmla="*/ 396 h 776"/>
                    <a:gd name="T8" fmla="*/ 73 w 112"/>
                    <a:gd name="T9" fmla="*/ 594 h 776"/>
                    <a:gd name="T10" fmla="*/ 95 w 112"/>
                    <a:gd name="T11" fmla="*/ 742 h 776"/>
                    <a:gd name="T12" fmla="*/ 103 w 112"/>
                    <a:gd name="T1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776">
                      <a:moveTo>
                        <a:pt x="11" y="0"/>
                      </a:moveTo>
                      <a:cubicBezTo>
                        <a:pt x="5" y="40"/>
                        <a:pt x="0" y="80"/>
                        <a:pt x="7" y="126"/>
                      </a:cubicBezTo>
                      <a:cubicBezTo>
                        <a:pt x="14" y="172"/>
                        <a:pt x="38" y="231"/>
                        <a:pt x="55" y="276"/>
                      </a:cubicBezTo>
                      <a:cubicBezTo>
                        <a:pt x="72" y="321"/>
                        <a:pt x="106" y="343"/>
                        <a:pt x="109" y="396"/>
                      </a:cubicBezTo>
                      <a:cubicBezTo>
                        <a:pt x="112" y="449"/>
                        <a:pt x="75" y="536"/>
                        <a:pt x="73" y="594"/>
                      </a:cubicBezTo>
                      <a:cubicBezTo>
                        <a:pt x="71" y="652"/>
                        <a:pt x="90" y="712"/>
                        <a:pt x="95" y="742"/>
                      </a:cubicBezTo>
                      <a:cubicBezTo>
                        <a:pt x="100" y="772"/>
                        <a:pt x="101" y="774"/>
                        <a:pt x="103" y="776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4" name="Freeform 72"/>
                <p:cNvSpPr>
                  <a:spLocks/>
                </p:cNvSpPr>
                <p:nvPr/>
              </p:nvSpPr>
              <p:spPr bwMode="auto">
                <a:xfrm>
                  <a:off x="1369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5" name="Freeform 73"/>
                <p:cNvSpPr>
                  <a:spLocks/>
                </p:cNvSpPr>
                <p:nvPr/>
              </p:nvSpPr>
              <p:spPr bwMode="auto">
                <a:xfrm>
                  <a:off x="1311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6" name="Freeform 74"/>
                <p:cNvSpPr>
                  <a:spLocks/>
                </p:cNvSpPr>
                <p:nvPr/>
              </p:nvSpPr>
              <p:spPr bwMode="auto">
                <a:xfrm>
                  <a:off x="1253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7" name="Freeform 75"/>
                <p:cNvSpPr>
                  <a:spLocks/>
                </p:cNvSpPr>
                <p:nvPr/>
              </p:nvSpPr>
              <p:spPr bwMode="auto">
                <a:xfrm>
                  <a:off x="1195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8" name="Freeform 76"/>
                <p:cNvSpPr>
                  <a:spLocks/>
                </p:cNvSpPr>
                <p:nvPr/>
              </p:nvSpPr>
              <p:spPr bwMode="auto">
                <a:xfrm>
                  <a:off x="113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69" name="Freeform 77"/>
                <p:cNvSpPr>
                  <a:spLocks/>
                </p:cNvSpPr>
                <p:nvPr/>
              </p:nvSpPr>
              <p:spPr bwMode="auto">
                <a:xfrm>
                  <a:off x="1079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70" name="Freeform 78"/>
                <p:cNvSpPr>
                  <a:spLocks/>
                </p:cNvSpPr>
                <p:nvPr/>
              </p:nvSpPr>
              <p:spPr bwMode="auto">
                <a:xfrm>
                  <a:off x="1021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72" name="Freeform 80"/>
                <p:cNvSpPr>
                  <a:spLocks/>
                </p:cNvSpPr>
                <p:nvPr/>
              </p:nvSpPr>
              <p:spPr bwMode="auto">
                <a:xfrm>
                  <a:off x="781" y="1870"/>
                  <a:ext cx="95" cy="768"/>
                </a:xfrm>
                <a:custGeom>
                  <a:avLst/>
                  <a:gdLst>
                    <a:gd name="T0" fmla="*/ 95 w 95"/>
                    <a:gd name="T1" fmla="*/ 0 h 768"/>
                    <a:gd name="T2" fmla="*/ 75 w 95"/>
                    <a:gd name="T3" fmla="*/ 112 h 768"/>
                    <a:gd name="T4" fmla="*/ 21 w 95"/>
                    <a:gd name="T5" fmla="*/ 278 h 768"/>
                    <a:gd name="T6" fmla="*/ 21 w 95"/>
                    <a:gd name="T7" fmla="*/ 430 h 768"/>
                    <a:gd name="T8" fmla="*/ 1 w 95"/>
                    <a:gd name="T9" fmla="*/ 572 h 768"/>
                    <a:gd name="T10" fmla="*/ 29 w 95"/>
                    <a:gd name="T11" fmla="*/ 76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768">
                      <a:moveTo>
                        <a:pt x="95" y="0"/>
                      </a:moveTo>
                      <a:cubicBezTo>
                        <a:pt x="91" y="33"/>
                        <a:pt x="87" y="66"/>
                        <a:pt x="75" y="112"/>
                      </a:cubicBezTo>
                      <a:cubicBezTo>
                        <a:pt x="63" y="158"/>
                        <a:pt x="30" y="225"/>
                        <a:pt x="21" y="278"/>
                      </a:cubicBezTo>
                      <a:cubicBezTo>
                        <a:pt x="12" y="331"/>
                        <a:pt x="24" y="381"/>
                        <a:pt x="21" y="430"/>
                      </a:cubicBezTo>
                      <a:cubicBezTo>
                        <a:pt x="18" y="479"/>
                        <a:pt x="0" y="516"/>
                        <a:pt x="1" y="572"/>
                      </a:cubicBezTo>
                      <a:cubicBezTo>
                        <a:pt x="2" y="628"/>
                        <a:pt x="24" y="735"/>
                        <a:pt x="29" y="76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73" name="Freeform 81"/>
                <p:cNvSpPr>
                  <a:spLocks/>
                </p:cNvSpPr>
                <p:nvPr/>
              </p:nvSpPr>
              <p:spPr bwMode="auto">
                <a:xfrm>
                  <a:off x="481" y="1870"/>
                  <a:ext cx="77" cy="772"/>
                </a:xfrm>
                <a:custGeom>
                  <a:avLst/>
                  <a:gdLst>
                    <a:gd name="T0" fmla="*/ 77 w 77"/>
                    <a:gd name="T1" fmla="*/ 0 h 772"/>
                    <a:gd name="T2" fmla="*/ 49 w 77"/>
                    <a:gd name="T3" fmla="*/ 176 h 772"/>
                    <a:gd name="T4" fmla="*/ 3 w 77"/>
                    <a:gd name="T5" fmla="*/ 326 h 772"/>
                    <a:gd name="T6" fmla="*/ 29 w 77"/>
                    <a:gd name="T7" fmla="*/ 520 h 772"/>
                    <a:gd name="T8" fmla="*/ 5 w 77"/>
                    <a:gd name="T9" fmla="*/ 656 h 772"/>
                    <a:gd name="T10" fmla="*/ 9 w 77"/>
                    <a:gd name="T11" fmla="*/ 772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772">
                      <a:moveTo>
                        <a:pt x="77" y="0"/>
                      </a:moveTo>
                      <a:cubicBezTo>
                        <a:pt x="69" y="61"/>
                        <a:pt x="61" y="122"/>
                        <a:pt x="49" y="176"/>
                      </a:cubicBezTo>
                      <a:cubicBezTo>
                        <a:pt x="37" y="230"/>
                        <a:pt x="6" y="269"/>
                        <a:pt x="3" y="326"/>
                      </a:cubicBezTo>
                      <a:cubicBezTo>
                        <a:pt x="0" y="383"/>
                        <a:pt x="29" y="465"/>
                        <a:pt x="29" y="520"/>
                      </a:cubicBezTo>
                      <a:cubicBezTo>
                        <a:pt x="29" y="575"/>
                        <a:pt x="8" y="614"/>
                        <a:pt x="5" y="656"/>
                      </a:cubicBezTo>
                      <a:cubicBezTo>
                        <a:pt x="2" y="698"/>
                        <a:pt x="5" y="735"/>
                        <a:pt x="9" y="77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74" name="Freeform 82"/>
                <p:cNvSpPr>
                  <a:spLocks/>
                </p:cNvSpPr>
                <p:nvPr/>
              </p:nvSpPr>
              <p:spPr bwMode="auto">
                <a:xfrm>
                  <a:off x="255" y="1870"/>
                  <a:ext cx="47" cy="770"/>
                </a:xfrm>
                <a:custGeom>
                  <a:avLst/>
                  <a:gdLst>
                    <a:gd name="T0" fmla="*/ 47 w 47"/>
                    <a:gd name="T1" fmla="*/ 0 h 770"/>
                    <a:gd name="T2" fmla="*/ 25 w 47"/>
                    <a:gd name="T3" fmla="*/ 152 h 770"/>
                    <a:gd name="T4" fmla="*/ 3 w 47"/>
                    <a:gd name="T5" fmla="*/ 288 h 770"/>
                    <a:gd name="T6" fmla="*/ 19 w 47"/>
                    <a:gd name="T7" fmla="*/ 404 h 770"/>
                    <a:gd name="T8" fmla="*/ 19 w 47"/>
                    <a:gd name="T9" fmla="*/ 492 h 770"/>
                    <a:gd name="T10" fmla="*/ 29 w 47"/>
                    <a:gd name="T11" fmla="*/ 558 h 770"/>
                    <a:gd name="T12" fmla="*/ 13 w 47"/>
                    <a:gd name="T13" fmla="*/ 632 h 770"/>
                    <a:gd name="T14" fmla="*/ 1 w 47"/>
                    <a:gd name="T15" fmla="*/ 726 h 770"/>
                    <a:gd name="T16" fmla="*/ 5 w 47"/>
                    <a:gd name="T17" fmla="*/ 770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770">
                      <a:moveTo>
                        <a:pt x="47" y="0"/>
                      </a:moveTo>
                      <a:cubicBezTo>
                        <a:pt x="39" y="52"/>
                        <a:pt x="32" y="104"/>
                        <a:pt x="25" y="152"/>
                      </a:cubicBezTo>
                      <a:cubicBezTo>
                        <a:pt x="18" y="200"/>
                        <a:pt x="4" y="246"/>
                        <a:pt x="3" y="288"/>
                      </a:cubicBezTo>
                      <a:cubicBezTo>
                        <a:pt x="2" y="330"/>
                        <a:pt x="16" y="370"/>
                        <a:pt x="19" y="404"/>
                      </a:cubicBezTo>
                      <a:cubicBezTo>
                        <a:pt x="22" y="438"/>
                        <a:pt x="17" y="466"/>
                        <a:pt x="19" y="492"/>
                      </a:cubicBezTo>
                      <a:cubicBezTo>
                        <a:pt x="21" y="518"/>
                        <a:pt x="30" y="535"/>
                        <a:pt x="29" y="558"/>
                      </a:cubicBezTo>
                      <a:cubicBezTo>
                        <a:pt x="28" y="581"/>
                        <a:pt x="18" y="604"/>
                        <a:pt x="13" y="632"/>
                      </a:cubicBezTo>
                      <a:cubicBezTo>
                        <a:pt x="8" y="660"/>
                        <a:pt x="2" y="703"/>
                        <a:pt x="1" y="726"/>
                      </a:cubicBezTo>
                      <a:cubicBezTo>
                        <a:pt x="0" y="749"/>
                        <a:pt x="2" y="759"/>
                        <a:pt x="5" y="77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3875" name="Rectangle 83"/>
              <p:cNvSpPr>
                <a:spLocks noChangeArrowheads="1"/>
              </p:cNvSpPr>
              <p:nvPr/>
            </p:nvSpPr>
            <p:spPr bwMode="auto">
              <a:xfrm>
                <a:off x="238" y="1870"/>
                <a:ext cx="1783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3947" name="Group 155"/>
          <p:cNvGrpSpPr>
            <a:grpSpLocks/>
          </p:cNvGrpSpPr>
          <p:nvPr/>
        </p:nvGrpSpPr>
        <p:grpSpPr bwMode="auto">
          <a:xfrm>
            <a:off x="2438401" y="1828800"/>
            <a:ext cx="1230313" cy="2078038"/>
            <a:chOff x="386" y="1136"/>
            <a:chExt cx="775" cy="1309"/>
          </a:xfrm>
        </p:grpSpPr>
        <p:grpSp>
          <p:nvGrpSpPr>
            <p:cNvPr id="673848" name="Group 56"/>
            <p:cNvGrpSpPr>
              <a:grpSpLocks/>
            </p:cNvGrpSpPr>
            <p:nvPr/>
          </p:nvGrpSpPr>
          <p:grpSpPr bwMode="auto">
            <a:xfrm>
              <a:off x="386" y="1136"/>
              <a:ext cx="775" cy="774"/>
              <a:chOff x="236" y="1100"/>
              <a:chExt cx="775" cy="774"/>
            </a:xfrm>
          </p:grpSpPr>
          <p:grpSp>
            <p:nvGrpSpPr>
              <p:cNvPr id="673847" name="Group 55"/>
              <p:cNvGrpSpPr>
                <a:grpSpLocks/>
              </p:cNvGrpSpPr>
              <p:nvPr/>
            </p:nvGrpSpPr>
            <p:grpSpPr bwMode="auto">
              <a:xfrm>
                <a:off x="237" y="1100"/>
                <a:ext cx="774" cy="774"/>
                <a:chOff x="237" y="1100"/>
                <a:chExt cx="774" cy="774"/>
              </a:xfrm>
            </p:grpSpPr>
            <p:sp>
              <p:nvSpPr>
                <p:cNvPr id="673800" name="Rectangle 8"/>
                <p:cNvSpPr>
                  <a:spLocks noChangeArrowheads="1"/>
                </p:cNvSpPr>
                <p:nvPr/>
              </p:nvSpPr>
              <p:spPr bwMode="auto">
                <a:xfrm>
                  <a:off x="237" y="1100"/>
                  <a:ext cx="774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02" name="Freeform 10"/>
                <p:cNvSpPr>
                  <a:spLocks/>
                </p:cNvSpPr>
                <p:nvPr/>
              </p:nvSpPr>
              <p:spPr bwMode="auto">
                <a:xfrm>
                  <a:off x="379" y="1818"/>
                  <a:ext cx="495" cy="56"/>
                </a:xfrm>
                <a:custGeom>
                  <a:avLst/>
                  <a:gdLst>
                    <a:gd name="T0" fmla="*/ 0 w 564"/>
                    <a:gd name="T1" fmla="*/ 64 h 64"/>
                    <a:gd name="T2" fmla="*/ 162 w 564"/>
                    <a:gd name="T3" fmla="*/ 12 h 64"/>
                    <a:gd name="T4" fmla="*/ 284 w 564"/>
                    <a:gd name="T5" fmla="*/ 2 h 64"/>
                    <a:gd name="T6" fmla="*/ 390 w 564"/>
                    <a:gd name="T7" fmla="*/ 10 h 64"/>
                    <a:gd name="T8" fmla="*/ 564 w 564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4" h="64">
                      <a:moveTo>
                        <a:pt x="0" y="64"/>
                      </a:moveTo>
                      <a:cubicBezTo>
                        <a:pt x="63" y="34"/>
                        <a:pt x="115" y="22"/>
                        <a:pt x="162" y="12"/>
                      </a:cubicBezTo>
                      <a:cubicBezTo>
                        <a:pt x="209" y="2"/>
                        <a:pt x="246" y="2"/>
                        <a:pt x="284" y="2"/>
                      </a:cubicBezTo>
                      <a:cubicBezTo>
                        <a:pt x="322" y="2"/>
                        <a:pt x="343" y="0"/>
                        <a:pt x="390" y="10"/>
                      </a:cubicBezTo>
                      <a:cubicBezTo>
                        <a:pt x="437" y="20"/>
                        <a:pt x="500" y="31"/>
                        <a:pt x="564" y="6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03" name="Freeform 11"/>
                <p:cNvSpPr>
                  <a:spLocks/>
                </p:cNvSpPr>
                <p:nvPr/>
              </p:nvSpPr>
              <p:spPr bwMode="auto">
                <a:xfrm>
                  <a:off x="237" y="1690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08" name="Freeform 16"/>
                <p:cNvSpPr>
                  <a:spLocks/>
                </p:cNvSpPr>
                <p:nvPr/>
              </p:nvSpPr>
              <p:spPr bwMode="auto">
                <a:xfrm>
                  <a:off x="237" y="1553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09" name="Freeform 17"/>
                <p:cNvSpPr>
                  <a:spLocks/>
                </p:cNvSpPr>
                <p:nvPr/>
              </p:nvSpPr>
              <p:spPr bwMode="auto">
                <a:xfrm>
                  <a:off x="237" y="1416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10" name="Freeform 18"/>
                <p:cNvSpPr>
                  <a:spLocks/>
                </p:cNvSpPr>
                <p:nvPr/>
              </p:nvSpPr>
              <p:spPr bwMode="auto">
                <a:xfrm>
                  <a:off x="237" y="1279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11" name="Freeform 19"/>
                <p:cNvSpPr>
                  <a:spLocks/>
                </p:cNvSpPr>
                <p:nvPr/>
              </p:nvSpPr>
              <p:spPr bwMode="auto">
                <a:xfrm>
                  <a:off x="237" y="1142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14" name="Freeform 22"/>
                <p:cNvSpPr>
                  <a:spLocks/>
                </p:cNvSpPr>
                <p:nvPr/>
              </p:nvSpPr>
              <p:spPr bwMode="auto">
                <a:xfrm>
                  <a:off x="237" y="1100"/>
                  <a:ext cx="71" cy="56"/>
                </a:xfrm>
                <a:custGeom>
                  <a:avLst/>
                  <a:gdLst>
                    <a:gd name="T0" fmla="*/ 0 w 81"/>
                    <a:gd name="T1" fmla="*/ 64 h 64"/>
                    <a:gd name="T2" fmla="*/ 35 w 81"/>
                    <a:gd name="T3" fmla="*/ 31 h 64"/>
                    <a:gd name="T4" fmla="*/ 81 w 81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64">
                      <a:moveTo>
                        <a:pt x="0" y="64"/>
                      </a:moveTo>
                      <a:cubicBezTo>
                        <a:pt x="6" y="59"/>
                        <a:pt x="22" y="42"/>
                        <a:pt x="35" y="31"/>
                      </a:cubicBezTo>
                      <a:cubicBezTo>
                        <a:pt x="48" y="20"/>
                        <a:pt x="72" y="6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15" name="Freeform 23"/>
                <p:cNvSpPr>
                  <a:spLocks/>
                </p:cNvSpPr>
                <p:nvPr/>
              </p:nvSpPr>
              <p:spPr bwMode="auto">
                <a:xfrm flipH="1">
                  <a:off x="939" y="1100"/>
                  <a:ext cx="71" cy="56"/>
                </a:xfrm>
                <a:custGeom>
                  <a:avLst/>
                  <a:gdLst>
                    <a:gd name="T0" fmla="*/ 0 w 81"/>
                    <a:gd name="T1" fmla="*/ 64 h 64"/>
                    <a:gd name="T2" fmla="*/ 35 w 81"/>
                    <a:gd name="T3" fmla="*/ 31 h 64"/>
                    <a:gd name="T4" fmla="*/ 81 w 81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64">
                      <a:moveTo>
                        <a:pt x="0" y="64"/>
                      </a:moveTo>
                      <a:cubicBezTo>
                        <a:pt x="6" y="59"/>
                        <a:pt x="22" y="42"/>
                        <a:pt x="35" y="31"/>
                      </a:cubicBezTo>
                      <a:cubicBezTo>
                        <a:pt x="48" y="20"/>
                        <a:pt x="72" y="6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3846" name="Rectangle 54"/>
              <p:cNvSpPr>
                <a:spLocks noChangeArrowheads="1"/>
              </p:cNvSpPr>
              <p:nvPr/>
            </p:nvSpPr>
            <p:spPr bwMode="auto">
              <a:xfrm>
                <a:off x="236" y="1100"/>
                <a:ext cx="774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3933" name="Rectangle 141"/>
            <p:cNvSpPr>
              <a:spLocks noChangeArrowheads="1"/>
            </p:cNvSpPr>
            <p:nvPr/>
          </p:nvSpPr>
          <p:spPr bwMode="auto">
            <a:xfrm>
              <a:off x="386" y="1912"/>
              <a:ext cx="77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Aft>
                  <a:spcPct val="10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curved</a:t>
              </a:r>
              <a:r>
                <a:rPr lang="en-US" sz="2200" dirty="0">
                  <a:solidFill>
                    <a:prstClr val="black"/>
                  </a:solidFill>
                </a:rPr>
                <a:t> = </a:t>
              </a:r>
            </a:p>
            <a:p>
              <a:pPr marL="342900" indent="-342900">
                <a:spcAft>
                  <a:spcPct val="35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rounded</a:t>
              </a:r>
            </a:p>
          </p:txBody>
        </p:sp>
      </p:grpSp>
      <p:grpSp>
        <p:nvGrpSpPr>
          <p:cNvPr id="673948" name="Group 156"/>
          <p:cNvGrpSpPr>
            <a:grpSpLocks/>
          </p:cNvGrpSpPr>
          <p:nvPr/>
        </p:nvGrpSpPr>
        <p:grpSpPr bwMode="auto">
          <a:xfrm>
            <a:off x="4450081" y="1828801"/>
            <a:ext cx="1431925" cy="2081213"/>
            <a:chOff x="1536" y="1140"/>
            <a:chExt cx="902" cy="1311"/>
          </a:xfrm>
        </p:grpSpPr>
        <p:grpSp>
          <p:nvGrpSpPr>
            <p:cNvPr id="673844" name="Group 52"/>
            <p:cNvGrpSpPr>
              <a:grpSpLocks/>
            </p:cNvGrpSpPr>
            <p:nvPr/>
          </p:nvGrpSpPr>
          <p:grpSpPr bwMode="auto">
            <a:xfrm>
              <a:off x="1587" y="1140"/>
              <a:ext cx="775" cy="776"/>
              <a:chOff x="1245" y="568"/>
              <a:chExt cx="775" cy="776"/>
            </a:xfrm>
          </p:grpSpPr>
          <p:sp>
            <p:nvSpPr>
              <p:cNvPr id="673816" name="Rectangle 24"/>
              <p:cNvSpPr>
                <a:spLocks noChangeArrowheads="1"/>
              </p:cNvSpPr>
              <p:nvPr/>
            </p:nvSpPr>
            <p:spPr bwMode="auto">
              <a:xfrm>
                <a:off x="1245" y="569"/>
                <a:ext cx="774" cy="77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18" name="Freeform 26"/>
              <p:cNvSpPr>
                <a:spLocks/>
              </p:cNvSpPr>
              <p:nvPr/>
            </p:nvSpPr>
            <p:spPr bwMode="auto">
              <a:xfrm>
                <a:off x="1538" y="1281"/>
                <a:ext cx="195" cy="60"/>
              </a:xfrm>
              <a:custGeom>
                <a:avLst/>
                <a:gdLst>
                  <a:gd name="T0" fmla="*/ 0 w 195"/>
                  <a:gd name="T1" fmla="*/ 60 h 60"/>
                  <a:gd name="T2" fmla="*/ 97 w 195"/>
                  <a:gd name="T3" fmla="*/ 0 h 60"/>
                  <a:gd name="T4" fmla="*/ 195 w 195"/>
                  <a:gd name="T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60">
                    <a:moveTo>
                      <a:pt x="0" y="60"/>
                    </a:moveTo>
                    <a:cubicBezTo>
                      <a:pt x="36" y="18"/>
                      <a:pt x="65" y="0"/>
                      <a:pt x="97" y="0"/>
                    </a:cubicBezTo>
                    <a:cubicBezTo>
                      <a:pt x="129" y="0"/>
                      <a:pt x="160" y="20"/>
                      <a:pt x="195" y="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1" name="Freeform 29"/>
              <p:cNvSpPr>
                <a:spLocks/>
              </p:cNvSpPr>
              <p:nvPr/>
            </p:nvSpPr>
            <p:spPr bwMode="auto">
              <a:xfrm>
                <a:off x="1457" y="1182"/>
                <a:ext cx="354" cy="161"/>
              </a:xfrm>
              <a:custGeom>
                <a:avLst/>
                <a:gdLst>
                  <a:gd name="T0" fmla="*/ 0 w 354"/>
                  <a:gd name="T1" fmla="*/ 161 h 161"/>
                  <a:gd name="T2" fmla="*/ 178 w 354"/>
                  <a:gd name="T3" fmla="*/ 0 h 161"/>
                  <a:gd name="T4" fmla="*/ 354 w 354"/>
                  <a:gd name="T5" fmla="*/ 1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4" h="161">
                    <a:moveTo>
                      <a:pt x="0" y="161"/>
                    </a:moveTo>
                    <a:cubicBezTo>
                      <a:pt x="45" y="90"/>
                      <a:pt x="119" y="0"/>
                      <a:pt x="178" y="0"/>
                    </a:cubicBezTo>
                    <a:cubicBezTo>
                      <a:pt x="237" y="0"/>
                      <a:pt x="313" y="93"/>
                      <a:pt x="354" y="1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2" name="Freeform 30"/>
              <p:cNvSpPr>
                <a:spLocks/>
              </p:cNvSpPr>
              <p:nvPr/>
            </p:nvSpPr>
            <p:spPr bwMode="auto">
              <a:xfrm>
                <a:off x="1400" y="1081"/>
                <a:ext cx="469" cy="262"/>
              </a:xfrm>
              <a:custGeom>
                <a:avLst/>
                <a:gdLst>
                  <a:gd name="T0" fmla="*/ 0 w 469"/>
                  <a:gd name="T1" fmla="*/ 262 h 262"/>
                  <a:gd name="T2" fmla="*/ 97 w 469"/>
                  <a:gd name="T3" fmla="*/ 107 h 262"/>
                  <a:gd name="T4" fmla="*/ 235 w 469"/>
                  <a:gd name="T5" fmla="*/ 2 h 262"/>
                  <a:gd name="T6" fmla="*/ 364 w 469"/>
                  <a:gd name="T7" fmla="*/ 95 h 262"/>
                  <a:gd name="T8" fmla="*/ 469 w 469"/>
                  <a:gd name="T9" fmla="*/ 2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262">
                    <a:moveTo>
                      <a:pt x="0" y="262"/>
                    </a:moveTo>
                    <a:cubicBezTo>
                      <a:pt x="16" y="236"/>
                      <a:pt x="58" y="150"/>
                      <a:pt x="97" y="107"/>
                    </a:cubicBezTo>
                    <a:cubicBezTo>
                      <a:pt x="136" y="64"/>
                      <a:pt x="191" y="4"/>
                      <a:pt x="235" y="2"/>
                    </a:cubicBezTo>
                    <a:cubicBezTo>
                      <a:pt x="279" y="0"/>
                      <a:pt x="325" y="52"/>
                      <a:pt x="364" y="95"/>
                    </a:cubicBezTo>
                    <a:cubicBezTo>
                      <a:pt x="403" y="138"/>
                      <a:pt x="452" y="233"/>
                      <a:pt x="469" y="26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3" name="Freeform 31"/>
              <p:cNvSpPr>
                <a:spLocks/>
              </p:cNvSpPr>
              <p:nvPr/>
            </p:nvSpPr>
            <p:spPr bwMode="auto">
              <a:xfrm>
                <a:off x="1347" y="982"/>
                <a:ext cx="575" cy="358"/>
              </a:xfrm>
              <a:custGeom>
                <a:avLst/>
                <a:gdLst>
                  <a:gd name="T0" fmla="*/ 0 w 575"/>
                  <a:gd name="T1" fmla="*/ 358 h 358"/>
                  <a:gd name="T2" fmla="*/ 150 w 575"/>
                  <a:gd name="T3" fmla="*/ 107 h 358"/>
                  <a:gd name="T4" fmla="*/ 288 w 575"/>
                  <a:gd name="T5" fmla="*/ 2 h 358"/>
                  <a:gd name="T6" fmla="*/ 417 w 575"/>
                  <a:gd name="T7" fmla="*/ 95 h 358"/>
                  <a:gd name="T8" fmla="*/ 575 w 575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358">
                    <a:moveTo>
                      <a:pt x="0" y="358"/>
                    </a:moveTo>
                    <a:cubicBezTo>
                      <a:pt x="25" y="317"/>
                      <a:pt x="102" y="166"/>
                      <a:pt x="150" y="107"/>
                    </a:cubicBezTo>
                    <a:cubicBezTo>
                      <a:pt x="198" y="48"/>
                      <a:pt x="244" y="4"/>
                      <a:pt x="288" y="2"/>
                    </a:cubicBezTo>
                    <a:cubicBezTo>
                      <a:pt x="332" y="0"/>
                      <a:pt x="369" y="36"/>
                      <a:pt x="417" y="95"/>
                    </a:cubicBezTo>
                    <a:cubicBezTo>
                      <a:pt x="465" y="154"/>
                      <a:pt x="542" y="303"/>
                      <a:pt x="575" y="35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4" name="Freeform 32"/>
              <p:cNvSpPr>
                <a:spLocks/>
              </p:cNvSpPr>
              <p:nvPr/>
            </p:nvSpPr>
            <p:spPr bwMode="auto">
              <a:xfrm>
                <a:off x="1299" y="883"/>
                <a:ext cx="665" cy="461"/>
              </a:xfrm>
              <a:custGeom>
                <a:avLst/>
                <a:gdLst>
                  <a:gd name="T0" fmla="*/ 0 w 665"/>
                  <a:gd name="T1" fmla="*/ 461 h 461"/>
                  <a:gd name="T2" fmla="*/ 198 w 665"/>
                  <a:gd name="T3" fmla="*/ 107 h 461"/>
                  <a:gd name="T4" fmla="*/ 336 w 665"/>
                  <a:gd name="T5" fmla="*/ 2 h 461"/>
                  <a:gd name="T6" fmla="*/ 465 w 665"/>
                  <a:gd name="T7" fmla="*/ 95 h 461"/>
                  <a:gd name="T8" fmla="*/ 665 w 665"/>
                  <a:gd name="T9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61">
                    <a:moveTo>
                      <a:pt x="0" y="461"/>
                    </a:moveTo>
                    <a:cubicBezTo>
                      <a:pt x="47" y="355"/>
                      <a:pt x="142" y="183"/>
                      <a:pt x="198" y="107"/>
                    </a:cubicBezTo>
                    <a:cubicBezTo>
                      <a:pt x="254" y="31"/>
                      <a:pt x="292" y="4"/>
                      <a:pt x="336" y="2"/>
                    </a:cubicBezTo>
                    <a:cubicBezTo>
                      <a:pt x="380" y="0"/>
                      <a:pt x="410" y="19"/>
                      <a:pt x="465" y="95"/>
                    </a:cubicBezTo>
                    <a:cubicBezTo>
                      <a:pt x="520" y="171"/>
                      <a:pt x="626" y="371"/>
                      <a:pt x="665" y="45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5" name="Freeform 33"/>
              <p:cNvSpPr>
                <a:spLocks/>
              </p:cNvSpPr>
              <p:nvPr/>
            </p:nvSpPr>
            <p:spPr bwMode="auto">
              <a:xfrm>
                <a:off x="1259" y="784"/>
                <a:ext cx="745" cy="559"/>
              </a:xfrm>
              <a:custGeom>
                <a:avLst/>
                <a:gdLst>
                  <a:gd name="T0" fmla="*/ 0 w 745"/>
                  <a:gd name="T1" fmla="*/ 559 h 559"/>
                  <a:gd name="T2" fmla="*/ 85 w 745"/>
                  <a:gd name="T3" fmla="*/ 365 h 559"/>
                  <a:gd name="T4" fmla="*/ 238 w 745"/>
                  <a:gd name="T5" fmla="*/ 107 h 559"/>
                  <a:gd name="T6" fmla="*/ 376 w 745"/>
                  <a:gd name="T7" fmla="*/ 2 h 559"/>
                  <a:gd name="T8" fmla="*/ 505 w 745"/>
                  <a:gd name="T9" fmla="*/ 95 h 559"/>
                  <a:gd name="T10" fmla="*/ 664 w 745"/>
                  <a:gd name="T11" fmla="*/ 362 h 559"/>
                  <a:gd name="T12" fmla="*/ 745 w 745"/>
                  <a:gd name="T13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559">
                    <a:moveTo>
                      <a:pt x="0" y="559"/>
                    </a:moveTo>
                    <a:cubicBezTo>
                      <a:pt x="14" y="527"/>
                      <a:pt x="45" y="440"/>
                      <a:pt x="85" y="365"/>
                    </a:cubicBezTo>
                    <a:cubicBezTo>
                      <a:pt x="125" y="290"/>
                      <a:pt x="189" y="167"/>
                      <a:pt x="238" y="107"/>
                    </a:cubicBezTo>
                    <a:cubicBezTo>
                      <a:pt x="287" y="47"/>
                      <a:pt x="332" y="4"/>
                      <a:pt x="376" y="2"/>
                    </a:cubicBezTo>
                    <a:cubicBezTo>
                      <a:pt x="420" y="0"/>
                      <a:pt x="457" y="35"/>
                      <a:pt x="505" y="95"/>
                    </a:cubicBezTo>
                    <a:cubicBezTo>
                      <a:pt x="553" y="155"/>
                      <a:pt x="624" y="285"/>
                      <a:pt x="664" y="362"/>
                    </a:cubicBezTo>
                    <a:cubicBezTo>
                      <a:pt x="704" y="439"/>
                      <a:pt x="728" y="518"/>
                      <a:pt x="745" y="5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6" name="Freeform 34"/>
              <p:cNvSpPr>
                <a:spLocks/>
              </p:cNvSpPr>
              <p:nvPr/>
            </p:nvSpPr>
            <p:spPr bwMode="auto">
              <a:xfrm>
                <a:off x="1245" y="685"/>
                <a:ext cx="771" cy="593"/>
              </a:xfrm>
              <a:custGeom>
                <a:avLst/>
                <a:gdLst>
                  <a:gd name="T0" fmla="*/ 0 w 771"/>
                  <a:gd name="T1" fmla="*/ 593 h 593"/>
                  <a:gd name="T2" fmla="*/ 99 w 771"/>
                  <a:gd name="T3" fmla="*/ 365 h 593"/>
                  <a:gd name="T4" fmla="*/ 252 w 771"/>
                  <a:gd name="T5" fmla="*/ 107 h 593"/>
                  <a:gd name="T6" fmla="*/ 390 w 771"/>
                  <a:gd name="T7" fmla="*/ 2 h 593"/>
                  <a:gd name="T8" fmla="*/ 519 w 771"/>
                  <a:gd name="T9" fmla="*/ 95 h 593"/>
                  <a:gd name="T10" fmla="*/ 678 w 771"/>
                  <a:gd name="T11" fmla="*/ 362 h 593"/>
                  <a:gd name="T12" fmla="*/ 771 w 771"/>
                  <a:gd name="T13" fmla="*/ 58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593">
                    <a:moveTo>
                      <a:pt x="0" y="593"/>
                    </a:moveTo>
                    <a:cubicBezTo>
                      <a:pt x="16" y="555"/>
                      <a:pt x="57" y="446"/>
                      <a:pt x="99" y="365"/>
                    </a:cubicBezTo>
                    <a:cubicBezTo>
                      <a:pt x="141" y="284"/>
                      <a:pt x="203" y="167"/>
                      <a:pt x="252" y="107"/>
                    </a:cubicBezTo>
                    <a:cubicBezTo>
                      <a:pt x="301" y="47"/>
                      <a:pt x="346" y="4"/>
                      <a:pt x="390" y="2"/>
                    </a:cubicBezTo>
                    <a:cubicBezTo>
                      <a:pt x="434" y="0"/>
                      <a:pt x="471" y="35"/>
                      <a:pt x="519" y="95"/>
                    </a:cubicBezTo>
                    <a:cubicBezTo>
                      <a:pt x="567" y="155"/>
                      <a:pt x="636" y="280"/>
                      <a:pt x="678" y="362"/>
                    </a:cubicBezTo>
                    <a:cubicBezTo>
                      <a:pt x="720" y="444"/>
                      <a:pt x="752" y="540"/>
                      <a:pt x="771" y="5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3827" name="Freeform 35"/>
              <p:cNvSpPr>
                <a:spLocks/>
              </p:cNvSpPr>
              <p:nvPr/>
            </p:nvSpPr>
            <p:spPr bwMode="auto">
              <a:xfrm>
                <a:off x="1245" y="586"/>
                <a:ext cx="771" cy="593"/>
              </a:xfrm>
              <a:custGeom>
                <a:avLst/>
                <a:gdLst>
                  <a:gd name="T0" fmla="*/ 0 w 771"/>
                  <a:gd name="T1" fmla="*/ 593 h 593"/>
                  <a:gd name="T2" fmla="*/ 99 w 771"/>
                  <a:gd name="T3" fmla="*/ 365 h 593"/>
                  <a:gd name="T4" fmla="*/ 252 w 771"/>
                  <a:gd name="T5" fmla="*/ 107 h 593"/>
                  <a:gd name="T6" fmla="*/ 390 w 771"/>
                  <a:gd name="T7" fmla="*/ 2 h 593"/>
                  <a:gd name="T8" fmla="*/ 519 w 771"/>
                  <a:gd name="T9" fmla="*/ 95 h 593"/>
                  <a:gd name="T10" fmla="*/ 678 w 771"/>
                  <a:gd name="T11" fmla="*/ 362 h 593"/>
                  <a:gd name="T12" fmla="*/ 771 w 771"/>
                  <a:gd name="T13" fmla="*/ 58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593">
                    <a:moveTo>
                      <a:pt x="0" y="593"/>
                    </a:moveTo>
                    <a:cubicBezTo>
                      <a:pt x="16" y="555"/>
                      <a:pt x="57" y="446"/>
                      <a:pt x="99" y="365"/>
                    </a:cubicBezTo>
                    <a:cubicBezTo>
                      <a:pt x="141" y="284"/>
                      <a:pt x="203" y="167"/>
                      <a:pt x="252" y="107"/>
                    </a:cubicBezTo>
                    <a:cubicBezTo>
                      <a:pt x="301" y="47"/>
                      <a:pt x="346" y="4"/>
                      <a:pt x="390" y="2"/>
                    </a:cubicBezTo>
                    <a:cubicBezTo>
                      <a:pt x="434" y="0"/>
                      <a:pt x="471" y="35"/>
                      <a:pt x="519" y="95"/>
                    </a:cubicBezTo>
                    <a:cubicBezTo>
                      <a:pt x="567" y="155"/>
                      <a:pt x="636" y="280"/>
                      <a:pt x="678" y="362"/>
                    </a:cubicBezTo>
                    <a:cubicBezTo>
                      <a:pt x="720" y="444"/>
                      <a:pt x="752" y="540"/>
                      <a:pt x="771" y="5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3836" name="Group 44"/>
              <p:cNvGrpSpPr>
                <a:grpSpLocks/>
              </p:cNvGrpSpPr>
              <p:nvPr/>
            </p:nvGrpSpPr>
            <p:grpSpPr bwMode="auto">
              <a:xfrm>
                <a:off x="1245" y="569"/>
                <a:ext cx="272" cy="511"/>
                <a:chOff x="1245" y="569"/>
                <a:chExt cx="272" cy="511"/>
              </a:xfrm>
            </p:grpSpPr>
            <p:sp>
              <p:nvSpPr>
                <p:cNvPr id="673829" name="Freeform 37"/>
                <p:cNvSpPr>
                  <a:spLocks/>
                </p:cNvSpPr>
                <p:nvPr/>
              </p:nvSpPr>
              <p:spPr bwMode="auto">
                <a:xfrm>
                  <a:off x="1245" y="570"/>
                  <a:ext cx="198" cy="411"/>
                </a:xfrm>
                <a:custGeom>
                  <a:avLst/>
                  <a:gdLst>
                    <a:gd name="T0" fmla="*/ 0 w 198"/>
                    <a:gd name="T1" fmla="*/ 411 h 411"/>
                    <a:gd name="T2" fmla="*/ 99 w 198"/>
                    <a:gd name="T3" fmla="*/ 183 h 411"/>
                    <a:gd name="T4" fmla="*/ 198 w 198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" h="411">
                      <a:moveTo>
                        <a:pt x="0" y="411"/>
                      </a:moveTo>
                      <a:cubicBezTo>
                        <a:pt x="16" y="373"/>
                        <a:pt x="66" y="252"/>
                        <a:pt x="99" y="183"/>
                      </a:cubicBezTo>
                      <a:cubicBezTo>
                        <a:pt x="132" y="114"/>
                        <a:pt x="182" y="30"/>
                        <a:pt x="198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30" name="Freeform 38"/>
                <p:cNvSpPr>
                  <a:spLocks/>
                </p:cNvSpPr>
                <p:nvPr/>
              </p:nvSpPr>
              <p:spPr bwMode="auto">
                <a:xfrm>
                  <a:off x="1245" y="569"/>
                  <a:ext cx="144" cy="313"/>
                </a:xfrm>
                <a:custGeom>
                  <a:avLst/>
                  <a:gdLst>
                    <a:gd name="T0" fmla="*/ 0 w 144"/>
                    <a:gd name="T1" fmla="*/ 313 h 313"/>
                    <a:gd name="T2" fmla="*/ 99 w 144"/>
                    <a:gd name="T3" fmla="*/ 85 h 313"/>
                    <a:gd name="T4" fmla="*/ 144 w 144"/>
                    <a:gd name="T5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313">
                      <a:moveTo>
                        <a:pt x="0" y="313"/>
                      </a:moveTo>
                      <a:cubicBezTo>
                        <a:pt x="16" y="275"/>
                        <a:pt x="75" y="137"/>
                        <a:pt x="99" y="85"/>
                      </a:cubicBezTo>
                      <a:cubicBezTo>
                        <a:pt x="123" y="33"/>
                        <a:pt x="137" y="1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31" name="Freeform 39"/>
                <p:cNvSpPr>
                  <a:spLocks/>
                </p:cNvSpPr>
                <p:nvPr/>
              </p:nvSpPr>
              <p:spPr bwMode="auto">
                <a:xfrm>
                  <a:off x="1245" y="569"/>
                  <a:ext cx="81" cy="178"/>
                </a:xfrm>
                <a:custGeom>
                  <a:avLst/>
                  <a:gdLst>
                    <a:gd name="T0" fmla="*/ 0 w 81"/>
                    <a:gd name="T1" fmla="*/ 178 h 178"/>
                    <a:gd name="T2" fmla="*/ 81 w 81"/>
                    <a:gd name="T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178">
                      <a:moveTo>
                        <a:pt x="0" y="178"/>
                      </a:moveTo>
                      <a:cubicBezTo>
                        <a:pt x="13" y="148"/>
                        <a:pt x="67" y="30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32" name="Freeform 40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0" cy="43"/>
                </a:xfrm>
                <a:custGeom>
                  <a:avLst/>
                  <a:gdLst>
                    <a:gd name="T0" fmla="*/ 0 w 20"/>
                    <a:gd name="T1" fmla="*/ 43 h 43"/>
                    <a:gd name="T2" fmla="*/ 20 w 20"/>
                    <a:gd name="T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3">
                      <a:moveTo>
                        <a:pt x="0" y="43"/>
                      </a:moveTo>
                      <a:cubicBezTo>
                        <a:pt x="3" y="36"/>
                        <a:pt x="16" y="9"/>
                        <a:pt x="2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35" name="Freeform 43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72" cy="511"/>
                </a:xfrm>
                <a:custGeom>
                  <a:avLst/>
                  <a:gdLst>
                    <a:gd name="T0" fmla="*/ 0 w 272"/>
                    <a:gd name="T1" fmla="*/ 511 h 511"/>
                    <a:gd name="T2" fmla="*/ 99 w 272"/>
                    <a:gd name="T3" fmla="*/ 283 h 511"/>
                    <a:gd name="T4" fmla="*/ 272 w 272"/>
                    <a:gd name="T5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2" h="511">
                      <a:moveTo>
                        <a:pt x="0" y="511"/>
                      </a:moveTo>
                      <a:cubicBezTo>
                        <a:pt x="16" y="473"/>
                        <a:pt x="54" y="368"/>
                        <a:pt x="99" y="283"/>
                      </a:cubicBezTo>
                      <a:cubicBezTo>
                        <a:pt x="144" y="198"/>
                        <a:pt x="228" y="39"/>
                        <a:pt x="2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73837" name="Group 45"/>
              <p:cNvGrpSpPr>
                <a:grpSpLocks/>
              </p:cNvGrpSpPr>
              <p:nvPr/>
            </p:nvGrpSpPr>
            <p:grpSpPr bwMode="auto">
              <a:xfrm flipH="1">
                <a:off x="1745" y="569"/>
                <a:ext cx="272" cy="511"/>
                <a:chOff x="1245" y="569"/>
                <a:chExt cx="272" cy="511"/>
              </a:xfrm>
            </p:grpSpPr>
            <p:sp>
              <p:nvSpPr>
                <p:cNvPr id="673838" name="Freeform 46"/>
                <p:cNvSpPr>
                  <a:spLocks/>
                </p:cNvSpPr>
                <p:nvPr/>
              </p:nvSpPr>
              <p:spPr bwMode="auto">
                <a:xfrm>
                  <a:off x="1245" y="570"/>
                  <a:ext cx="198" cy="411"/>
                </a:xfrm>
                <a:custGeom>
                  <a:avLst/>
                  <a:gdLst>
                    <a:gd name="T0" fmla="*/ 0 w 198"/>
                    <a:gd name="T1" fmla="*/ 411 h 411"/>
                    <a:gd name="T2" fmla="*/ 99 w 198"/>
                    <a:gd name="T3" fmla="*/ 183 h 411"/>
                    <a:gd name="T4" fmla="*/ 198 w 198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" h="411">
                      <a:moveTo>
                        <a:pt x="0" y="411"/>
                      </a:moveTo>
                      <a:cubicBezTo>
                        <a:pt x="16" y="373"/>
                        <a:pt x="66" y="252"/>
                        <a:pt x="99" y="183"/>
                      </a:cubicBezTo>
                      <a:cubicBezTo>
                        <a:pt x="132" y="114"/>
                        <a:pt x="182" y="30"/>
                        <a:pt x="198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39" name="Freeform 47"/>
                <p:cNvSpPr>
                  <a:spLocks/>
                </p:cNvSpPr>
                <p:nvPr/>
              </p:nvSpPr>
              <p:spPr bwMode="auto">
                <a:xfrm>
                  <a:off x="1245" y="569"/>
                  <a:ext cx="144" cy="313"/>
                </a:xfrm>
                <a:custGeom>
                  <a:avLst/>
                  <a:gdLst>
                    <a:gd name="T0" fmla="*/ 0 w 144"/>
                    <a:gd name="T1" fmla="*/ 313 h 313"/>
                    <a:gd name="T2" fmla="*/ 99 w 144"/>
                    <a:gd name="T3" fmla="*/ 85 h 313"/>
                    <a:gd name="T4" fmla="*/ 144 w 144"/>
                    <a:gd name="T5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313">
                      <a:moveTo>
                        <a:pt x="0" y="313"/>
                      </a:moveTo>
                      <a:cubicBezTo>
                        <a:pt x="16" y="275"/>
                        <a:pt x="75" y="137"/>
                        <a:pt x="99" y="85"/>
                      </a:cubicBezTo>
                      <a:cubicBezTo>
                        <a:pt x="123" y="33"/>
                        <a:pt x="137" y="1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40" name="Freeform 48"/>
                <p:cNvSpPr>
                  <a:spLocks/>
                </p:cNvSpPr>
                <p:nvPr/>
              </p:nvSpPr>
              <p:spPr bwMode="auto">
                <a:xfrm>
                  <a:off x="1245" y="569"/>
                  <a:ext cx="81" cy="178"/>
                </a:xfrm>
                <a:custGeom>
                  <a:avLst/>
                  <a:gdLst>
                    <a:gd name="T0" fmla="*/ 0 w 81"/>
                    <a:gd name="T1" fmla="*/ 178 h 178"/>
                    <a:gd name="T2" fmla="*/ 81 w 81"/>
                    <a:gd name="T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178">
                      <a:moveTo>
                        <a:pt x="0" y="178"/>
                      </a:moveTo>
                      <a:cubicBezTo>
                        <a:pt x="13" y="148"/>
                        <a:pt x="67" y="30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41" name="Freeform 49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0" cy="43"/>
                </a:xfrm>
                <a:custGeom>
                  <a:avLst/>
                  <a:gdLst>
                    <a:gd name="T0" fmla="*/ 0 w 20"/>
                    <a:gd name="T1" fmla="*/ 43 h 43"/>
                    <a:gd name="T2" fmla="*/ 20 w 20"/>
                    <a:gd name="T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3">
                      <a:moveTo>
                        <a:pt x="0" y="43"/>
                      </a:moveTo>
                      <a:cubicBezTo>
                        <a:pt x="3" y="36"/>
                        <a:pt x="16" y="9"/>
                        <a:pt x="2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842" name="Freeform 50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72" cy="511"/>
                </a:xfrm>
                <a:custGeom>
                  <a:avLst/>
                  <a:gdLst>
                    <a:gd name="T0" fmla="*/ 0 w 272"/>
                    <a:gd name="T1" fmla="*/ 511 h 511"/>
                    <a:gd name="T2" fmla="*/ 99 w 272"/>
                    <a:gd name="T3" fmla="*/ 283 h 511"/>
                    <a:gd name="T4" fmla="*/ 272 w 272"/>
                    <a:gd name="T5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2" h="511">
                      <a:moveTo>
                        <a:pt x="0" y="511"/>
                      </a:moveTo>
                      <a:cubicBezTo>
                        <a:pt x="16" y="473"/>
                        <a:pt x="54" y="368"/>
                        <a:pt x="99" y="283"/>
                      </a:cubicBezTo>
                      <a:cubicBezTo>
                        <a:pt x="144" y="198"/>
                        <a:pt x="228" y="39"/>
                        <a:pt x="2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3843" name="Rectangle 51"/>
              <p:cNvSpPr>
                <a:spLocks noChangeArrowheads="1"/>
              </p:cNvSpPr>
              <p:nvPr/>
            </p:nvSpPr>
            <p:spPr bwMode="auto">
              <a:xfrm>
                <a:off x="1246" y="568"/>
                <a:ext cx="774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3935" name="Rectangle 143"/>
            <p:cNvSpPr>
              <a:spLocks noChangeArrowheads="1"/>
            </p:cNvSpPr>
            <p:nvPr/>
          </p:nvSpPr>
          <p:spPr bwMode="auto">
            <a:xfrm>
              <a:off x="1536" y="1918"/>
              <a:ext cx="90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Aft>
                  <a:spcPct val="10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abrupt V </a:t>
              </a:r>
              <a:r>
                <a:rPr lang="en-US" sz="2200" dirty="0">
                  <a:solidFill>
                    <a:prstClr val="black"/>
                  </a:solidFill>
                </a:rPr>
                <a:t>= </a:t>
              </a:r>
            </a:p>
            <a:p>
              <a:pPr marL="342900" indent="-342900">
                <a:spcAft>
                  <a:spcPct val="35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gully, ridge</a:t>
              </a:r>
            </a:p>
          </p:txBody>
        </p:sp>
      </p:grpSp>
      <p:grpSp>
        <p:nvGrpSpPr>
          <p:cNvPr id="673950" name="Group 158"/>
          <p:cNvGrpSpPr>
            <a:grpSpLocks/>
          </p:cNvGrpSpPr>
          <p:nvPr/>
        </p:nvGrpSpPr>
        <p:grpSpPr bwMode="auto">
          <a:xfrm>
            <a:off x="2438401" y="4337050"/>
            <a:ext cx="5064125" cy="1231900"/>
            <a:chOff x="576" y="2732"/>
            <a:chExt cx="3190" cy="776"/>
          </a:xfrm>
        </p:grpSpPr>
        <p:grpSp>
          <p:nvGrpSpPr>
            <p:cNvPr id="673932" name="Group 140"/>
            <p:cNvGrpSpPr>
              <a:grpSpLocks/>
            </p:cNvGrpSpPr>
            <p:nvPr/>
          </p:nvGrpSpPr>
          <p:grpSpPr bwMode="auto">
            <a:xfrm>
              <a:off x="1980" y="2732"/>
              <a:ext cx="1786" cy="776"/>
              <a:chOff x="246" y="2690"/>
              <a:chExt cx="1786" cy="776"/>
            </a:xfrm>
          </p:grpSpPr>
          <p:sp>
            <p:nvSpPr>
              <p:cNvPr id="673905" name="Rectangle 113"/>
              <p:cNvSpPr>
                <a:spLocks noChangeArrowheads="1"/>
              </p:cNvSpPr>
              <p:nvPr/>
            </p:nvSpPr>
            <p:spPr bwMode="auto">
              <a:xfrm>
                <a:off x="246" y="2690"/>
                <a:ext cx="1783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3931" name="Group 139"/>
              <p:cNvGrpSpPr>
                <a:grpSpLocks/>
              </p:cNvGrpSpPr>
              <p:nvPr/>
            </p:nvGrpSpPr>
            <p:grpSpPr bwMode="auto">
              <a:xfrm>
                <a:off x="246" y="2690"/>
                <a:ext cx="1786" cy="776"/>
                <a:chOff x="248" y="2690"/>
                <a:chExt cx="1786" cy="776"/>
              </a:xfrm>
            </p:grpSpPr>
            <p:sp>
              <p:nvSpPr>
                <p:cNvPr id="673880" name="Rectangle 88"/>
                <p:cNvSpPr>
                  <a:spLocks noChangeArrowheads="1"/>
                </p:cNvSpPr>
                <p:nvPr/>
              </p:nvSpPr>
              <p:spPr bwMode="auto">
                <a:xfrm>
                  <a:off x="250" y="2692"/>
                  <a:ext cx="1783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06" name="Freeform 114"/>
                <p:cNvSpPr>
                  <a:spLocks/>
                </p:cNvSpPr>
                <p:nvPr/>
              </p:nvSpPr>
              <p:spPr bwMode="auto">
                <a:xfrm>
                  <a:off x="250" y="286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07" name="Freeform 115"/>
                <p:cNvSpPr>
                  <a:spLocks/>
                </p:cNvSpPr>
                <p:nvPr/>
              </p:nvSpPr>
              <p:spPr bwMode="auto">
                <a:xfrm>
                  <a:off x="250" y="282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0" name="Freeform 118"/>
                <p:cNvSpPr>
                  <a:spLocks/>
                </p:cNvSpPr>
                <p:nvPr/>
              </p:nvSpPr>
              <p:spPr bwMode="auto">
                <a:xfrm>
                  <a:off x="250" y="2699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2" name="Freeform 120"/>
                <p:cNvSpPr>
                  <a:spLocks/>
                </p:cNvSpPr>
                <p:nvPr/>
              </p:nvSpPr>
              <p:spPr bwMode="auto">
                <a:xfrm>
                  <a:off x="952" y="2694"/>
                  <a:ext cx="1078" cy="190"/>
                </a:xfrm>
                <a:custGeom>
                  <a:avLst/>
                  <a:gdLst>
                    <a:gd name="T0" fmla="*/ 0 w 1078"/>
                    <a:gd name="T1" fmla="*/ 0 h 190"/>
                    <a:gd name="T2" fmla="*/ 116 w 1078"/>
                    <a:gd name="T3" fmla="*/ 16 h 190"/>
                    <a:gd name="T4" fmla="*/ 228 w 1078"/>
                    <a:gd name="T5" fmla="*/ 8 h 190"/>
                    <a:gd name="T6" fmla="*/ 374 w 1078"/>
                    <a:gd name="T7" fmla="*/ 28 h 190"/>
                    <a:gd name="T8" fmla="*/ 490 w 1078"/>
                    <a:gd name="T9" fmla="*/ 20 h 190"/>
                    <a:gd name="T10" fmla="*/ 592 w 1078"/>
                    <a:gd name="T11" fmla="*/ 44 h 190"/>
                    <a:gd name="T12" fmla="*/ 686 w 1078"/>
                    <a:gd name="T13" fmla="*/ 70 h 190"/>
                    <a:gd name="T14" fmla="*/ 770 w 1078"/>
                    <a:gd name="T15" fmla="*/ 98 h 190"/>
                    <a:gd name="T16" fmla="*/ 806 w 1078"/>
                    <a:gd name="T17" fmla="*/ 140 h 190"/>
                    <a:gd name="T18" fmla="*/ 884 w 1078"/>
                    <a:gd name="T19" fmla="*/ 188 h 190"/>
                    <a:gd name="T20" fmla="*/ 1004 w 1078"/>
                    <a:gd name="T21" fmla="*/ 150 h 190"/>
                    <a:gd name="T22" fmla="*/ 1078 w 1078"/>
                    <a:gd name="T23" fmla="*/ 11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78" h="190">
                      <a:moveTo>
                        <a:pt x="0" y="0"/>
                      </a:moveTo>
                      <a:cubicBezTo>
                        <a:pt x="39" y="7"/>
                        <a:pt x="78" y="15"/>
                        <a:pt x="116" y="16"/>
                      </a:cubicBezTo>
                      <a:cubicBezTo>
                        <a:pt x="154" y="17"/>
                        <a:pt x="185" y="6"/>
                        <a:pt x="228" y="8"/>
                      </a:cubicBezTo>
                      <a:cubicBezTo>
                        <a:pt x="271" y="10"/>
                        <a:pt x="330" y="26"/>
                        <a:pt x="374" y="28"/>
                      </a:cubicBezTo>
                      <a:cubicBezTo>
                        <a:pt x="418" y="30"/>
                        <a:pt x="454" y="17"/>
                        <a:pt x="490" y="20"/>
                      </a:cubicBezTo>
                      <a:cubicBezTo>
                        <a:pt x="526" y="23"/>
                        <a:pt x="559" y="36"/>
                        <a:pt x="592" y="44"/>
                      </a:cubicBezTo>
                      <a:cubicBezTo>
                        <a:pt x="625" y="52"/>
                        <a:pt x="656" y="61"/>
                        <a:pt x="686" y="70"/>
                      </a:cubicBezTo>
                      <a:cubicBezTo>
                        <a:pt x="716" y="79"/>
                        <a:pt x="750" y="86"/>
                        <a:pt x="770" y="98"/>
                      </a:cubicBezTo>
                      <a:cubicBezTo>
                        <a:pt x="790" y="110"/>
                        <a:pt x="787" y="125"/>
                        <a:pt x="806" y="140"/>
                      </a:cubicBezTo>
                      <a:cubicBezTo>
                        <a:pt x="825" y="155"/>
                        <a:pt x="851" y="186"/>
                        <a:pt x="884" y="188"/>
                      </a:cubicBezTo>
                      <a:cubicBezTo>
                        <a:pt x="917" y="190"/>
                        <a:pt x="972" y="162"/>
                        <a:pt x="1004" y="150"/>
                      </a:cubicBezTo>
                      <a:cubicBezTo>
                        <a:pt x="1036" y="138"/>
                        <a:pt x="1066" y="123"/>
                        <a:pt x="1078" y="11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3" name="Freeform 121"/>
                <p:cNvSpPr>
                  <a:spLocks/>
                </p:cNvSpPr>
                <p:nvPr/>
              </p:nvSpPr>
              <p:spPr bwMode="auto">
                <a:xfrm>
                  <a:off x="1542" y="2692"/>
                  <a:ext cx="492" cy="139"/>
                </a:xfrm>
                <a:custGeom>
                  <a:avLst/>
                  <a:gdLst>
                    <a:gd name="T0" fmla="*/ 0 w 492"/>
                    <a:gd name="T1" fmla="*/ 0 h 139"/>
                    <a:gd name="T2" fmla="*/ 30 w 492"/>
                    <a:gd name="T3" fmla="*/ 10 h 139"/>
                    <a:gd name="T4" fmla="*/ 66 w 492"/>
                    <a:gd name="T5" fmla="*/ 14 h 139"/>
                    <a:gd name="T6" fmla="*/ 126 w 492"/>
                    <a:gd name="T7" fmla="*/ 30 h 139"/>
                    <a:gd name="T8" fmla="*/ 192 w 492"/>
                    <a:gd name="T9" fmla="*/ 44 h 139"/>
                    <a:gd name="T10" fmla="*/ 234 w 492"/>
                    <a:gd name="T11" fmla="*/ 78 h 139"/>
                    <a:gd name="T12" fmla="*/ 292 w 492"/>
                    <a:gd name="T13" fmla="*/ 130 h 139"/>
                    <a:gd name="T14" fmla="*/ 354 w 492"/>
                    <a:gd name="T15" fmla="*/ 132 h 139"/>
                    <a:gd name="T16" fmla="*/ 404 w 492"/>
                    <a:gd name="T17" fmla="*/ 108 h 139"/>
                    <a:gd name="T18" fmla="*/ 442 w 492"/>
                    <a:gd name="T19" fmla="*/ 42 h 139"/>
                    <a:gd name="T20" fmla="*/ 492 w 492"/>
                    <a:gd name="T21" fmla="*/ 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2" h="139">
                      <a:moveTo>
                        <a:pt x="0" y="0"/>
                      </a:moveTo>
                      <a:cubicBezTo>
                        <a:pt x="9" y="4"/>
                        <a:pt x="19" y="8"/>
                        <a:pt x="30" y="10"/>
                      </a:cubicBezTo>
                      <a:cubicBezTo>
                        <a:pt x="41" y="12"/>
                        <a:pt x="50" y="11"/>
                        <a:pt x="66" y="14"/>
                      </a:cubicBezTo>
                      <a:cubicBezTo>
                        <a:pt x="82" y="17"/>
                        <a:pt x="105" y="25"/>
                        <a:pt x="126" y="30"/>
                      </a:cubicBezTo>
                      <a:cubicBezTo>
                        <a:pt x="147" y="35"/>
                        <a:pt x="174" y="36"/>
                        <a:pt x="192" y="44"/>
                      </a:cubicBezTo>
                      <a:cubicBezTo>
                        <a:pt x="210" y="52"/>
                        <a:pt x="217" y="64"/>
                        <a:pt x="234" y="78"/>
                      </a:cubicBezTo>
                      <a:cubicBezTo>
                        <a:pt x="251" y="92"/>
                        <a:pt x="272" y="121"/>
                        <a:pt x="292" y="130"/>
                      </a:cubicBezTo>
                      <a:cubicBezTo>
                        <a:pt x="312" y="139"/>
                        <a:pt x="335" y="136"/>
                        <a:pt x="354" y="132"/>
                      </a:cubicBezTo>
                      <a:cubicBezTo>
                        <a:pt x="373" y="128"/>
                        <a:pt x="389" y="123"/>
                        <a:pt x="404" y="108"/>
                      </a:cubicBezTo>
                      <a:cubicBezTo>
                        <a:pt x="419" y="93"/>
                        <a:pt x="427" y="60"/>
                        <a:pt x="442" y="42"/>
                      </a:cubicBezTo>
                      <a:cubicBezTo>
                        <a:pt x="457" y="24"/>
                        <a:pt x="484" y="9"/>
                        <a:pt x="492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4" name="Freeform 122"/>
                <p:cNvSpPr>
                  <a:spLocks/>
                </p:cNvSpPr>
                <p:nvPr/>
              </p:nvSpPr>
              <p:spPr bwMode="auto">
                <a:xfrm>
                  <a:off x="1764" y="2690"/>
                  <a:ext cx="196" cy="84"/>
                </a:xfrm>
                <a:custGeom>
                  <a:avLst/>
                  <a:gdLst>
                    <a:gd name="T0" fmla="*/ 0 w 196"/>
                    <a:gd name="T1" fmla="*/ 4 h 84"/>
                    <a:gd name="T2" fmla="*/ 36 w 196"/>
                    <a:gd name="T3" fmla="*/ 20 h 84"/>
                    <a:gd name="T4" fmla="*/ 64 w 196"/>
                    <a:gd name="T5" fmla="*/ 42 h 84"/>
                    <a:gd name="T6" fmla="*/ 102 w 196"/>
                    <a:gd name="T7" fmla="*/ 72 h 84"/>
                    <a:gd name="T8" fmla="*/ 136 w 196"/>
                    <a:gd name="T9" fmla="*/ 78 h 84"/>
                    <a:gd name="T10" fmla="*/ 174 w 196"/>
                    <a:gd name="T11" fmla="*/ 36 h 84"/>
                    <a:gd name="T12" fmla="*/ 196 w 196"/>
                    <a:gd name="T1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6" h="84">
                      <a:moveTo>
                        <a:pt x="0" y="4"/>
                      </a:moveTo>
                      <a:cubicBezTo>
                        <a:pt x="12" y="9"/>
                        <a:pt x="25" y="14"/>
                        <a:pt x="36" y="20"/>
                      </a:cubicBezTo>
                      <a:cubicBezTo>
                        <a:pt x="47" y="26"/>
                        <a:pt x="53" y="33"/>
                        <a:pt x="64" y="42"/>
                      </a:cubicBezTo>
                      <a:cubicBezTo>
                        <a:pt x="75" y="51"/>
                        <a:pt x="90" y="66"/>
                        <a:pt x="102" y="72"/>
                      </a:cubicBezTo>
                      <a:cubicBezTo>
                        <a:pt x="114" y="78"/>
                        <a:pt x="124" y="84"/>
                        <a:pt x="136" y="78"/>
                      </a:cubicBezTo>
                      <a:cubicBezTo>
                        <a:pt x="148" y="72"/>
                        <a:pt x="164" y="49"/>
                        <a:pt x="174" y="36"/>
                      </a:cubicBezTo>
                      <a:cubicBezTo>
                        <a:pt x="184" y="23"/>
                        <a:pt x="190" y="11"/>
                        <a:pt x="19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5" name="Freeform 123"/>
                <p:cNvSpPr>
                  <a:spLocks/>
                </p:cNvSpPr>
                <p:nvPr/>
              </p:nvSpPr>
              <p:spPr bwMode="auto">
                <a:xfrm>
                  <a:off x="250" y="2757"/>
                  <a:ext cx="1782" cy="224"/>
                </a:xfrm>
                <a:custGeom>
                  <a:avLst/>
                  <a:gdLst>
                    <a:gd name="T0" fmla="*/ 0 w 1782"/>
                    <a:gd name="T1" fmla="*/ 1 h 224"/>
                    <a:gd name="T2" fmla="*/ 62 w 1782"/>
                    <a:gd name="T3" fmla="*/ 3 h 224"/>
                    <a:gd name="T4" fmla="*/ 116 w 1782"/>
                    <a:gd name="T5" fmla="*/ 17 h 224"/>
                    <a:gd name="T6" fmla="*/ 168 w 1782"/>
                    <a:gd name="T7" fmla="*/ 25 h 224"/>
                    <a:gd name="T8" fmla="*/ 248 w 1782"/>
                    <a:gd name="T9" fmla="*/ 25 h 224"/>
                    <a:gd name="T10" fmla="*/ 458 w 1782"/>
                    <a:gd name="T11" fmla="*/ 9 h 224"/>
                    <a:gd name="T12" fmla="*/ 520 w 1782"/>
                    <a:gd name="T13" fmla="*/ 9 h 224"/>
                    <a:gd name="T14" fmla="*/ 594 w 1782"/>
                    <a:gd name="T15" fmla="*/ 29 h 224"/>
                    <a:gd name="T16" fmla="*/ 710 w 1782"/>
                    <a:gd name="T17" fmla="*/ 67 h 224"/>
                    <a:gd name="T18" fmla="*/ 870 w 1782"/>
                    <a:gd name="T19" fmla="*/ 67 h 224"/>
                    <a:gd name="T20" fmla="*/ 936 w 1782"/>
                    <a:gd name="T21" fmla="*/ 65 h 224"/>
                    <a:gd name="T22" fmla="*/ 1010 w 1782"/>
                    <a:gd name="T23" fmla="*/ 65 h 224"/>
                    <a:gd name="T24" fmla="*/ 1080 w 1782"/>
                    <a:gd name="T25" fmla="*/ 89 h 224"/>
                    <a:gd name="T26" fmla="*/ 1196 w 1782"/>
                    <a:gd name="T27" fmla="*/ 81 h 224"/>
                    <a:gd name="T28" fmla="*/ 1270 w 1782"/>
                    <a:gd name="T29" fmla="*/ 81 h 224"/>
                    <a:gd name="T30" fmla="*/ 1420 w 1782"/>
                    <a:gd name="T31" fmla="*/ 139 h 224"/>
                    <a:gd name="T32" fmla="*/ 1530 w 1782"/>
                    <a:gd name="T33" fmla="*/ 203 h 224"/>
                    <a:gd name="T34" fmla="*/ 1610 w 1782"/>
                    <a:gd name="T35" fmla="*/ 223 h 224"/>
                    <a:gd name="T36" fmla="*/ 1682 w 1782"/>
                    <a:gd name="T37" fmla="*/ 195 h 224"/>
                    <a:gd name="T38" fmla="*/ 1782 w 1782"/>
                    <a:gd name="T39" fmla="*/ 1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82" h="224">
                      <a:moveTo>
                        <a:pt x="0" y="1"/>
                      </a:moveTo>
                      <a:cubicBezTo>
                        <a:pt x="21" y="0"/>
                        <a:pt x="43" y="0"/>
                        <a:pt x="62" y="3"/>
                      </a:cubicBezTo>
                      <a:cubicBezTo>
                        <a:pt x="81" y="6"/>
                        <a:pt x="98" y="13"/>
                        <a:pt x="116" y="17"/>
                      </a:cubicBezTo>
                      <a:cubicBezTo>
                        <a:pt x="134" y="21"/>
                        <a:pt x="146" y="24"/>
                        <a:pt x="168" y="25"/>
                      </a:cubicBezTo>
                      <a:cubicBezTo>
                        <a:pt x="190" y="26"/>
                        <a:pt x="200" y="28"/>
                        <a:pt x="248" y="25"/>
                      </a:cubicBezTo>
                      <a:cubicBezTo>
                        <a:pt x="296" y="22"/>
                        <a:pt x="413" y="12"/>
                        <a:pt x="458" y="9"/>
                      </a:cubicBezTo>
                      <a:cubicBezTo>
                        <a:pt x="503" y="6"/>
                        <a:pt x="497" y="6"/>
                        <a:pt x="520" y="9"/>
                      </a:cubicBezTo>
                      <a:cubicBezTo>
                        <a:pt x="543" y="12"/>
                        <a:pt x="563" y="19"/>
                        <a:pt x="594" y="29"/>
                      </a:cubicBezTo>
                      <a:cubicBezTo>
                        <a:pt x="625" y="39"/>
                        <a:pt x="664" y="61"/>
                        <a:pt x="710" y="67"/>
                      </a:cubicBezTo>
                      <a:cubicBezTo>
                        <a:pt x="756" y="73"/>
                        <a:pt x="832" y="67"/>
                        <a:pt x="870" y="67"/>
                      </a:cubicBezTo>
                      <a:cubicBezTo>
                        <a:pt x="908" y="67"/>
                        <a:pt x="913" y="65"/>
                        <a:pt x="936" y="65"/>
                      </a:cubicBezTo>
                      <a:cubicBezTo>
                        <a:pt x="959" y="65"/>
                        <a:pt x="986" y="61"/>
                        <a:pt x="1010" y="65"/>
                      </a:cubicBezTo>
                      <a:cubicBezTo>
                        <a:pt x="1034" y="69"/>
                        <a:pt x="1049" y="86"/>
                        <a:pt x="1080" y="89"/>
                      </a:cubicBezTo>
                      <a:cubicBezTo>
                        <a:pt x="1111" y="92"/>
                        <a:pt x="1164" y="82"/>
                        <a:pt x="1196" y="81"/>
                      </a:cubicBezTo>
                      <a:cubicBezTo>
                        <a:pt x="1228" y="80"/>
                        <a:pt x="1233" y="71"/>
                        <a:pt x="1270" y="81"/>
                      </a:cubicBezTo>
                      <a:cubicBezTo>
                        <a:pt x="1307" y="91"/>
                        <a:pt x="1377" y="119"/>
                        <a:pt x="1420" y="139"/>
                      </a:cubicBezTo>
                      <a:cubicBezTo>
                        <a:pt x="1463" y="159"/>
                        <a:pt x="1498" y="189"/>
                        <a:pt x="1530" y="203"/>
                      </a:cubicBezTo>
                      <a:cubicBezTo>
                        <a:pt x="1562" y="217"/>
                        <a:pt x="1585" y="224"/>
                        <a:pt x="1610" y="223"/>
                      </a:cubicBezTo>
                      <a:cubicBezTo>
                        <a:pt x="1635" y="222"/>
                        <a:pt x="1653" y="202"/>
                        <a:pt x="1682" y="195"/>
                      </a:cubicBezTo>
                      <a:cubicBezTo>
                        <a:pt x="1711" y="188"/>
                        <a:pt x="1746" y="183"/>
                        <a:pt x="1782" y="179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7" name="Freeform 125"/>
                <p:cNvSpPr>
                  <a:spLocks/>
                </p:cNvSpPr>
                <p:nvPr/>
              </p:nvSpPr>
              <p:spPr bwMode="auto">
                <a:xfrm>
                  <a:off x="248" y="3253"/>
                  <a:ext cx="1780" cy="179"/>
                </a:xfrm>
                <a:custGeom>
                  <a:avLst/>
                  <a:gdLst>
                    <a:gd name="T0" fmla="*/ 0 w 1780"/>
                    <a:gd name="T1" fmla="*/ 179 h 179"/>
                    <a:gd name="T2" fmla="*/ 74 w 1780"/>
                    <a:gd name="T3" fmla="*/ 175 h 179"/>
                    <a:gd name="T4" fmla="*/ 140 w 1780"/>
                    <a:gd name="T5" fmla="*/ 167 h 179"/>
                    <a:gd name="T6" fmla="*/ 288 w 1780"/>
                    <a:gd name="T7" fmla="*/ 145 h 179"/>
                    <a:gd name="T8" fmla="*/ 356 w 1780"/>
                    <a:gd name="T9" fmla="*/ 123 h 179"/>
                    <a:gd name="T10" fmla="*/ 548 w 1780"/>
                    <a:gd name="T11" fmla="*/ 109 h 179"/>
                    <a:gd name="T12" fmla="*/ 728 w 1780"/>
                    <a:gd name="T13" fmla="*/ 91 h 179"/>
                    <a:gd name="T14" fmla="*/ 876 w 1780"/>
                    <a:gd name="T15" fmla="*/ 43 h 179"/>
                    <a:gd name="T16" fmla="*/ 1050 w 1780"/>
                    <a:gd name="T17" fmla="*/ 39 h 179"/>
                    <a:gd name="T18" fmla="*/ 1222 w 1780"/>
                    <a:gd name="T19" fmla="*/ 15 h 179"/>
                    <a:gd name="T20" fmla="*/ 1332 w 1780"/>
                    <a:gd name="T21" fmla="*/ 3 h 179"/>
                    <a:gd name="T22" fmla="*/ 1494 w 1780"/>
                    <a:gd name="T23" fmla="*/ 33 h 179"/>
                    <a:gd name="T24" fmla="*/ 1630 w 1780"/>
                    <a:gd name="T25" fmla="*/ 51 h 179"/>
                    <a:gd name="T26" fmla="*/ 1780 w 1780"/>
                    <a:gd name="T27" fmla="*/ 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80" h="179">
                      <a:moveTo>
                        <a:pt x="0" y="179"/>
                      </a:moveTo>
                      <a:cubicBezTo>
                        <a:pt x="25" y="178"/>
                        <a:pt x="51" y="177"/>
                        <a:pt x="74" y="175"/>
                      </a:cubicBezTo>
                      <a:cubicBezTo>
                        <a:pt x="97" y="173"/>
                        <a:pt x="104" y="172"/>
                        <a:pt x="140" y="167"/>
                      </a:cubicBezTo>
                      <a:cubicBezTo>
                        <a:pt x="176" y="162"/>
                        <a:pt x="252" y="152"/>
                        <a:pt x="288" y="145"/>
                      </a:cubicBezTo>
                      <a:cubicBezTo>
                        <a:pt x="324" y="138"/>
                        <a:pt x="313" y="129"/>
                        <a:pt x="356" y="123"/>
                      </a:cubicBezTo>
                      <a:cubicBezTo>
                        <a:pt x="399" y="117"/>
                        <a:pt x="486" y="114"/>
                        <a:pt x="548" y="109"/>
                      </a:cubicBezTo>
                      <a:cubicBezTo>
                        <a:pt x="610" y="104"/>
                        <a:pt x="673" y="102"/>
                        <a:pt x="728" y="91"/>
                      </a:cubicBezTo>
                      <a:cubicBezTo>
                        <a:pt x="783" y="80"/>
                        <a:pt x="822" y="52"/>
                        <a:pt x="876" y="43"/>
                      </a:cubicBezTo>
                      <a:cubicBezTo>
                        <a:pt x="930" y="34"/>
                        <a:pt x="992" y="44"/>
                        <a:pt x="1050" y="39"/>
                      </a:cubicBezTo>
                      <a:cubicBezTo>
                        <a:pt x="1108" y="34"/>
                        <a:pt x="1175" y="21"/>
                        <a:pt x="1222" y="15"/>
                      </a:cubicBezTo>
                      <a:cubicBezTo>
                        <a:pt x="1269" y="9"/>
                        <a:pt x="1287" y="0"/>
                        <a:pt x="1332" y="3"/>
                      </a:cubicBezTo>
                      <a:cubicBezTo>
                        <a:pt x="1377" y="6"/>
                        <a:pt x="1444" y="25"/>
                        <a:pt x="1494" y="33"/>
                      </a:cubicBezTo>
                      <a:cubicBezTo>
                        <a:pt x="1544" y="41"/>
                        <a:pt x="1582" y="45"/>
                        <a:pt x="1630" y="51"/>
                      </a:cubicBezTo>
                      <a:cubicBezTo>
                        <a:pt x="1678" y="57"/>
                        <a:pt x="1755" y="64"/>
                        <a:pt x="1780" y="6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8" name="Freeform 126"/>
                <p:cNvSpPr>
                  <a:spLocks/>
                </p:cNvSpPr>
                <p:nvPr/>
              </p:nvSpPr>
              <p:spPr bwMode="auto">
                <a:xfrm>
                  <a:off x="248" y="3296"/>
                  <a:ext cx="1782" cy="168"/>
                </a:xfrm>
                <a:custGeom>
                  <a:avLst/>
                  <a:gdLst>
                    <a:gd name="T0" fmla="*/ 0 w 1782"/>
                    <a:gd name="T1" fmla="*/ 168 h 168"/>
                    <a:gd name="T2" fmla="*/ 74 w 1782"/>
                    <a:gd name="T3" fmla="*/ 164 h 168"/>
                    <a:gd name="T4" fmla="*/ 140 w 1782"/>
                    <a:gd name="T5" fmla="*/ 157 h 168"/>
                    <a:gd name="T6" fmla="*/ 288 w 1782"/>
                    <a:gd name="T7" fmla="*/ 138 h 168"/>
                    <a:gd name="T8" fmla="*/ 356 w 1782"/>
                    <a:gd name="T9" fmla="*/ 119 h 168"/>
                    <a:gd name="T10" fmla="*/ 548 w 1782"/>
                    <a:gd name="T11" fmla="*/ 106 h 168"/>
                    <a:gd name="T12" fmla="*/ 728 w 1782"/>
                    <a:gd name="T13" fmla="*/ 91 h 168"/>
                    <a:gd name="T14" fmla="*/ 876 w 1782"/>
                    <a:gd name="T15" fmla="*/ 48 h 168"/>
                    <a:gd name="T16" fmla="*/ 1050 w 1782"/>
                    <a:gd name="T17" fmla="*/ 45 h 168"/>
                    <a:gd name="T18" fmla="*/ 1222 w 1782"/>
                    <a:gd name="T19" fmla="*/ 24 h 168"/>
                    <a:gd name="T20" fmla="*/ 1352 w 1782"/>
                    <a:gd name="T21" fmla="*/ 0 h 168"/>
                    <a:gd name="T22" fmla="*/ 1482 w 1782"/>
                    <a:gd name="T23" fmla="*/ 26 h 168"/>
                    <a:gd name="T24" fmla="*/ 1610 w 1782"/>
                    <a:gd name="T25" fmla="*/ 34 h 168"/>
                    <a:gd name="T26" fmla="*/ 1708 w 1782"/>
                    <a:gd name="T27" fmla="*/ 40 h 168"/>
                    <a:gd name="T28" fmla="*/ 1782 w 1782"/>
                    <a:gd name="T29" fmla="*/ 4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68">
                      <a:moveTo>
                        <a:pt x="0" y="168"/>
                      </a:moveTo>
                      <a:cubicBezTo>
                        <a:pt x="25" y="167"/>
                        <a:pt x="51" y="166"/>
                        <a:pt x="74" y="164"/>
                      </a:cubicBezTo>
                      <a:cubicBezTo>
                        <a:pt x="97" y="163"/>
                        <a:pt x="104" y="162"/>
                        <a:pt x="140" y="157"/>
                      </a:cubicBezTo>
                      <a:cubicBezTo>
                        <a:pt x="176" y="153"/>
                        <a:pt x="252" y="144"/>
                        <a:pt x="288" y="138"/>
                      </a:cubicBezTo>
                      <a:cubicBezTo>
                        <a:pt x="324" y="132"/>
                        <a:pt x="313" y="124"/>
                        <a:pt x="356" y="119"/>
                      </a:cubicBezTo>
                      <a:cubicBezTo>
                        <a:pt x="399" y="113"/>
                        <a:pt x="486" y="111"/>
                        <a:pt x="548" y="106"/>
                      </a:cubicBezTo>
                      <a:cubicBezTo>
                        <a:pt x="610" y="102"/>
                        <a:pt x="673" y="100"/>
                        <a:pt x="728" y="91"/>
                      </a:cubicBezTo>
                      <a:cubicBezTo>
                        <a:pt x="783" y="81"/>
                        <a:pt x="822" y="56"/>
                        <a:pt x="876" y="48"/>
                      </a:cubicBezTo>
                      <a:cubicBezTo>
                        <a:pt x="930" y="40"/>
                        <a:pt x="992" y="49"/>
                        <a:pt x="1050" y="45"/>
                      </a:cubicBezTo>
                      <a:cubicBezTo>
                        <a:pt x="1108" y="40"/>
                        <a:pt x="1172" y="31"/>
                        <a:pt x="1222" y="24"/>
                      </a:cubicBezTo>
                      <a:cubicBezTo>
                        <a:pt x="1272" y="17"/>
                        <a:pt x="1309" y="0"/>
                        <a:pt x="1352" y="0"/>
                      </a:cubicBezTo>
                      <a:cubicBezTo>
                        <a:pt x="1395" y="0"/>
                        <a:pt x="1439" y="20"/>
                        <a:pt x="1482" y="26"/>
                      </a:cubicBezTo>
                      <a:cubicBezTo>
                        <a:pt x="1525" y="32"/>
                        <a:pt x="1572" y="32"/>
                        <a:pt x="1610" y="34"/>
                      </a:cubicBezTo>
                      <a:cubicBezTo>
                        <a:pt x="1648" y="36"/>
                        <a:pt x="1679" y="38"/>
                        <a:pt x="1708" y="40"/>
                      </a:cubicBezTo>
                      <a:cubicBezTo>
                        <a:pt x="1737" y="42"/>
                        <a:pt x="1767" y="46"/>
                        <a:pt x="1782" y="4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19" name="Freeform 127"/>
                <p:cNvSpPr>
                  <a:spLocks/>
                </p:cNvSpPr>
                <p:nvPr/>
              </p:nvSpPr>
              <p:spPr bwMode="auto">
                <a:xfrm>
                  <a:off x="606" y="3360"/>
                  <a:ext cx="1426" cy="106"/>
                </a:xfrm>
                <a:custGeom>
                  <a:avLst/>
                  <a:gdLst>
                    <a:gd name="T0" fmla="*/ 0 w 1426"/>
                    <a:gd name="T1" fmla="*/ 106 h 106"/>
                    <a:gd name="T2" fmla="*/ 88 w 1426"/>
                    <a:gd name="T3" fmla="*/ 88 h 106"/>
                    <a:gd name="T4" fmla="*/ 216 w 1426"/>
                    <a:gd name="T5" fmla="*/ 88 h 106"/>
                    <a:gd name="T6" fmla="*/ 336 w 1426"/>
                    <a:gd name="T7" fmla="*/ 88 h 106"/>
                    <a:gd name="T8" fmla="*/ 402 w 1426"/>
                    <a:gd name="T9" fmla="*/ 74 h 106"/>
                    <a:gd name="T10" fmla="*/ 584 w 1426"/>
                    <a:gd name="T11" fmla="*/ 26 h 106"/>
                    <a:gd name="T12" fmla="*/ 808 w 1426"/>
                    <a:gd name="T13" fmla="*/ 34 h 106"/>
                    <a:gd name="T14" fmla="*/ 1030 w 1426"/>
                    <a:gd name="T15" fmla="*/ 14 h 106"/>
                    <a:gd name="T16" fmla="*/ 1160 w 1426"/>
                    <a:gd name="T17" fmla="*/ 2 h 106"/>
                    <a:gd name="T18" fmla="*/ 1296 w 1426"/>
                    <a:gd name="T19" fmla="*/ 4 h 106"/>
                    <a:gd name="T20" fmla="*/ 1426 w 1426"/>
                    <a:gd name="T21" fmla="*/ 14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26" h="106">
                      <a:moveTo>
                        <a:pt x="0" y="106"/>
                      </a:moveTo>
                      <a:cubicBezTo>
                        <a:pt x="26" y="98"/>
                        <a:pt x="52" y="91"/>
                        <a:pt x="88" y="88"/>
                      </a:cubicBezTo>
                      <a:cubicBezTo>
                        <a:pt x="124" y="85"/>
                        <a:pt x="175" y="88"/>
                        <a:pt x="216" y="88"/>
                      </a:cubicBezTo>
                      <a:cubicBezTo>
                        <a:pt x="257" y="88"/>
                        <a:pt x="305" y="90"/>
                        <a:pt x="336" y="88"/>
                      </a:cubicBezTo>
                      <a:cubicBezTo>
                        <a:pt x="367" y="86"/>
                        <a:pt x="361" y="84"/>
                        <a:pt x="402" y="74"/>
                      </a:cubicBezTo>
                      <a:cubicBezTo>
                        <a:pt x="443" y="64"/>
                        <a:pt x="516" y="33"/>
                        <a:pt x="584" y="26"/>
                      </a:cubicBezTo>
                      <a:cubicBezTo>
                        <a:pt x="652" y="19"/>
                        <a:pt x="734" y="36"/>
                        <a:pt x="808" y="34"/>
                      </a:cubicBezTo>
                      <a:cubicBezTo>
                        <a:pt x="882" y="32"/>
                        <a:pt x="971" y="19"/>
                        <a:pt x="1030" y="14"/>
                      </a:cubicBezTo>
                      <a:cubicBezTo>
                        <a:pt x="1089" y="9"/>
                        <a:pt x="1116" y="4"/>
                        <a:pt x="1160" y="2"/>
                      </a:cubicBezTo>
                      <a:cubicBezTo>
                        <a:pt x="1204" y="0"/>
                        <a:pt x="1252" y="2"/>
                        <a:pt x="1296" y="4"/>
                      </a:cubicBezTo>
                      <a:cubicBezTo>
                        <a:pt x="1340" y="6"/>
                        <a:pt x="1383" y="10"/>
                        <a:pt x="1426" y="1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0" name="Freeform 128"/>
                <p:cNvSpPr>
                  <a:spLocks/>
                </p:cNvSpPr>
                <p:nvPr/>
              </p:nvSpPr>
              <p:spPr bwMode="auto">
                <a:xfrm>
                  <a:off x="1204" y="3424"/>
                  <a:ext cx="750" cy="42"/>
                </a:xfrm>
                <a:custGeom>
                  <a:avLst/>
                  <a:gdLst>
                    <a:gd name="T0" fmla="*/ 0 w 750"/>
                    <a:gd name="T1" fmla="*/ 42 h 42"/>
                    <a:gd name="T2" fmla="*/ 62 w 750"/>
                    <a:gd name="T3" fmla="*/ 14 h 42"/>
                    <a:gd name="T4" fmla="*/ 196 w 750"/>
                    <a:gd name="T5" fmla="*/ 30 h 42"/>
                    <a:gd name="T6" fmla="*/ 358 w 750"/>
                    <a:gd name="T7" fmla="*/ 30 h 42"/>
                    <a:gd name="T8" fmla="*/ 518 w 750"/>
                    <a:gd name="T9" fmla="*/ 6 h 42"/>
                    <a:gd name="T10" fmla="*/ 606 w 750"/>
                    <a:gd name="T11" fmla="*/ 6 h 42"/>
                    <a:gd name="T12" fmla="*/ 750 w 750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0" h="42">
                      <a:moveTo>
                        <a:pt x="0" y="42"/>
                      </a:moveTo>
                      <a:cubicBezTo>
                        <a:pt x="14" y="29"/>
                        <a:pt x="29" y="16"/>
                        <a:pt x="62" y="14"/>
                      </a:cubicBezTo>
                      <a:cubicBezTo>
                        <a:pt x="95" y="12"/>
                        <a:pt x="147" y="27"/>
                        <a:pt x="196" y="30"/>
                      </a:cubicBezTo>
                      <a:cubicBezTo>
                        <a:pt x="245" y="33"/>
                        <a:pt x="304" y="34"/>
                        <a:pt x="358" y="30"/>
                      </a:cubicBezTo>
                      <a:cubicBezTo>
                        <a:pt x="412" y="26"/>
                        <a:pt x="477" y="10"/>
                        <a:pt x="518" y="6"/>
                      </a:cubicBezTo>
                      <a:cubicBezTo>
                        <a:pt x="559" y="2"/>
                        <a:pt x="567" y="0"/>
                        <a:pt x="606" y="6"/>
                      </a:cubicBezTo>
                      <a:cubicBezTo>
                        <a:pt x="645" y="12"/>
                        <a:pt x="697" y="27"/>
                        <a:pt x="750" y="4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1" name="Freeform 129"/>
                <p:cNvSpPr>
                  <a:spLocks/>
                </p:cNvSpPr>
                <p:nvPr/>
              </p:nvSpPr>
              <p:spPr bwMode="auto">
                <a:xfrm>
                  <a:off x="252" y="2924"/>
                  <a:ext cx="1359" cy="457"/>
                </a:xfrm>
                <a:custGeom>
                  <a:avLst/>
                  <a:gdLst>
                    <a:gd name="T0" fmla="*/ 0 w 1359"/>
                    <a:gd name="T1" fmla="*/ 0 h 457"/>
                    <a:gd name="T2" fmla="*/ 60 w 1359"/>
                    <a:gd name="T3" fmla="*/ 4 h 457"/>
                    <a:gd name="T4" fmla="*/ 158 w 1359"/>
                    <a:gd name="T5" fmla="*/ 22 h 457"/>
                    <a:gd name="T6" fmla="*/ 300 w 1359"/>
                    <a:gd name="T7" fmla="*/ 22 h 457"/>
                    <a:gd name="T8" fmla="*/ 412 w 1359"/>
                    <a:gd name="T9" fmla="*/ 16 h 457"/>
                    <a:gd name="T10" fmla="*/ 494 w 1359"/>
                    <a:gd name="T11" fmla="*/ 6 h 457"/>
                    <a:gd name="T12" fmla="*/ 662 w 1359"/>
                    <a:gd name="T13" fmla="*/ 38 h 457"/>
                    <a:gd name="T14" fmla="*/ 774 w 1359"/>
                    <a:gd name="T15" fmla="*/ 58 h 457"/>
                    <a:gd name="T16" fmla="*/ 860 w 1359"/>
                    <a:gd name="T17" fmla="*/ 52 h 457"/>
                    <a:gd name="T18" fmla="*/ 934 w 1359"/>
                    <a:gd name="T19" fmla="*/ 52 h 457"/>
                    <a:gd name="T20" fmla="*/ 1080 w 1359"/>
                    <a:gd name="T21" fmla="*/ 86 h 457"/>
                    <a:gd name="T22" fmla="*/ 1160 w 1359"/>
                    <a:gd name="T23" fmla="*/ 88 h 457"/>
                    <a:gd name="T24" fmla="*/ 1218 w 1359"/>
                    <a:gd name="T25" fmla="*/ 102 h 457"/>
                    <a:gd name="T26" fmla="*/ 1272 w 1359"/>
                    <a:gd name="T27" fmla="*/ 120 h 457"/>
                    <a:gd name="T28" fmla="*/ 1326 w 1359"/>
                    <a:gd name="T29" fmla="*/ 164 h 457"/>
                    <a:gd name="T30" fmla="*/ 1358 w 1359"/>
                    <a:gd name="T31" fmla="*/ 228 h 457"/>
                    <a:gd name="T32" fmla="*/ 1322 w 1359"/>
                    <a:gd name="T33" fmla="*/ 274 h 457"/>
                    <a:gd name="T34" fmla="*/ 1254 w 1359"/>
                    <a:gd name="T35" fmla="*/ 306 h 457"/>
                    <a:gd name="T36" fmla="*/ 1124 w 1359"/>
                    <a:gd name="T37" fmla="*/ 312 h 457"/>
                    <a:gd name="T38" fmla="*/ 1008 w 1359"/>
                    <a:gd name="T39" fmla="*/ 326 h 457"/>
                    <a:gd name="T40" fmla="*/ 856 w 1359"/>
                    <a:gd name="T41" fmla="*/ 332 h 457"/>
                    <a:gd name="T42" fmla="*/ 720 w 1359"/>
                    <a:gd name="T43" fmla="*/ 364 h 457"/>
                    <a:gd name="T44" fmla="*/ 558 w 1359"/>
                    <a:gd name="T45" fmla="*/ 372 h 457"/>
                    <a:gd name="T46" fmla="*/ 470 w 1359"/>
                    <a:gd name="T47" fmla="*/ 390 h 457"/>
                    <a:gd name="T48" fmla="*/ 326 w 1359"/>
                    <a:gd name="T49" fmla="*/ 408 h 457"/>
                    <a:gd name="T50" fmla="*/ 254 w 1359"/>
                    <a:gd name="T51" fmla="*/ 424 h 457"/>
                    <a:gd name="T52" fmla="*/ 128 w 1359"/>
                    <a:gd name="T53" fmla="*/ 436 h 457"/>
                    <a:gd name="T54" fmla="*/ 38 w 1359"/>
                    <a:gd name="T55" fmla="*/ 454 h 457"/>
                    <a:gd name="T56" fmla="*/ 0 w 1359"/>
                    <a:gd name="T57" fmla="*/ 454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59" h="457">
                      <a:moveTo>
                        <a:pt x="0" y="0"/>
                      </a:moveTo>
                      <a:cubicBezTo>
                        <a:pt x="17" y="0"/>
                        <a:pt x="34" y="0"/>
                        <a:pt x="60" y="4"/>
                      </a:cubicBezTo>
                      <a:cubicBezTo>
                        <a:pt x="86" y="8"/>
                        <a:pt x="118" y="19"/>
                        <a:pt x="158" y="22"/>
                      </a:cubicBezTo>
                      <a:cubicBezTo>
                        <a:pt x="198" y="25"/>
                        <a:pt x="258" y="23"/>
                        <a:pt x="300" y="22"/>
                      </a:cubicBezTo>
                      <a:cubicBezTo>
                        <a:pt x="342" y="21"/>
                        <a:pt x="380" y="19"/>
                        <a:pt x="412" y="16"/>
                      </a:cubicBezTo>
                      <a:cubicBezTo>
                        <a:pt x="444" y="13"/>
                        <a:pt x="452" y="2"/>
                        <a:pt x="494" y="6"/>
                      </a:cubicBezTo>
                      <a:cubicBezTo>
                        <a:pt x="536" y="10"/>
                        <a:pt x="615" y="29"/>
                        <a:pt x="662" y="38"/>
                      </a:cubicBezTo>
                      <a:cubicBezTo>
                        <a:pt x="709" y="47"/>
                        <a:pt x="741" y="56"/>
                        <a:pt x="774" y="58"/>
                      </a:cubicBezTo>
                      <a:cubicBezTo>
                        <a:pt x="807" y="60"/>
                        <a:pt x="833" y="53"/>
                        <a:pt x="860" y="52"/>
                      </a:cubicBezTo>
                      <a:cubicBezTo>
                        <a:pt x="887" y="51"/>
                        <a:pt x="897" y="46"/>
                        <a:pt x="934" y="52"/>
                      </a:cubicBezTo>
                      <a:cubicBezTo>
                        <a:pt x="971" y="58"/>
                        <a:pt x="1042" y="80"/>
                        <a:pt x="1080" y="86"/>
                      </a:cubicBezTo>
                      <a:cubicBezTo>
                        <a:pt x="1118" y="92"/>
                        <a:pt x="1137" y="85"/>
                        <a:pt x="1160" y="88"/>
                      </a:cubicBezTo>
                      <a:cubicBezTo>
                        <a:pt x="1183" y="91"/>
                        <a:pt x="1199" y="97"/>
                        <a:pt x="1218" y="102"/>
                      </a:cubicBezTo>
                      <a:cubicBezTo>
                        <a:pt x="1237" y="107"/>
                        <a:pt x="1254" y="110"/>
                        <a:pt x="1272" y="120"/>
                      </a:cubicBezTo>
                      <a:cubicBezTo>
                        <a:pt x="1290" y="130"/>
                        <a:pt x="1312" y="146"/>
                        <a:pt x="1326" y="164"/>
                      </a:cubicBezTo>
                      <a:cubicBezTo>
                        <a:pt x="1340" y="182"/>
                        <a:pt x="1359" y="210"/>
                        <a:pt x="1358" y="228"/>
                      </a:cubicBezTo>
                      <a:cubicBezTo>
                        <a:pt x="1357" y="246"/>
                        <a:pt x="1339" y="261"/>
                        <a:pt x="1322" y="274"/>
                      </a:cubicBezTo>
                      <a:cubicBezTo>
                        <a:pt x="1305" y="287"/>
                        <a:pt x="1287" y="300"/>
                        <a:pt x="1254" y="306"/>
                      </a:cubicBezTo>
                      <a:cubicBezTo>
                        <a:pt x="1221" y="312"/>
                        <a:pt x="1165" y="309"/>
                        <a:pt x="1124" y="312"/>
                      </a:cubicBezTo>
                      <a:cubicBezTo>
                        <a:pt x="1083" y="315"/>
                        <a:pt x="1053" y="323"/>
                        <a:pt x="1008" y="326"/>
                      </a:cubicBezTo>
                      <a:cubicBezTo>
                        <a:pt x="963" y="329"/>
                        <a:pt x="904" y="326"/>
                        <a:pt x="856" y="332"/>
                      </a:cubicBezTo>
                      <a:cubicBezTo>
                        <a:pt x="808" y="338"/>
                        <a:pt x="770" y="357"/>
                        <a:pt x="720" y="364"/>
                      </a:cubicBezTo>
                      <a:cubicBezTo>
                        <a:pt x="670" y="371"/>
                        <a:pt x="600" y="368"/>
                        <a:pt x="558" y="372"/>
                      </a:cubicBezTo>
                      <a:cubicBezTo>
                        <a:pt x="516" y="376"/>
                        <a:pt x="509" y="384"/>
                        <a:pt x="470" y="390"/>
                      </a:cubicBezTo>
                      <a:cubicBezTo>
                        <a:pt x="431" y="396"/>
                        <a:pt x="362" y="402"/>
                        <a:pt x="326" y="408"/>
                      </a:cubicBezTo>
                      <a:cubicBezTo>
                        <a:pt x="290" y="414"/>
                        <a:pt x="287" y="419"/>
                        <a:pt x="254" y="424"/>
                      </a:cubicBezTo>
                      <a:cubicBezTo>
                        <a:pt x="221" y="429"/>
                        <a:pt x="164" y="431"/>
                        <a:pt x="128" y="436"/>
                      </a:cubicBezTo>
                      <a:cubicBezTo>
                        <a:pt x="92" y="441"/>
                        <a:pt x="59" y="451"/>
                        <a:pt x="38" y="454"/>
                      </a:cubicBezTo>
                      <a:cubicBezTo>
                        <a:pt x="17" y="457"/>
                        <a:pt x="8" y="455"/>
                        <a:pt x="0" y="45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2" name="Freeform 130"/>
                <p:cNvSpPr>
                  <a:spLocks/>
                </p:cNvSpPr>
                <p:nvPr/>
              </p:nvSpPr>
              <p:spPr bwMode="auto">
                <a:xfrm>
                  <a:off x="889" y="3026"/>
                  <a:ext cx="679" cy="212"/>
                </a:xfrm>
                <a:custGeom>
                  <a:avLst/>
                  <a:gdLst>
                    <a:gd name="T0" fmla="*/ 651 w 679"/>
                    <a:gd name="T1" fmla="*/ 96 h 212"/>
                    <a:gd name="T2" fmla="*/ 601 w 679"/>
                    <a:gd name="T3" fmla="*/ 56 h 212"/>
                    <a:gd name="T4" fmla="*/ 531 w 679"/>
                    <a:gd name="T5" fmla="*/ 34 h 212"/>
                    <a:gd name="T6" fmla="*/ 469 w 679"/>
                    <a:gd name="T7" fmla="*/ 28 h 212"/>
                    <a:gd name="T8" fmla="*/ 351 w 679"/>
                    <a:gd name="T9" fmla="*/ 24 h 212"/>
                    <a:gd name="T10" fmla="*/ 275 w 679"/>
                    <a:gd name="T11" fmla="*/ 4 h 212"/>
                    <a:gd name="T12" fmla="*/ 209 w 679"/>
                    <a:gd name="T13" fmla="*/ 4 h 212"/>
                    <a:gd name="T14" fmla="*/ 133 w 679"/>
                    <a:gd name="T15" fmla="*/ 6 h 212"/>
                    <a:gd name="T16" fmla="*/ 73 w 679"/>
                    <a:gd name="T17" fmla="*/ 6 h 212"/>
                    <a:gd name="T18" fmla="*/ 27 w 679"/>
                    <a:gd name="T19" fmla="*/ 42 h 212"/>
                    <a:gd name="T20" fmla="*/ 1 w 679"/>
                    <a:gd name="T21" fmla="*/ 90 h 212"/>
                    <a:gd name="T22" fmla="*/ 21 w 679"/>
                    <a:gd name="T23" fmla="*/ 144 h 212"/>
                    <a:gd name="T24" fmla="*/ 117 w 679"/>
                    <a:gd name="T25" fmla="*/ 206 h 212"/>
                    <a:gd name="T26" fmla="*/ 333 w 679"/>
                    <a:gd name="T27" fmla="*/ 180 h 212"/>
                    <a:gd name="T28" fmla="*/ 515 w 679"/>
                    <a:gd name="T29" fmla="*/ 154 h 212"/>
                    <a:gd name="T30" fmla="*/ 657 w 679"/>
                    <a:gd name="T31" fmla="*/ 152 h 212"/>
                    <a:gd name="T32" fmla="*/ 651 w 679"/>
                    <a:gd name="T33" fmla="*/ 9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9" h="212">
                      <a:moveTo>
                        <a:pt x="651" y="96"/>
                      </a:moveTo>
                      <a:cubicBezTo>
                        <a:pt x="642" y="80"/>
                        <a:pt x="621" y="66"/>
                        <a:pt x="601" y="56"/>
                      </a:cubicBezTo>
                      <a:cubicBezTo>
                        <a:pt x="581" y="46"/>
                        <a:pt x="553" y="39"/>
                        <a:pt x="531" y="34"/>
                      </a:cubicBezTo>
                      <a:cubicBezTo>
                        <a:pt x="509" y="29"/>
                        <a:pt x="499" y="30"/>
                        <a:pt x="469" y="28"/>
                      </a:cubicBezTo>
                      <a:cubicBezTo>
                        <a:pt x="439" y="26"/>
                        <a:pt x="383" y="28"/>
                        <a:pt x="351" y="24"/>
                      </a:cubicBezTo>
                      <a:cubicBezTo>
                        <a:pt x="319" y="20"/>
                        <a:pt x="299" y="7"/>
                        <a:pt x="275" y="4"/>
                      </a:cubicBezTo>
                      <a:cubicBezTo>
                        <a:pt x="251" y="1"/>
                        <a:pt x="233" y="4"/>
                        <a:pt x="209" y="4"/>
                      </a:cubicBezTo>
                      <a:cubicBezTo>
                        <a:pt x="185" y="4"/>
                        <a:pt x="156" y="6"/>
                        <a:pt x="133" y="6"/>
                      </a:cubicBezTo>
                      <a:cubicBezTo>
                        <a:pt x="110" y="6"/>
                        <a:pt x="91" y="0"/>
                        <a:pt x="73" y="6"/>
                      </a:cubicBezTo>
                      <a:cubicBezTo>
                        <a:pt x="55" y="12"/>
                        <a:pt x="39" y="28"/>
                        <a:pt x="27" y="42"/>
                      </a:cubicBezTo>
                      <a:cubicBezTo>
                        <a:pt x="15" y="56"/>
                        <a:pt x="2" y="73"/>
                        <a:pt x="1" y="90"/>
                      </a:cubicBezTo>
                      <a:cubicBezTo>
                        <a:pt x="0" y="107"/>
                        <a:pt x="2" y="125"/>
                        <a:pt x="21" y="144"/>
                      </a:cubicBezTo>
                      <a:cubicBezTo>
                        <a:pt x="40" y="163"/>
                        <a:pt x="65" y="200"/>
                        <a:pt x="117" y="206"/>
                      </a:cubicBezTo>
                      <a:cubicBezTo>
                        <a:pt x="169" y="212"/>
                        <a:pt x="267" y="189"/>
                        <a:pt x="333" y="180"/>
                      </a:cubicBezTo>
                      <a:cubicBezTo>
                        <a:pt x="399" y="171"/>
                        <a:pt x="461" y="159"/>
                        <a:pt x="515" y="154"/>
                      </a:cubicBezTo>
                      <a:cubicBezTo>
                        <a:pt x="569" y="149"/>
                        <a:pt x="635" y="162"/>
                        <a:pt x="657" y="152"/>
                      </a:cubicBezTo>
                      <a:cubicBezTo>
                        <a:pt x="679" y="142"/>
                        <a:pt x="660" y="112"/>
                        <a:pt x="651" y="9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3" name="Freeform 131"/>
                <p:cNvSpPr>
                  <a:spLocks/>
                </p:cNvSpPr>
                <p:nvPr/>
              </p:nvSpPr>
              <p:spPr bwMode="auto">
                <a:xfrm>
                  <a:off x="944" y="3086"/>
                  <a:ext cx="309" cy="89"/>
                </a:xfrm>
                <a:custGeom>
                  <a:avLst/>
                  <a:gdLst>
                    <a:gd name="T0" fmla="*/ 308 w 309"/>
                    <a:gd name="T1" fmla="*/ 36 h 89"/>
                    <a:gd name="T2" fmla="*/ 252 w 309"/>
                    <a:gd name="T3" fmla="*/ 82 h 89"/>
                    <a:gd name="T4" fmla="*/ 38 w 309"/>
                    <a:gd name="T5" fmla="*/ 78 h 89"/>
                    <a:gd name="T6" fmla="*/ 24 w 309"/>
                    <a:gd name="T7" fmla="*/ 22 h 89"/>
                    <a:gd name="T8" fmla="*/ 164 w 309"/>
                    <a:gd name="T9" fmla="*/ 0 h 89"/>
                    <a:gd name="T10" fmla="*/ 260 w 309"/>
                    <a:gd name="T11" fmla="*/ 24 h 89"/>
                    <a:gd name="T12" fmla="*/ 308 w 309"/>
                    <a:gd name="T13" fmla="*/ 3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9" h="89">
                      <a:moveTo>
                        <a:pt x="308" y="36"/>
                      </a:moveTo>
                      <a:cubicBezTo>
                        <a:pt x="307" y="46"/>
                        <a:pt x="297" y="75"/>
                        <a:pt x="252" y="82"/>
                      </a:cubicBezTo>
                      <a:cubicBezTo>
                        <a:pt x="207" y="89"/>
                        <a:pt x="76" y="88"/>
                        <a:pt x="38" y="78"/>
                      </a:cubicBezTo>
                      <a:cubicBezTo>
                        <a:pt x="0" y="68"/>
                        <a:pt x="3" y="35"/>
                        <a:pt x="24" y="22"/>
                      </a:cubicBezTo>
                      <a:cubicBezTo>
                        <a:pt x="45" y="9"/>
                        <a:pt x="125" y="0"/>
                        <a:pt x="164" y="0"/>
                      </a:cubicBezTo>
                      <a:cubicBezTo>
                        <a:pt x="203" y="0"/>
                        <a:pt x="236" y="19"/>
                        <a:pt x="260" y="24"/>
                      </a:cubicBezTo>
                      <a:cubicBezTo>
                        <a:pt x="284" y="29"/>
                        <a:pt x="309" y="26"/>
                        <a:pt x="308" y="3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4" name="Freeform 132"/>
                <p:cNvSpPr>
                  <a:spLocks/>
                </p:cNvSpPr>
                <p:nvPr/>
              </p:nvSpPr>
              <p:spPr bwMode="auto">
                <a:xfrm>
                  <a:off x="248" y="2984"/>
                  <a:ext cx="610" cy="324"/>
                </a:xfrm>
                <a:custGeom>
                  <a:avLst/>
                  <a:gdLst>
                    <a:gd name="T0" fmla="*/ 2 w 610"/>
                    <a:gd name="T1" fmla="*/ 0 h 324"/>
                    <a:gd name="T2" fmla="*/ 92 w 610"/>
                    <a:gd name="T3" fmla="*/ 18 h 324"/>
                    <a:gd name="T4" fmla="*/ 238 w 610"/>
                    <a:gd name="T5" fmla="*/ 26 h 324"/>
                    <a:gd name="T6" fmla="*/ 388 w 610"/>
                    <a:gd name="T7" fmla="*/ 30 h 324"/>
                    <a:gd name="T8" fmla="*/ 458 w 610"/>
                    <a:gd name="T9" fmla="*/ 48 h 324"/>
                    <a:gd name="T10" fmla="*/ 544 w 610"/>
                    <a:gd name="T11" fmla="*/ 60 h 324"/>
                    <a:gd name="T12" fmla="*/ 564 w 610"/>
                    <a:gd name="T13" fmla="*/ 94 h 324"/>
                    <a:gd name="T14" fmla="*/ 602 w 610"/>
                    <a:gd name="T15" fmla="*/ 142 h 324"/>
                    <a:gd name="T16" fmla="*/ 602 w 610"/>
                    <a:gd name="T17" fmla="*/ 218 h 324"/>
                    <a:gd name="T18" fmla="*/ 556 w 610"/>
                    <a:gd name="T19" fmla="*/ 260 h 324"/>
                    <a:gd name="T20" fmla="*/ 410 w 610"/>
                    <a:gd name="T21" fmla="*/ 270 h 324"/>
                    <a:gd name="T22" fmla="*/ 256 w 610"/>
                    <a:gd name="T23" fmla="*/ 286 h 324"/>
                    <a:gd name="T24" fmla="*/ 98 w 610"/>
                    <a:gd name="T25" fmla="*/ 286 h 324"/>
                    <a:gd name="T26" fmla="*/ 0 w 610"/>
                    <a:gd name="T27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0" h="324">
                      <a:moveTo>
                        <a:pt x="2" y="0"/>
                      </a:moveTo>
                      <a:cubicBezTo>
                        <a:pt x="27" y="7"/>
                        <a:pt x="53" y="14"/>
                        <a:pt x="92" y="18"/>
                      </a:cubicBezTo>
                      <a:cubicBezTo>
                        <a:pt x="131" y="22"/>
                        <a:pt x="189" y="24"/>
                        <a:pt x="238" y="26"/>
                      </a:cubicBezTo>
                      <a:cubicBezTo>
                        <a:pt x="287" y="28"/>
                        <a:pt x="351" y="26"/>
                        <a:pt x="388" y="30"/>
                      </a:cubicBezTo>
                      <a:cubicBezTo>
                        <a:pt x="425" y="34"/>
                        <a:pt x="432" y="43"/>
                        <a:pt x="458" y="48"/>
                      </a:cubicBezTo>
                      <a:cubicBezTo>
                        <a:pt x="484" y="53"/>
                        <a:pt x="526" y="52"/>
                        <a:pt x="544" y="60"/>
                      </a:cubicBezTo>
                      <a:cubicBezTo>
                        <a:pt x="562" y="68"/>
                        <a:pt x="554" y="80"/>
                        <a:pt x="564" y="94"/>
                      </a:cubicBezTo>
                      <a:cubicBezTo>
                        <a:pt x="574" y="108"/>
                        <a:pt x="596" y="121"/>
                        <a:pt x="602" y="142"/>
                      </a:cubicBezTo>
                      <a:cubicBezTo>
                        <a:pt x="608" y="163"/>
                        <a:pt x="610" y="198"/>
                        <a:pt x="602" y="218"/>
                      </a:cubicBezTo>
                      <a:cubicBezTo>
                        <a:pt x="594" y="238"/>
                        <a:pt x="588" y="251"/>
                        <a:pt x="556" y="260"/>
                      </a:cubicBezTo>
                      <a:cubicBezTo>
                        <a:pt x="524" y="269"/>
                        <a:pt x="460" y="266"/>
                        <a:pt x="410" y="270"/>
                      </a:cubicBezTo>
                      <a:cubicBezTo>
                        <a:pt x="360" y="274"/>
                        <a:pt x="308" y="283"/>
                        <a:pt x="256" y="286"/>
                      </a:cubicBezTo>
                      <a:cubicBezTo>
                        <a:pt x="204" y="289"/>
                        <a:pt x="141" y="280"/>
                        <a:pt x="98" y="286"/>
                      </a:cubicBezTo>
                      <a:cubicBezTo>
                        <a:pt x="55" y="292"/>
                        <a:pt x="16" y="318"/>
                        <a:pt x="0" y="32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5" name="Freeform 133"/>
                <p:cNvSpPr>
                  <a:spLocks/>
                </p:cNvSpPr>
                <p:nvPr/>
              </p:nvSpPr>
              <p:spPr bwMode="auto">
                <a:xfrm>
                  <a:off x="250" y="3048"/>
                  <a:ext cx="543" cy="206"/>
                </a:xfrm>
                <a:custGeom>
                  <a:avLst/>
                  <a:gdLst>
                    <a:gd name="T0" fmla="*/ 0 w 543"/>
                    <a:gd name="T1" fmla="*/ 0 h 206"/>
                    <a:gd name="T2" fmla="*/ 96 w 543"/>
                    <a:gd name="T3" fmla="*/ 14 h 206"/>
                    <a:gd name="T4" fmla="*/ 246 w 543"/>
                    <a:gd name="T5" fmla="*/ 12 h 206"/>
                    <a:gd name="T6" fmla="*/ 358 w 543"/>
                    <a:gd name="T7" fmla="*/ 36 h 206"/>
                    <a:gd name="T8" fmla="*/ 518 w 543"/>
                    <a:gd name="T9" fmla="*/ 84 h 206"/>
                    <a:gd name="T10" fmla="*/ 510 w 543"/>
                    <a:gd name="T11" fmla="*/ 158 h 206"/>
                    <a:gd name="T12" fmla="*/ 322 w 543"/>
                    <a:gd name="T13" fmla="*/ 168 h 206"/>
                    <a:gd name="T14" fmla="*/ 204 w 543"/>
                    <a:gd name="T15" fmla="*/ 170 h 206"/>
                    <a:gd name="T16" fmla="*/ 90 w 543"/>
                    <a:gd name="T17" fmla="*/ 174 h 206"/>
                    <a:gd name="T18" fmla="*/ 0 w 543"/>
                    <a:gd name="T19" fmla="*/ 20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3" h="206">
                      <a:moveTo>
                        <a:pt x="0" y="0"/>
                      </a:moveTo>
                      <a:cubicBezTo>
                        <a:pt x="27" y="6"/>
                        <a:pt x="55" y="12"/>
                        <a:pt x="96" y="14"/>
                      </a:cubicBezTo>
                      <a:cubicBezTo>
                        <a:pt x="137" y="16"/>
                        <a:pt x="202" y="8"/>
                        <a:pt x="246" y="12"/>
                      </a:cubicBezTo>
                      <a:cubicBezTo>
                        <a:pt x="290" y="16"/>
                        <a:pt x="313" y="24"/>
                        <a:pt x="358" y="36"/>
                      </a:cubicBezTo>
                      <a:cubicBezTo>
                        <a:pt x="403" y="48"/>
                        <a:pt x="493" y="64"/>
                        <a:pt x="518" y="84"/>
                      </a:cubicBezTo>
                      <a:cubicBezTo>
                        <a:pt x="543" y="104"/>
                        <a:pt x="543" y="144"/>
                        <a:pt x="510" y="158"/>
                      </a:cubicBezTo>
                      <a:cubicBezTo>
                        <a:pt x="477" y="172"/>
                        <a:pt x="373" y="166"/>
                        <a:pt x="322" y="168"/>
                      </a:cubicBezTo>
                      <a:cubicBezTo>
                        <a:pt x="271" y="170"/>
                        <a:pt x="243" y="169"/>
                        <a:pt x="204" y="170"/>
                      </a:cubicBezTo>
                      <a:cubicBezTo>
                        <a:pt x="165" y="171"/>
                        <a:pt x="124" y="168"/>
                        <a:pt x="90" y="174"/>
                      </a:cubicBezTo>
                      <a:cubicBezTo>
                        <a:pt x="56" y="180"/>
                        <a:pt x="28" y="193"/>
                        <a:pt x="0" y="206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6" name="Freeform 134"/>
                <p:cNvSpPr>
                  <a:spLocks/>
                </p:cNvSpPr>
                <p:nvPr/>
              </p:nvSpPr>
              <p:spPr bwMode="auto">
                <a:xfrm>
                  <a:off x="431" y="3108"/>
                  <a:ext cx="275" cy="67"/>
                </a:xfrm>
                <a:custGeom>
                  <a:avLst/>
                  <a:gdLst>
                    <a:gd name="T0" fmla="*/ 189 w 275"/>
                    <a:gd name="T1" fmla="*/ 66 h 67"/>
                    <a:gd name="T2" fmla="*/ 267 w 275"/>
                    <a:gd name="T3" fmla="*/ 58 h 67"/>
                    <a:gd name="T4" fmla="*/ 235 w 275"/>
                    <a:gd name="T5" fmla="*/ 16 h 67"/>
                    <a:gd name="T6" fmla="*/ 153 w 275"/>
                    <a:gd name="T7" fmla="*/ 14 h 67"/>
                    <a:gd name="T8" fmla="*/ 49 w 275"/>
                    <a:gd name="T9" fmla="*/ 0 h 67"/>
                    <a:gd name="T10" fmla="*/ 7 w 275"/>
                    <a:gd name="T11" fmla="*/ 14 h 67"/>
                    <a:gd name="T12" fmla="*/ 13 w 275"/>
                    <a:gd name="T13" fmla="*/ 46 h 67"/>
                    <a:gd name="T14" fmla="*/ 87 w 275"/>
                    <a:gd name="T15" fmla="*/ 54 h 67"/>
                    <a:gd name="T16" fmla="*/ 189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189" y="66"/>
                      </a:moveTo>
                      <a:cubicBezTo>
                        <a:pt x="219" y="67"/>
                        <a:pt x="259" y="66"/>
                        <a:pt x="267" y="58"/>
                      </a:cubicBezTo>
                      <a:cubicBezTo>
                        <a:pt x="275" y="50"/>
                        <a:pt x="254" y="23"/>
                        <a:pt x="235" y="16"/>
                      </a:cubicBezTo>
                      <a:cubicBezTo>
                        <a:pt x="216" y="9"/>
                        <a:pt x="184" y="17"/>
                        <a:pt x="153" y="14"/>
                      </a:cubicBezTo>
                      <a:cubicBezTo>
                        <a:pt x="122" y="11"/>
                        <a:pt x="73" y="0"/>
                        <a:pt x="49" y="0"/>
                      </a:cubicBezTo>
                      <a:cubicBezTo>
                        <a:pt x="25" y="0"/>
                        <a:pt x="13" y="6"/>
                        <a:pt x="7" y="14"/>
                      </a:cubicBezTo>
                      <a:cubicBezTo>
                        <a:pt x="1" y="22"/>
                        <a:pt x="0" y="39"/>
                        <a:pt x="13" y="46"/>
                      </a:cubicBezTo>
                      <a:cubicBezTo>
                        <a:pt x="26" y="53"/>
                        <a:pt x="58" y="50"/>
                        <a:pt x="87" y="54"/>
                      </a:cubicBezTo>
                      <a:cubicBezTo>
                        <a:pt x="116" y="58"/>
                        <a:pt x="159" y="65"/>
                        <a:pt x="189" y="6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7" name="Freeform 135"/>
                <p:cNvSpPr>
                  <a:spLocks/>
                </p:cNvSpPr>
                <p:nvPr/>
              </p:nvSpPr>
              <p:spPr bwMode="auto">
                <a:xfrm>
                  <a:off x="248" y="3102"/>
                  <a:ext cx="129" cy="88"/>
                </a:xfrm>
                <a:custGeom>
                  <a:avLst/>
                  <a:gdLst>
                    <a:gd name="T0" fmla="*/ 4 w 129"/>
                    <a:gd name="T1" fmla="*/ 0 h 88"/>
                    <a:gd name="T2" fmla="*/ 78 w 129"/>
                    <a:gd name="T3" fmla="*/ 14 h 88"/>
                    <a:gd name="T4" fmla="*/ 124 w 129"/>
                    <a:gd name="T5" fmla="*/ 38 h 88"/>
                    <a:gd name="T6" fmla="*/ 108 w 129"/>
                    <a:gd name="T7" fmla="*/ 58 h 88"/>
                    <a:gd name="T8" fmla="*/ 36 w 129"/>
                    <a:gd name="T9" fmla="*/ 70 h 88"/>
                    <a:gd name="T10" fmla="*/ 0 w 129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88">
                      <a:moveTo>
                        <a:pt x="4" y="0"/>
                      </a:moveTo>
                      <a:cubicBezTo>
                        <a:pt x="31" y="4"/>
                        <a:pt x="58" y="8"/>
                        <a:pt x="78" y="14"/>
                      </a:cubicBezTo>
                      <a:cubicBezTo>
                        <a:pt x="98" y="20"/>
                        <a:pt x="119" y="31"/>
                        <a:pt x="124" y="38"/>
                      </a:cubicBezTo>
                      <a:cubicBezTo>
                        <a:pt x="129" y="45"/>
                        <a:pt x="123" y="53"/>
                        <a:pt x="108" y="58"/>
                      </a:cubicBezTo>
                      <a:cubicBezTo>
                        <a:pt x="93" y="63"/>
                        <a:pt x="54" y="65"/>
                        <a:pt x="36" y="70"/>
                      </a:cubicBezTo>
                      <a:cubicBezTo>
                        <a:pt x="18" y="75"/>
                        <a:pt x="9" y="81"/>
                        <a:pt x="0" y="8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8" name="Freeform 136"/>
                <p:cNvSpPr>
                  <a:spLocks/>
                </p:cNvSpPr>
                <p:nvPr/>
              </p:nvSpPr>
              <p:spPr bwMode="auto">
                <a:xfrm>
                  <a:off x="1699" y="3092"/>
                  <a:ext cx="331" cy="204"/>
                </a:xfrm>
                <a:custGeom>
                  <a:avLst/>
                  <a:gdLst>
                    <a:gd name="T0" fmla="*/ 331 w 331"/>
                    <a:gd name="T1" fmla="*/ 2 h 204"/>
                    <a:gd name="T2" fmla="*/ 233 w 331"/>
                    <a:gd name="T3" fmla="*/ 16 h 204"/>
                    <a:gd name="T4" fmla="*/ 137 w 331"/>
                    <a:gd name="T5" fmla="*/ 28 h 204"/>
                    <a:gd name="T6" fmla="*/ 27 w 331"/>
                    <a:gd name="T7" fmla="*/ 10 h 204"/>
                    <a:gd name="T8" fmla="*/ 7 w 331"/>
                    <a:gd name="T9" fmla="*/ 90 h 204"/>
                    <a:gd name="T10" fmla="*/ 29 w 331"/>
                    <a:gd name="T11" fmla="*/ 162 h 204"/>
                    <a:gd name="T12" fmla="*/ 179 w 331"/>
                    <a:gd name="T13" fmla="*/ 180 h 204"/>
                    <a:gd name="T14" fmla="*/ 331 w 331"/>
                    <a:gd name="T15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1" h="204">
                      <a:moveTo>
                        <a:pt x="331" y="2"/>
                      </a:moveTo>
                      <a:cubicBezTo>
                        <a:pt x="315" y="4"/>
                        <a:pt x="265" y="12"/>
                        <a:pt x="233" y="16"/>
                      </a:cubicBezTo>
                      <a:cubicBezTo>
                        <a:pt x="201" y="20"/>
                        <a:pt x="171" y="29"/>
                        <a:pt x="137" y="28"/>
                      </a:cubicBezTo>
                      <a:cubicBezTo>
                        <a:pt x="103" y="27"/>
                        <a:pt x="49" y="0"/>
                        <a:pt x="27" y="10"/>
                      </a:cubicBezTo>
                      <a:cubicBezTo>
                        <a:pt x="5" y="20"/>
                        <a:pt x="7" y="65"/>
                        <a:pt x="7" y="90"/>
                      </a:cubicBezTo>
                      <a:cubicBezTo>
                        <a:pt x="7" y="115"/>
                        <a:pt x="0" y="147"/>
                        <a:pt x="29" y="162"/>
                      </a:cubicBezTo>
                      <a:cubicBezTo>
                        <a:pt x="58" y="177"/>
                        <a:pt x="129" y="173"/>
                        <a:pt x="179" y="180"/>
                      </a:cubicBezTo>
                      <a:cubicBezTo>
                        <a:pt x="229" y="187"/>
                        <a:pt x="299" y="199"/>
                        <a:pt x="331" y="20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29" name="Freeform 137"/>
                <p:cNvSpPr>
                  <a:spLocks/>
                </p:cNvSpPr>
                <p:nvPr/>
              </p:nvSpPr>
              <p:spPr bwMode="auto">
                <a:xfrm>
                  <a:off x="1748" y="3136"/>
                  <a:ext cx="284" cy="134"/>
                </a:xfrm>
                <a:custGeom>
                  <a:avLst/>
                  <a:gdLst>
                    <a:gd name="T0" fmla="*/ 284 w 284"/>
                    <a:gd name="T1" fmla="*/ 0 h 134"/>
                    <a:gd name="T2" fmla="*/ 218 w 284"/>
                    <a:gd name="T3" fmla="*/ 6 h 134"/>
                    <a:gd name="T4" fmla="*/ 162 w 284"/>
                    <a:gd name="T5" fmla="*/ 18 h 134"/>
                    <a:gd name="T6" fmla="*/ 60 w 284"/>
                    <a:gd name="T7" fmla="*/ 14 h 134"/>
                    <a:gd name="T8" fmla="*/ 12 w 284"/>
                    <a:gd name="T9" fmla="*/ 22 h 134"/>
                    <a:gd name="T10" fmla="*/ 10 w 284"/>
                    <a:gd name="T11" fmla="*/ 86 h 134"/>
                    <a:gd name="T12" fmla="*/ 74 w 284"/>
                    <a:gd name="T13" fmla="*/ 106 h 134"/>
                    <a:gd name="T14" fmla="*/ 182 w 284"/>
                    <a:gd name="T15" fmla="*/ 114 h 134"/>
                    <a:gd name="T16" fmla="*/ 280 w 284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4" h="134">
                      <a:moveTo>
                        <a:pt x="284" y="0"/>
                      </a:moveTo>
                      <a:cubicBezTo>
                        <a:pt x="261" y="1"/>
                        <a:pt x="238" y="3"/>
                        <a:pt x="218" y="6"/>
                      </a:cubicBezTo>
                      <a:cubicBezTo>
                        <a:pt x="198" y="9"/>
                        <a:pt x="188" y="17"/>
                        <a:pt x="162" y="18"/>
                      </a:cubicBezTo>
                      <a:cubicBezTo>
                        <a:pt x="136" y="19"/>
                        <a:pt x="85" y="13"/>
                        <a:pt x="60" y="14"/>
                      </a:cubicBezTo>
                      <a:cubicBezTo>
                        <a:pt x="35" y="15"/>
                        <a:pt x="20" y="10"/>
                        <a:pt x="12" y="22"/>
                      </a:cubicBezTo>
                      <a:cubicBezTo>
                        <a:pt x="4" y="34"/>
                        <a:pt x="0" y="72"/>
                        <a:pt x="10" y="86"/>
                      </a:cubicBezTo>
                      <a:cubicBezTo>
                        <a:pt x="20" y="100"/>
                        <a:pt x="45" y="101"/>
                        <a:pt x="74" y="106"/>
                      </a:cubicBezTo>
                      <a:cubicBezTo>
                        <a:pt x="103" y="111"/>
                        <a:pt x="148" y="109"/>
                        <a:pt x="182" y="114"/>
                      </a:cubicBezTo>
                      <a:cubicBezTo>
                        <a:pt x="216" y="119"/>
                        <a:pt x="260" y="130"/>
                        <a:pt x="280" y="13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3930" name="Freeform 138"/>
                <p:cNvSpPr>
                  <a:spLocks/>
                </p:cNvSpPr>
                <p:nvPr/>
              </p:nvSpPr>
              <p:spPr bwMode="auto">
                <a:xfrm>
                  <a:off x="1781" y="3173"/>
                  <a:ext cx="225" cy="65"/>
                </a:xfrm>
                <a:custGeom>
                  <a:avLst/>
                  <a:gdLst>
                    <a:gd name="T0" fmla="*/ 203 w 225"/>
                    <a:gd name="T1" fmla="*/ 15 h 65"/>
                    <a:gd name="T2" fmla="*/ 155 w 225"/>
                    <a:gd name="T3" fmla="*/ 9 h 65"/>
                    <a:gd name="T4" fmla="*/ 97 w 225"/>
                    <a:gd name="T5" fmla="*/ 1 h 65"/>
                    <a:gd name="T6" fmla="*/ 21 w 225"/>
                    <a:gd name="T7" fmla="*/ 7 h 65"/>
                    <a:gd name="T8" fmla="*/ 9 w 225"/>
                    <a:gd name="T9" fmla="*/ 41 h 65"/>
                    <a:gd name="T10" fmla="*/ 75 w 225"/>
                    <a:gd name="T11" fmla="*/ 41 h 65"/>
                    <a:gd name="T12" fmla="*/ 163 w 225"/>
                    <a:gd name="T13" fmla="*/ 57 h 65"/>
                    <a:gd name="T14" fmla="*/ 219 w 225"/>
                    <a:gd name="T15" fmla="*/ 57 h 65"/>
                    <a:gd name="T16" fmla="*/ 203 w 225"/>
                    <a:gd name="T17" fmla="*/ 1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5" h="65">
                      <a:moveTo>
                        <a:pt x="203" y="15"/>
                      </a:moveTo>
                      <a:cubicBezTo>
                        <a:pt x="192" y="7"/>
                        <a:pt x="173" y="11"/>
                        <a:pt x="155" y="9"/>
                      </a:cubicBezTo>
                      <a:cubicBezTo>
                        <a:pt x="137" y="7"/>
                        <a:pt x="119" y="1"/>
                        <a:pt x="97" y="1"/>
                      </a:cubicBezTo>
                      <a:cubicBezTo>
                        <a:pt x="75" y="1"/>
                        <a:pt x="36" y="0"/>
                        <a:pt x="21" y="7"/>
                      </a:cubicBezTo>
                      <a:cubicBezTo>
                        <a:pt x="6" y="14"/>
                        <a:pt x="0" y="35"/>
                        <a:pt x="9" y="41"/>
                      </a:cubicBezTo>
                      <a:cubicBezTo>
                        <a:pt x="18" y="47"/>
                        <a:pt x="49" y="38"/>
                        <a:pt x="75" y="41"/>
                      </a:cubicBezTo>
                      <a:cubicBezTo>
                        <a:pt x="101" y="44"/>
                        <a:pt x="139" y="54"/>
                        <a:pt x="163" y="57"/>
                      </a:cubicBezTo>
                      <a:cubicBezTo>
                        <a:pt x="187" y="60"/>
                        <a:pt x="213" y="65"/>
                        <a:pt x="219" y="57"/>
                      </a:cubicBezTo>
                      <a:cubicBezTo>
                        <a:pt x="225" y="49"/>
                        <a:pt x="214" y="23"/>
                        <a:pt x="203" y="15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73937" name="Rectangle 145"/>
            <p:cNvSpPr>
              <a:spLocks noChangeArrowheads="1"/>
            </p:cNvSpPr>
            <p:nvPr/>
          </p:nvSpPr>
          <p:spPr bwMode="auto">
            <a:xfrm>
              <a:off x="576" y="2765"/>
              <a:ext cx="922" cy="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adjacent line </a:t>
              </a:r>
            </a:p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shapes</a:t>
              </a:r>
              <a:endParaRPr lang="en-US" sz="2200" i="1" dirty="0">
                <a:solidFill>
                  <a:prstClr val="black"/>
                </a:solidFill>
                <a:sym typeface="Wingdings" pitchFamily="48" charset="2"/>
              </a:endParaRPr>
            </a:p>
          </p:txBody>
        </p:sp>
      </p:grpSp>
      <p:grpSp>
        <p:nvGrpSpPr>
          <p:cNvPr id="673951" name="Group 159"/>
          <p:cNvGrpSpPr>
            <a:grpSpLocks/>
          </p:cNvGrpSpPr>
          <p:nvPr/>
        </p:nvGrpSpPr>
        <p:grpSpPr bwMode="auto">
          <a:xfrm>
            <a:off x="3714751" y="4787900"/>
            <a:ext cx="3781425" cy="446088"/>
            <a:chOff x="1380" y="3016"/>
            <a:chExt cx="2382" cy="281"/>
          </a:xfrm>
        </p:grpSpPr>
        <p:sp>
          <p:nvSpPr>
            <p:cNvPr id="673942" name="Rectangle 150"/>
            <p:cNvSpPr>
              <a:spLocks noChangeArrowheads="1"/>
            </p:cNvSpPr>
            <p:nvPr/>
          </p:nvSpPr>
          <p:spPr bwMode="auto">
            <a:xfrm>
              <a:off x="1380" y="3016"/>
              <a:ext cx="582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r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ridge</a:t>
              </a:r>
            </a:p>
          </p:txBody>
        </p:sp>
        <p:sp>
          <p:nvSpPr>
            <p:cNvPr id="673946" name="Freeform 154"/>
            <p:cNvSpPr>
              <a:spLocks/>
            </p:cNvSpPr>
            <p:nvPr/>
          </p:nvSpPr>
          <p:spPr bwMode="auto">
            <a:xfrm>
              <a:off x="1968" y="3176"/>
              <a:ext cx="1794" cy="76"/>
            </a:xfrm>
            <a:custGeom>
              <a:avLst/>
              <a:gdLst>
                <a:gd name="T0" fmla="*/ 0 w 1794"/>
                <a:gd name="T1" fmla="*/ 10 h 76"/>
                <a:gd name="T2" fmla="*/ 222 w 1794"/>
                <a:gd name="T3" fmla="*/ 4 h 76"/>
                <a:gd name="T4" fmla="*/ 570 w 1794"/>
                <a:gd name="T5" fmla="*/ 16 h 76"/>
                <a:gd name="T6" fmla="*/ 762 w 1794"/>
                <a:gd name="T7" fmla="*/ 4 h 76"/>
                <a:gd name="T8" fmla="*/ 1032 w 1794"/>
                <a:gd name="T9" fmla="*/ 4 h 76"/>
                <a:gd name="T10" fmla="*/ 1320 w 1794"/>
                <a:gd name="T11" fmla="*/ 28 h 76"/>
                <a:gd name="T12" fmla="*/ 1572 w 1794"/>
                <a:gd name="T13" fmla="*/ 58 h 76"/>
                <a:gd name="T14" fmla="*/ 1794 w 1794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4" h="76">
                  <a:moveTo>
                    <a:pt x="0" y="10"/>
                  </a:moveTo>
                  <a:cubicBezTo>
                    <a:pt x="63" y="6"/>
                    <a:pt x="127" y="3"/>
                    <a:pt x="222" y="4"/>
                  </a:cubicBezTo>
                  <a:cubicBezTo>
                    <a:pt x="317" y="5"/>
                    <a:pt x="480" y="16"/>
                    <a:pt x="570" y="16"/>
                  </a:cubicBezTo>
                  <a:cubicBezTo>
                    <a:pt x="660" y="16"/>
                    <a:pt x="685" y="6"/>
                    <a:pt x="762" y="4"/>
                  </a:cubicBezTo>
                  <a:cubicBezTo>
                    <a:pt x="839" y="2"/>
                    <a:pt x="939" y="0"/>
                    <a:pt x="1032" y="4"/>
                  </a:cubicBezTo>
                  <a:cubicBezTo>
                    <a:pt x="1125" y="8"/>
                    <a:pt x="1230" y="19"/>
                    <a:pt x="1320" y="28"/>
                  </a:cubicBezTo>
                  <a:cubicBezTo>
                    <a:pt x="1410" y="37"/>
                    <a:pt x="1493" y="50"/>
                    <a:pt x="1572" y="58"/>
                  </a:cubicBezTo>
                  <a:cubicBezTo>
                    <a:pt x="1651" y="66"/>
                    <a:pt x="1722" y="71"/>
                    <a:pt x="1794" y="7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3986" name="Group 194"/>
          <p:cNvGrpSpPr>
            <a:grpSpLocks/>
          </p:cNvGrpSpPr>
          <p:nvPr/>
        </p:nvGrpSpPr>
        <p:grpSpPr bwMode="auto">
          <a:xfrm>
            <a:off x="6992939" y="3084513"/>
            <a:ext cx="2617787" cy="779462"/>
            <a:chOff x="3445" y="1943"/>
            <a:chExt cx="1649" cy="491"/>
          </a:xfrm>
        </p:grpSpPr>
        <p:grpSp>
          <p:nvGrpSpPr>
            <p:cNvPr id="673984" name="Group 192"/>
            <p:cNvGrpSpPr>
              <a:grpSpLocks/>
            </p:cNvGrpSpPr>
            <p:nvPr/>
          </p:nvGrpSpPr>
          <p:grpSpPr bwMode="auto">
            <a:xfrm>
              <a:off x="3734" y="1943"/>
              <a:ext cx="1073" cy="270"/>
              <a:chOff x="3734" y="1943"/>
              <a:chExt cx="1073" cy="270"/>
            </a:xfrm>
          </p:grpSpPr>
          <p:sp>
            <p:nvSpPr>
              <p:cNvPr id="673939" name="AutoShape 147"/>
              <p:cNvSpPr>
                <a:spLocks noChangeArrowheads="1"/>
              </p:cNvSpPr>
              <p:nvPr/>
            </p:nvSpPr>
            <p:spPr bwMode="auto">
              <a:xfrm rot="-5400000">
                <a:off x="3677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673940" name="AutoShape 148"/>
              <p:cNvSpPr>
                <a:spLocks noChangeArrowheads="1"/>
              </p:cNvSpPr>
              <p:nvPr/>
            </p:nvSpPr>
            <p:spPr bwMode="auto">
              <a:xfrm rot="-5400000">
                <a:off x="4241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673941" name="AutoShape 149"/>
              <p:cNvSpPr>
                <a:spLocks noChangeArrowheads="1"/>
              </p:cNvSpPr>
              <p:nvPr/>
            </p:nvSpPr>
            <p:spPr bwMode="auto">
              <a:xfrm rot="-5400000">
                <a:off x="4595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</p:grpSp>
        <p:sp>
          <p:nvSpPr>
            <p:cNvPr id="673985" name="Rectangle 193"/>
            <p:cNvSpPr>
              <a:spLocks noChangeArrowheads="1"/>
            </p:cNvSpPr>
            <p:nvPr/>
          </p:nvSpPr>
          <p:spPr bwMode="auto">
            <a:xfrm>
              <a:off x="3445" y="2166"/>
              <a:ext cx="164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srgbClr val="FFBB33"/>
                  </a:solidFill>
                </a:rPr>
                <a:t>  </a:t>
              </a:r>
              <a:r>
                <a:rPr lang="en-US" sz="2200" dirty="0">
                  <a:solidFill>
                    <a:prstClr val="black"/>
                  </a:solidFill>
                </a:rPr>
                <a:t>gentle</a:t>
              </a: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    steep cliff</a:t>
              </a:r>
            </a:p>
          </p:txBody>
        </p:sp>
      </p:grpSp>
      <p:sp>
        <p:nvSpPr>
          <p:cNvPr id="10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24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7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7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7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7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7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67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1409700"/>
          </a:xfrm>
        </p:spPr>
        <p:txBody>
          <a:bodyPr/>
          <a:lstStyle/>
          <a:p>
            <a:r>
              <a:rPr lang="en-US" dirty="0"/>
              <a:t>Contour  </a:t>
            </a:r>
            <a:r>
              <a:rPr lang="en-US" dirty="0" smtClean="0"/>
              <a:t>Lines  (Shape)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400" b="1" i="1" dirty="0"/>
              <a:t>Shape  of  Lines</a:t>
            </a:r>
            <a:r>
              <a:rPr lang="en-US" sz="2200" i="1" dirty="0"/>
              <a:t> </a:t>
            </a:r>
            <a:r>
              <a:rPr lang="en-US" sz="2200" dirty="0"/>
              <a:t>	=</a:t>
            </a:r>
            <a:r>
              <a:rPr lang="en-US" sz="2200" dirty="0">
                <a:sym typeface="Wingdings" pitchFamily="48" charset="2"/>
              </a:rPr>
              <a:t> 	</a:t>
            </a:r>
            <a:r>
              <a:rPr lang="en-US" sz="2400" b="1" dirty="0"/>
              <a:t>Shape  of  Terrain</a:t>
            </a:r>
          </a:p>
        </p:txBody>
      </p:sp>
      <p:grpSp>
        <p:nvGrpSpPr>
          <p:cNvPr id="675843" name="Group 3"/>
          <p:cNvGrpSpPr>
            <a:grpSpLocks/>
          </p:cNvGrpSpPr>
          <p:nvPr/>
        </p:nvGrpSpPr>
        <p:grpSpPr bwMode="auto">
          <a:xfrm>
            <a:off x="6067425" y="1806576"/>
            <a:ext cx="3684588" cy="2112963"/>
            <a:chOff x="2862" y="1138"/>
            <a:chExt cx="2321" cy="1331"/>
          </a:xfrm>
        </p:grpSpPr>
        <p:sp>
          <p:nvSpPr>
            <p:cNvPr id="675844" name="Rectangle 4"/>
            <p:cNvSpPr>
              <a:spLocks noChangeArrowheads="1"/>
            </p:cNvSpPr>
            <p:nvPr/>
          </p:nvSpPr>
          <p:spPr bwMode="auto">
            <a:xfrm>
              <a:off x="2862" y="1954"/>
              <a:ext cx="71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line </a:t>
              </a:r>
            </a:p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spacing</a:t>
              </a:r>
              <a:endParaRPr lang="en-US" sz="2200" i="1" dirty="0">
                <a:solidFill>
                  <a:prstClr val="black"/>
                </a:solidFill>
                <a:sym typeface="Wingdings" pitchFamily="48" charset="2"/>
              </a:endParaRPr>
            </a:p>
          </p:txBody>
        </p:sp>
        <p:grpSp>
          <p:nvGrpSpPr>
            <p:cNvPr id="675845" name="Group 5"/>
            <p:cNvGrpSpPr>
              <a:grpSpLocks/>
            </p:cNvGrpSpPr>
            <p:nvPr/>
          </p:nvGrpSpPr>
          <p:grpSpPr bwMode="auto">
            <a:xfrm>
              <a:off x="3400" y="1138"/>
              <a:ext cx="1783" cy="776"/>
              <a:chOff x="238" y="1870"/>
              <a:chExt cx="1783" cy="776"/>
            </a:xfrm>
          </p:grpSpPr>
          <p:grpSp>
            <p:nvGrpSpPr>
              <p:cNvPr id="675846" name="Group 6"/>
              <p:cNvGrpSpPr>
                <a:grpSpLocks/>
              </p:cNvGrpSpPr>
              <p:nvPr/>
            </p:nvGrpSpPr>
            <p:grpSpPr bwMode="auto">
              <a:xfrm>
                <a:off x="238" y="1870"/>
                <a:ext cx="1783" cy="776"/>
                <a:chOff x="238" y="1870"/>
                <a:chExt cx="1783" cy="776"/>
              </a:xfrm>
            </p:grpSpPr>
            <p:sp>
              <p:nvSpPr>
                <p:cNvPr id="675847" name="Rectangle 7"/>
                <p:cNvSpPr>
                  <a:spLocks noChangeArrowheads="1"/>
                </p:cNvSpPr>
                <p:nvPr/>
              </p:nvSpPr>
              <p:spPr bwMode="auto">
                <a:xfrm>
                  <a:off x="238" y="1870"/>
                  <a:ext cx="1783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48" name="Freeform 8"/>
                <p:cNvSpPr>
                  <a:spLocks/>
                </p:cNvSpPr>
                <p:nvPr/>
              </p:nvSpPr>
              <p:spPr bwMode="auto">
                <a:xfrm>
                  <a:off x="14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49" name="Freeform 9"/>
                <p:cNvSpPr>
                  <a:spLocks/>
                </p:cNvSpPr>
                <p:nvPr/>
              </p:nvSpPr>
              <p:spPr bwMode="auto">
                <a:xfrm>
                  <a:off x="14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0" name="Freeform 10"/>
                <p:cNvSpPr>
                  <a:spLocks/>
                </p:cNvSpPr>
                <p:nvPr/>
              </p:nvSpPr>
              <p:spPr bwMode="auto">
                <a:xfrm>
                  <a:off x="146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1" name="Freeform 11"/>
                <p:cNvSpPr>
                  <a:spLocks/>
                </p:cNvSpPr>
                <p:nvPr/>
              </p:nvSpPr>
              <p:spPr bwMode="auto">
                <a:xfrm>
                  <a:off x="148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2" name="Freeform 12"/>
                <p:cNvSpPr>
                  <a:spLocks/>
                </p:cNvSpPr>
                <p:nvPr/>
              </p:nvSpPr>
              <p:spPr bwMode="auto">
                <a:xfrm>
                  <a:off x="150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3" name="Freeform 13"/>
                <p:cNvSpPr>
                  <a:spLocks/>
                </p:cNvSpPr>
                <p:nvPr/>
              </p:nvSpPr>
              <p:spPr bwMode="auto">
                <a:xfrm>
                  <a:off x="15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4" name="Freeform 14"/>
                <p:cNvSpPr>
                  <a:spLocks/>
                </p:cNvSpPr>
                <p:nvPr/>
              </p:nvSpPr>
              <p:spPr bwMode="auto">
                <a:xfrm>
                  <a:off x="15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5" name="Freeform 15"/>
                <p:cNvSpPr>
                  <a:spLocks/>
                </p:cNvSpPr>
                <p:nvPr/>
              </p:nvSpPr>
              <p:spPr bwMode="auto">
                <a:xfrm>
                  <a:off x="156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6" name="Freeform 16"/>
                <p:cNvSpPr>
                  <a:spLocks/>
                </p:cNvSpPr>
                <p:nvPr/>
              </p:nvSpPr>
              <p:spPr bwMode="auto">
                <a:xfrm>
                  <a:off x="158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7" name="Freeform 17"/>
                <p:cNvSpPr>
                  <a:spLocks/>
                </p:cNvSpPr>
                <p:nvPr/>
              </p:nvSpPr>
              <p:spPr bwMode="auto">
                <a:xfrm>
                  <a:off x="160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8" name="Freeform 18"/>
                <p:cNvSpPr>
                  <a:spLocks/>
                </p:cNvSpPr>
                <p:nvPr/>
              </p:nvSpPr>
              <p:spPr bwMode="auto">
                <a:xfrm>
                  <a:off x="162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59" name="Freeform 19"/>
                <p:cNvSpPr>
                  <a:spLocks/>
                </p:cNvSpPr>
                <p:nvPr/>
              </p:nvSpPr>
              <p:spPr bwMode="auto">
                <a:xfrm>
                  <a:off x="164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0" name="Freeform 20"/>
                <p:cNvSpPr>
                  <a:spLocks/>
                </p:cNvSpPr>
                <p:nvPr/>
              </p:nvSpPr>
              <p:spPr bwMode="auto">
                <a:xfrm>
                  <a:off x="1711" y="1870"/>
                  <a:ext cx="75" cy="774"/>
                </a:xfrm>
                <a:custGeom>
                  <a:avLst/>
                  <a:gdLst>
                    <a:gd name="T0" fmla="*/ 13 w 75"/>
                    <a:gd name="T1" fmla="*/ 0 h 774"/>
                    <a:gd name="T2" fmla="*/ 3 w 75"/>
                    <a:gd name="T3" fmla="*/ 126 h 774"/>
                    <a:gd name="T4" fmla="*/ 31 w 75"/>
                    <a:gd name="T5" fmla="*/ 272 h 774"/>
                    <a:gd name="T6" fmla="*/ 71 w 75"/>
                    <a:gd name="T7" fmla="*/ 376 h 774"/>
                    <a:gd name="T8" fmla="*/ 55 w 75"/>
                    <a:gd name="T9" fmla="*/ 498 h 774"/>
                    <a:gd name="T10" fmla="*/ 39 w 75"/>
                    <a:gd name="T11" fmla="*/ 644 h 774"/>
                    <a:gd name="T12" fmla="*/ 57 w 75"/>
                    <a:gd name="T13" fmla="*/ 732 h 774"/>
                    <a:gd name="T14" fmla="*/ 75 w 75"/>
                    <a:gd name="T15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774">
                      <a:moveTo>
                        <a:pt x="13" y="0"/>
                      </a:moveTo>
                      <a:cubicBezTo>
                        <a:pt x="6" y="40"/>
                        <a:pt x="0" y="81"/>
                        <a:pt x="3" y="126"/>
                      </a:cubicBezTo>
                      <a:cubicBezTo>
                        <a:pt x="6" y="171"/>
                        <a:pt x="20" y="230"/>
                        <a:pt x="31" y="272"/>
                      </a:cubicBezTo>
                      <a:cubicBezTo>
                        <a:pt x="42" y="314"/>
                        <a:pt x="67" y="338"/>
                        <a:pt x="71" y="376"/>
                      </a:cubicBezTo>
                      <a:cubicBezTo>
                        <a:pt x="75" y="414"/>
                        <a:pt x="60" y="453"/>
                        <a:pt x="55" y="498"/>
                      </a:cubicBezTo>
                      <a:cubicBezTo>
                        <a:pt x="50" y="543"/>
                        <a:pt x="39" y="605"/>
                        <a:pt x="39" y="644"/>
                      </a:cubicBezTo>
                      <a:cubicBezTo>
                        <a:pt x="39" y="683"/>
                        <a:pt x="51" y="710"/>
                        <a:pt x="57" y="732"/>
                      </a:cubicBezTo>
                      <a:cubicBezTo>
                        <a:pt x="63" y="754"/>
                        <a:pt x="72" y="767"/>
                        <a:pt x="75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1" name="Freeform 21"/>
                <p:cNvSpPr>
                  <a:spLocks/>
                </p:cNvSpPr>
                <p:nvPr/>
              </p:nvSpPr>
              <p:spPr bwMode="auto">
                <a:xfrm>
                  <a:off x="1869" y="1870"/>
                  <a:ext cx="112" cy="776"/>
                </a:xfrm>
                <a:custGeom>
                  <a:avLst/>
                  <a:gdLst>
                    <a:gd name="T0" fmla="*/ 11 w 112"/>
                    <a:gd name="T1" fmla="*/ 0 h 776"/>
                    <a:gd name="T2" fmla="*/ 7 w 112"/>
                    <a:gd name="T3" fmla="*/ 126 h 776"/>
                    <a:gd name="T4" fmla="*/ 55 w 112"/>
                    <a:gd name="T5" fmla="*/ 276 h 776"/>
                    <a:gd name="T6" fmla="*/ 109 w 112"/>
                    <a:gd name="T7" fmla="*/ 396 h 776"/>
                    <a:gd name="T8" fmla="*/ 73 w 112"/>
                    <a:gd name="T9" fmla="*/ 594 h 776"/>
                    <a:gd name="T10" fmla="*/ 95 w 112"/>
                    <a:gd name="T11" fmla="*/ 742 h 776"/>
                    <a:gd name="T12" fmla="*/ 103 w 112"/>
                    <a:gd name="T13" fmla="*/ 776 h 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2" h="776">
                      <a:moveTo>
                        <a:pt x="11" y="0"/>
                      </a:moveTo>
                      <a:cubicBezTo>
                        <a:pt x="5" y="40"/>
                        <a:pt x="0" y="80"/>
                        <a:pt x="7" y="126"/>
                      </a:cubicBezTo>
                      <a:cubicBezTo>
                        <a:pt x="14" y="172"/>
                        <a:pt x="38" y="231"/>
                        <a:pt x="55" y="276"/>
                      </a:cubicBezTo>
                      <a:cubicBezTo>
                        <a:pt x="72" y="321"/>
                        <a:pt x="106" y="343"/>
                        <a:pt x="109" y="396"/>
                      </a:cubicBezTo>
                      <a:cubicBezTo>
                        <a:pt x="112" y="449"/>
                        <a:pt x="75" y="536"/>
                        <a:pt x="73" y="594"/>
                      </a:cubicBezTo>
                      <a:cubicBezTo>
                        <a:pt x="71" y="652"/>
                        <a:pt x="90" y="712"/>
                        <a:pt x="95" y="742"/>
                      </a:cubicBezTo>
                      <a:cubicBezTo>
                        <a:pt x="100" y="772"/>
                        <a:pt x="101" y="774"/>
                        <a:pt x="103" y="776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2" name="Freeform 22"/>
                <p:cNvSpPr>
                  <a:spLocks/>
                </p:cNvSpPr>
                <p:nvPr/>
              </p:nvSpPr>
              <p:spPr bwMode="auto">
                <a:xfrm>
                  <a:off x="1369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3" name="Freeform 23"/>
                <p:cNvSpPr>
                  <a:spLocks/>
                </p:cNvSpPr>
                <p:nvPr/>
              </p:nvSpPr>
              <p:spPr bwMode="auto">
                <a:xfrm>
                  <a:off x="1311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4" name="Freeform 24"/>
                <p:cNvSpPr>
                  <a:spLocks/>
                </p:cNvSpPr>
                <p:nvPr/>
              </p:nvSpPr>
              <p:spPr bwMode="auto">
                <a:xfrm>
                  <a:off x="1253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5" name="Freeform 25"/>
                <p:cNvSpPr>
                  <a:spLocks/>
                </p:cNvSpPr>
                <p:nvPr/>
              </p:nvSpPr>
              <p:spPr bwMode="auto">
                <a:xfrm>
                  <a:off x="1195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6" name="Freeform 26"/>
                <p:cNvSpPr>
                  <a:spLocks/>
                </p:cNvSpPr>
                <p:nvPr/>
              </p:nvSpPr>
              <p:spPr bwMode="auto">
                <a:xfrm>
                  <a:off x="1137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7" name="Freeform 27"/>
                <p:cNvSpPr>
                  <a:spLocks/>
                </p:cNvSpPr>
                <p:nvPr/>
              </p:nvSpPr>
              <p:spPr bwMode="auto">
                <a:xfrm>
                  <a:off x="1079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8" name="Freeform 28"/>
                <p:cNvSpPr>
                  <a:spLocks/>
                </p:cNvSpPr>
                <p:nvPr/>
              </p:nvSpPr>
              <p:spPr bwMode="auto">
                <a:xfrm>
                  <a:off x="1021" y="1870"/>
                  <a:ext cx="30" cy="774"/>
                </a:xfrm>
                <a:custGeom>
                  <a:avLst/>
                  <a:gdLst>
                    <a:gd name="T0" fmla="*/ 11 w 30"/>
                    <a:gd name="T1" fmla="*/ 0 h 774"/>
                    <a:gd name="T2" fmla="*/ 11 w 30"/>
                    <a:gd name="T3" fmla="*/ 42 h 774"/>
                    <a:gd name="T4" fmla="*/ 1 w 30"/>
                    <a:gd name="T5" fmla="*/ 132 h 774"/>
                    <a:gd name="T6" fmla="*/ 5 w 30"/>
                    <a:gd name="T7" fmla="*/ 206 h 774"/>
                    <a:gd name="T8" fmla="*/ 27 w 30"/>
                    <a:gd name="T9" fmla="*/ 326 h 774"/>
                    <a:gd name="T10" fmla="*/ 21 w 30"/>
                    <a:gd name="T11" fmla="*/ 428 h 774"/>
                    <a:gd name="T12" fmla="*/ 1 w 30"/>
                    <a:gd name="T13" fmla="*/ 532 h 774"/>
                    <a:gd name="T14" fmla="*/ 13 w 30"/>
                    <a:gd name="T15" fmla="*/ 644 h 774"/>
                    <a:gd name="T16" fmla="*/ 15 w 30"/>
                    <a:gd name="T17" fmla="*/ 730 h 774"/>
                    <a:gd name="T18" fmla="*/ 27 w 30"/>
                    <a:gd name="T19" fmla="*/ 774 h 7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" h="774">
                      <a:moveTo>
                        <a:pt x="11" y="0"/>
                      </a:moveTo>
                      <a:cubicBezTo>
                        <a:pt x="12" y="10"/>
                        <a:pt x="13" y="20"/>
                        <a:pt x="11" y="42"/>
                      </a:cubicBezTo>
                      <a:cubicBezTo>
                        <a:pt x="9" y="64"/>
                        <a:pt x="2" y="105"/>
                        <a:pt x="1" y="132"/>
                      </a:cubicBezTo>
                      <a:cubicBezTo>
                        <a:pt x="0" y="159"/>
                        <a:pt x="1" y="174"/>
                        <a:pt x="5" y="206"/>
                      </a:cubicBezTo>
                      <a:cubicBezTo>
                        <a:pt x="9" y="238"/>
                        <a:pt x="24" y="289"/>
                        <a:pt x="27" y="326"/>
                      </a:cubicBezTo>
                      <a:cubicBezTo>
                        <a:pt x="30" y="363"/>
                        <a:pt x="25" y="394"/>
                        <a:pt x="21" y="428"/>
                      </a:cubicBezTo>
                      <a:cubicBezTo>
                        <a:pt x="17" y="462"/>
                        <a:pt x="2" y="496"/>
                        <a:pt x="1" y="532"/>
                      </a:cubicBezTo>
                      <a:cubicBezTo>
                        <a:pt x="0" y="568"/>
                        <a:pt x="11" y="611"/>
                        <a:pt x="13" y="644"/>
                      </a:cubicBezTo>
                      <a:cubicBezTo>
                        <a:pt x="15" y="677"/>
                        <a:pt x="13" y="708"/>
                        <a:pt x="15" y="730"/>
                      </a:cubicBezTo>
                      <a:cubicBezTo>
                        <a:pt x="17" y="752"/>
                        <a:pt x="22" y="763"/>
                        <a:pt x="27" y="77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69" name="Freeform 29"/>
                <p:cNvSpPr>
                  <a:spLocks/>
                </p:cNvSpPr>
                <p:nvPr/>
              </p:nvSpPr>
              <p:spPr bwMode="auto">
                <a:xfrm>
                  <a:off x="781" y="1870"/>
                  <a:ext cx="95" cy="768"/>
                </a:xfrm>
                <a:custGeom>
                  <a:avLst/>
                  <a:gdLst>
                    <a:gd name="T0" fmla="*/ 95 w 95"/>
                    <a:gd name="T1" fmla="*/ 0 h 768"/>
                    <a:gd name="T2" fmla="*/ 75 w 95"/>
                    <a:gd name="T3" fmla="*/ 112 h 768"/>
                    <a:gd name="T4" fmla="*/ 21 w 95"/>
                    <a:gd name="T5" fmla="*/ 278 h 768"/>
                    <a:gd name="T6" fmla="*/ 21 w 95"/>
                    <a:gd name="T7" fmla="*/ 430 h 768"/>
                    <a:gd name="T8" fmla="*/ 1 w 95"/>
                    <a:gd name="T9" fmla="*/ 572 h 768"/>
                    <a:gd name="T10" fmla="*/ 29 w 95"/>
                    <a:gd name="T11" fmla="*/ 76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768">
                      <a:moveTo>
                        <a:pt x="95" y="0"/>
                      </a:moveTo>
                      <a:cubicBezTo>
                        <a:pt x="91" y="33"/>
                        <a:pt x="87" y="66"/>
                        <a:pt x="75" y="112"/>
                      </a:cubicBezTo>
                      <a:cubicBezTo>
                        <a:pt x="63" y="158"/>
                        <a:pt x="30" y="225"/>
                        <a:pt x="21" y="278"/>
                      </a:cubicBezTo>
                      <a:cubicBezTo>
                        <a:pt x="12" y="331"/>
                        <a:pt x="24" y="381"/>
                        <a:pt x="21" y="430"/>
                      </a:cubicBezTo>
                      <a:cubicBezTo>
                        <a:pt x="18" y="479"/>
                        <a:pt x="0" y="516"/>
                        <a:pt x="1" y="572"/>
                      </a:cubicBezTo>
                      <a:cubicBezTo>
                        <a:pt x="2" y="628"/>
                        <a:pt x="24" y="735"/>
                        <a:pt x="29" y="76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70" name="Freeform 30"/>
                <p:cNvSpPr>
                  <a:spLocks/>
                </p:cNvSpPr>
                <p:nvPr/>
              </p:nvSpPr>
              <p:spPr bwMode="auto">
                <a:xfrm>
                  <a:off x="481" y="1870"/>
                  <a:ext cx="77" cy="772"/>
                </a:xfrm>
                <a:custGeom>
                  <a:avLst/>
                  <a:gdLst>
                    <a:gd name="T0" fmla="*/ 77 w 77"/>
                    <a:gd name="T1" fmla="*/ 0 h 772"/>
                    <a:gd name="T2" fmla="*/ 49 w 77"/>
                    <a:gd name="T3" fmla="*/ 176 h 772"/>
                    <a:gd name="T4" fmla="*/ 3 w 77"/>
                    <a:gd name="T5" fmla="*/ 326 h 772"/>
                    <a:gd name="T6" fmla="*/ 29 w 77"/>
                    <a:gd name="T7" fmla="*/ 520 h 772"/>
                    <a:gd name="T8" fmla="*/ 5 w 77"/>
                    <a:gd name="T9" fmla="*/ 656 h 772"/>
                    <a:gd name="T10" fmla="*/ 9 w 77"/>
                    <a:gd name="T11" fmla="*/ 772 h 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7" h="772">
                      <a:moveTo>
                        <a:pt x="77" y="0"/>
                      </a:moveTo>
                      <a:cubicBezTo>
                        <a:pt x="69" y="61"/>
                        <a:pt x="61" y="122"/>
                        <a:pt x="49" y="176"/>
                      </a:cubicBezTo>
                      <a:cubicBezTo>
                        <a:pt x="37" y="230"/>
                        <a:pt x="6" y="269"/>
                        <a:pt x="3" y="326"/>
                      </a:cubicBezTo>
                      <a:cubicBezTo>
                        <a:pt x="0" y="383"/>
                        <a:pt x="29" y="465"/>
                        <a:pt x="29" y="520"/>
                      </a:cubicBezTo>
                      <a:cubicBezTo>
                        <a:pt x="29" y="575"/>
                        <a:pt x="8" y="614"/>
                        <a:pt x="5" y="656"/>
                      </a:cubicBezTo>
                      <a:cubicBezTo>
                        <a:pt x="2" y="698"/>
                        <a:pt x="5" y="735"/>
                        <a:pt x="9" y="77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71" name="Freeform 31"/>
                <p:cNvSpPr>
                  <a:spLocks/>
                </p:cNvSpPr>
                <p:nvPr/>
              </p:nvSpPr>
              <p:spPr bwMode="auto">
                <a:xfrm>
                  <a:off x="255" y="1870"/>
                  <a:ext cx="47" cy="770"/>
                </a:xfrm>
                <a:custGeom>
                  <a:avLst/>
                  <a:gdLst>
                    <a:gd name="T0" fmla="*/ 47 w 47"/>
                    <a:gd name="T1" fmla="*/ 0 h 770"/>
                    <a:gd name="T2" fmla="*/ 25 w 47"/>
                    <a:gd name="T3" fmla="*/ 152 h 770"/>
                    <a:gd name="T4" fmla="*/ 3 w 47"/>
                    <a:gd name="T5" fmla="*/ 288 h 770"/>
                    <a:gd name="T6" fmla="*/ 19 w 47"/>
                    <a:gd name="T7" fmla="*/ 404 h 770"/>
                    <a:gd name="T8" fmla="*/ 19 w 47"/>
                    <a:gd name="T9" fmla="*/ 492 h 770"/>
                    <a:gd name="T10" fmla="*/ 29 w 47"/>
                    <a:gd name="T11" fmla="*/ 558 h 770"/>
                    <a:gd name="T12" fmla="*/ 13 w 47"/>
                    <a:gd name="T13" fmla="*/ 632 h 770"/>
                    <a:gd name="T14" fmla="*/ 1 w 47"/>
                    <a:gd name="T15" fmla="*/ 726 h 770"/>
                    <a:gd name="T16" fmla="*/ 5 w 47"/>
                    <a:gd name="T17" fmla="*/ 770 h 7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770">
                      <a:moveTo>
                        <a:pt x="47" y="0"/>
                      </a:moveTo>
                      <a:cubicBezTo>
                        <a:pt x="39" y="52"/>
                        <a:pt x="32" y="104"/>
                        <a:pt x="25" y="152"/>
                      </a:cubicBezTo>
                      <a:cubicBezTo>
                        <a:pt x="18" y="200"/>
                        <a:pt x="4" y="246"/>
                        <a:pt x="3" y="288"/>
                      </a:cubicBezTo>
                      <a:cubicBezTo>
                        <a:pt x="2" y="330"/>
                        <a:pt x="16" y="370"/>
                        <a:pt x="19" y="404"/>
                      </a:cubicBezTo>
                      <a:cubicBezTo>
                        <a:pt x="22" y="438"/>
                        <a:pt x="17" y="466"/>
                        <a:pt x="19" y="492"/>
                      </a:cubicBezTo>
                      <a:cubicBezTo>
                        <a:pt x="21" y="518"/>
                        <a:pt x="30" y="535"/>
                        <a:pt x="29" y="558"/>
                      </a:cubicBezTo>
                      <a:cubicBezTo>
                        <a:pt x="28" y="581"/>
                        <a:pt x="18" y="604"/>
                        <a:pt x="13" y="632"/>
                      </a:cubicBezTo>
                      <a:cubicBezTo>
                        <a:pt x="8" y="660"/>
                        <a:pt x="2" y="703"/>
                        <a:pt x="1" y="726"/>
                      </a:cubicBezTo>
                      <a:cubicBezTo>
                        <a:pt x="0" y="749"/>
                        <a:pt x="2" y="759"/>
                        <a:pt x="5" y="77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5872" name="Rectangle 32"/>
              <p:cNvSpPr>
                <a:spLocks noChangeArrowheads="1"/>
              </p:cNvSpPr>
              <p:nvPr/>
            </p:nvSpPr>
            <p:spPr bwMode="auto">
              <a:xfrm>
                <a:off x="238" y="1870"/>
                <a:ext cx="1783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5873" name="Group 33"/>
          <p:cNvGrpSpPr>
            <a:grpSpLocks/>
          </p:cNvGrpSpPr>
          <p:nvPr/>
        </p:nvGrpSpPr>
        <p:grpSpPr bwMode="auto">
          <a:xfrm>
            <a:off x="2438401" y="1828800"/>
            <a:ext cx="1230313" cy="2078038"/>
            <a:chOff x="386" y="1136"/>
            <a:chExt cx="775" cy="1309"/>
          </a:xfrm>
        </p:grpSpPr>
        <p:grpSp>
          <p:nvGrpSpPr>
            <p:cNvPr id="675874" name="Group 34"/>
            <p:cNvGrpSpPr>
              <a:grpSpLocks/>
            </p:cNvGrpSpPr>
            <p:nvPr/>
          </p:nvGrpSpPr>
          <p:grpSpPr bwMode="auto">
            <a:xfrm>
              <a:off x="386" y="1136"/>
              <a:ext cx="775" cy="774"/>
              <a:chOff x="236" y="1100"/>
              <a:chExt cx="775" cy="774"/>
            </a:xfrm>
          </p:grpSpPr>
          <p:grpSp>
            <p:nvGrpSpPr>
              <p:cNvPr id="675875" name="Group 35"/>
              <p:cNvGrpSpPr>
                <a:grpSpLocks/>
              </p:cNvGrpSpPr>
              <p:nvPr/>
            </p:nvGrpSpPr>
            <p:grpSpPr bwMode="auto">
              <a:xfrm>
                <a:off x="237" y="1100"/>
                <a:ext cx="774" cy="774"/>
                <a:chOff x="237" y="1100"/>
                <a:chExt cx="774" cy="774"/>
              </a:xfrm>
            </p:grpSpPr>
            <p:sp>
              <p:nvSpPr>
                <p:cNvPr id="67587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" y="1100"/>
                  <a:ext cx="774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77" name="Freeform 37"/>
                <p:cNvSpPr>
                  <a:spLocks/>
                </p:cNvSpPr>
                <p:nvPr/>
              </p:nvSpPr>
              <p:spPr bwMode="auto">
                <a:xfrm>
                  <a:off x="379" y="1818"/>
                  <a:ext cx="495" cy="56"/>
                </a:xfrm>
                <a:custGeom>
                  <a:avLst/>
                  <a:gdLst>
                    <a:gd name="T0" fmla="*/ 0 w 564"/>
                    <a:gd name="T1" fmla="*/ 64 h 64"/>
                    <a:gd name="T2" fmla="*/ 162 w 564"/>
                    <a:gd name="T3" fmla="*/ 12 h 64"/>
                    <a:gd name="T4" fmla="*/ 284 w 564"/>
                    <a:gd name="T5" fmla="*/ 2 h 64"/>
                    <a:gd name="T6" fmla="*/ 390 w 564"/>
                    <a:gd name="T7" fmla="*/ 10 h 64"/>
                    <a:gd name="T8" fmla="*/ 564 w 564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4" h="64">
                      <a:moveTo>
                        <a:pt x="0" y="64"/>
                      </a:moveTo>
                      <a:cubicBezTo>
                        <a:pt x="63" y="34"/>
                        <a:pt x="115" y="22"/>
                        <a:pt x="162" y="12"/>
                      </a:cubicBezTo>
                      <a:cubicBezTo>
                        <a:pt x="209" y="2"/>
                        <a:pt x="246" y="2"/>
                        <a:pt x="284" y="2"/>
                      </a:cubicBezTo>
                      <a:cubicBezTo>
                        <a:pt x="322" y="2"/>
                        <a:pt x="343" y="0"/>
                        <a:pt x="390" y="10"/>
                      </a:cubicBezTo>
                      <a:cubicBezTo>
                        <a:pt x="437" y="20"/>
                        <a:pt x="500" y="31"/>
                        <a:pt x="564" y="6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78" name="Freeform 38"/>
                <p:cNvSpPr>
                  <a:spLocks/>
                </p:cNvSpPr>
                <p:nvPr/>
              </p:nvSpPr>
              <p:spPr bwMode="auto">
                <a:xfrm>
                  <a:off x="237" y="1690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79" name="Freeform 39"/>
                <p:cNvSpPr>
                  <a:spLocks/>
                </p:cNvSpPr>
                <p:nvPr/>
              </p:nvSpPr>
              <p:spPr bwMode="auto">
                <a:xfrm>
                  <a:off x="237" y="1553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80" name="Freeform 40"/>
                <p:cNvSpPr>
                  <a:spLocks/>
                </p:cNvSpPr>
                <p:nvPr/>
              </p:nvSpPr>
              <p:spPr bwMode="auto">
                <a:xfrm>
                  <a:off x="237" y="1416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81" name="Freeform 41"/>
                <p:cNvSpPr>
                  <a:spLocks/>
                </p:cNvSpPr>
                <p:nvPr/>
              </p:nvSpPr>
              <p:spPr bwMode="auto">
                <a:xfrm>
                  <a:off x="237" y="1279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82" name="Freeform 42"/>
                <p:cNvSpPr>
                  <a:spLocks/>
                </p:cNvSpPr>
                <p:nvPr/>
              </p:nvSpPr>
              <p:spPr bwMode="auto">
                <a:xfrm>
                  <a:off x="237" y="1142"/>
                  <a:ext cx="772" cy="151"/>
                </a:xfrm>
                <a:custGeom>
                  <a:avLst/>
                  <a:gdLst>
                    <a:gd name="T0" fmla="*/ 0 w 880"/>
                    <a:gd name="T1" fmla="*/ 172 h 172"/>
                    <a:gd name="T2" fmla="*/ 32 w 880"/>
                    <a:gd name="T3" fmla="*/ 144 h 172"/>
                    <a:gd name="T4" fmla="*/ 104 w 880"/>
                    <a:gd name="T5" fmla="*/ 94 h 172"/>
                    <a:gd name="T6" fmla="*/ 184 w 880"/>
                    <a:gd name="T7" fmla="*/ 52 h 172"/>
                    <a:gd name="T8" fmla="*/ 324 w 880"/>
                    <a:gd name="T9" fmla="*/ 10 h 172"/>
                    <a:gd name="T10" fmla="*/ 446 w 880"/>
                    <a:gd name="T11" fmla="*/ 0 h 172"/>
                    <a:gd name="T12" fmla="*/ 552 w 880"/>
                    <a:gd name="T13" fmla="*/ 8 h 172"/>
                    <a:gd name="T14" fmla="*/ 660 w 880"/>
                    <a:gd name="T15" fmla="*/ 34 h 172"/>
                    <a:gd name="T16" fmla="*/ 756 w 880"/>
                    <a:gd name="T17" fmla="*/ 76 h 172"/>
                    <a:gd name="T18" fmla="*/ 822 w 880"/>
                    <a:gd name="T19" fmla="*/ 118 h 172"/>
                    <a:gd name="T20" fmla="*/ 880 w 880"/>
                    <a:gd name="T21" fmla="*/ 16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80" h="172">
                      <a:moveTo>
                        <a:pt x="0" y="172"/>
                      </a:moveTo>
                      <a:cubicBezTo>
                        <a:pt x="7" y="164"/>
                        <a:pt x="15" y="157"/>
                        <a:pt x="32" y="144"/>
                      </a:cubicBezTo>
                      <a:cubicBezTo>
                        <a:pt x="49" y="131"/>
                        <a:pt x="79" y="109"/>
                        <a:pt x="104" y="94"/>
                      </a:cubicBezTo>
                      <a:cubicBezTo>
                        <a:pt x="129" y="79"/>
                        <a:pt x="147" y="66"/>
                        <a:pt x="184" y="52"/>
                      </a:cubicBezTo>
                      <a:cubicBezTo>
                        <a:pt x="221" y="38"/>
                        <a:pt x="280" y="19"/>
                        <a:pt x="324" y="10"/>
                      </a:cubicBezTo>
                      <a:cubicBezTo>
                        <a:pt x="368" y="1"/>
                        <a:pt x="408" y="0"/>
                        <a:pt x="446" y="0"/>
                      </a:cubicBezTo>
                      <a:cubicBezTo>
                        <a:pt x="484" y="0"/>
                        <a:pt x="516" y="2"/>
                        <a:pt x="552" y="8"/>
                      </a:cubicBezTo>
                      <a:cubicBezTo>
                        <a:pt x="588" y="14"/>
                        <a:pt x="626" y="23"/>
                        <a:pt x="660" y="34"/>
                      </a:cubicBezTo>
                      <a:cubicBezTo>
                        <a:pt x="694" y="45"/>
                        <a:pt x="729" y="62"/>
                        <a:pt x="756" y="76"/>
                      </a:cubicBezTo>
                      <a:cubicBezTo>
                        <a:pt x="783" y="90"/>
                        <a:pt x="801" y="104"/>
                        <a:pt x="822" y="118"/>
                      </a:cubicBezTo>
                      <a:cubicBezTo>
                        <a:pt x="843" y="132"/>
                        <a:pt x="870" y="155"/>
                        <a:pt x="880" y="16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83" name="Freeform 43"/>
                <p:cNvSpPr>
                  <a:spLocks/>
                </p:cNvSpPr>
                <p:nvPr/>
              </p:nvSpPr>
              <p:spPr bwMode="auto">
                <a:xfrm>
                  <a:off x="237" y="1100"/>
                  <a:ext cx="71" cy="56"/>
                </a:xfrm>
                <a:custGeom>
                  <a:avLst/>
                  <a:gdLst>
                    <a:gd name="T0" fmla="*/ 0 w 81"/>
                    <a:gd name="T1" fmla="*/ 64 h 64"/>
                    <a:gd name="T2" fmla="*/ 35 w 81"/>
                    <a:gd name="T3" fmla="*/ 31 h 64"/>
                    <a:gd name="T4" fmla="*/ 81 w 81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64">
                      <a:moveTo>
                        <a:pt x="0" y="64"/>
                      </a:moveTo>
                      <a:cubicBezTo>
                        <a:pt x="6" y="59"/>
                        <a:pt x="22" y="42"/>
                        <a:pt x="35" y="31"/>
                      </a:cubicBezTo>
                      <a:cubicBezTo>
                        <a:pt x="48" y="20"/>
                        <a:pt x="72" y="6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884" name="Freeform 44"/>
                <p:cNvSpPr>
                  <a:spLocks/>
                </p:cNvSpPr>
                <p:nvPr/>
              </p:nvSpPr>
              <p:spPr bwMode="auto">
                <a:xfrm flipH="1">
                  <a:off x="939" y="1100"/>
                  <a:ext cx="71" cy="56"/>
                </a:xfrm>
                <a:custGeom>
                  <a:avLst/>
                  <a:gdLst>
                    <a:gd name="T0" fmla="*/ 0 w 81"/>
                    <a:gd name="T1" fmla="*/ 64 h 64"/>
                    <a:gd name="T2" fmla="*/ 35 w 81"/>
                    <a:gd name="T3" fmla="*/ 31 h 64"/>
                    <a:gd name="T4" fmla="*/ 81 w 81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64">
                      <a:moveTo>
                        <a:pt x="0" y="64"/>
                      </a:moveTo>
                      <a:cubicBezTo>
                        <a:pt x="6" y="59"/>
                        <a:pt x="22" y="42"/>
                        <a:pt x="35" y="31"/>
                      </a:cubicBezTo>
                      <a:cubicBezTo>
                        <a:pt x="48" y="20"/>
                        <a:pt x="72" y="6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5885" name="Rectangle 45"/>
              <p:cNvSpPr>
                <a:spLocks noChangeArrowheads="1"/>
              </p:cNvSpPr>
              <p:nvPr/>
            </p:nvSpPr>
            <p:spPr bwMode="auto">
              <a:xfrm>
                <a:off x="236" y="1100"/>
                <a:ext cx="774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5886" name="Rectangle 46"/>
            <p:cNvSpPr>
              <a:spLocks noChangeArrowheads="1"/>
            </p:cNvSpPr>
            <p:nvPr/>
          </p:nvSpPr>
          <p:spPr bwMode="auto">
            <a:xfrm>
              <a:off x="386" y="1912"/>
              <a:ext cx="775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Aft>
                  <a:spcPct val="10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curved</a:t>
              </a:r>
              <a:r>
                <a:rPr lang="en-US" sz="2200" dirty="0">
                  <a:solidFill>
                    <a:prstClr val="black"/>
                  </a:solidFill>
                </a:rPr>
                <a:t> = </a:t>
              </a:r>
            </a:p>
            <a:p>
              <a:pPr marL="342900" indent="-342900">
                <a:spcAft>
                  <a:spcPct val="35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rounded</a:t>
              </a:r>
            </a:p>
          </p:txBody>
        </p:sp>
      </p:grpSp>
      <p:grpSp>
        <p:nvGrpSpPr>
          <p:cNvPr id="675887" name="Group 47"/>
          <p:cNvGrpSpPr>
            <a:grpSpLocks/>
          </p:cNvGrpSpPr>
          <p:nvPr/>
        </p:nvGrpSpPr>
        <p:grpSpPr bwMode="auto">
          <a:xfrm>
            <a:off x="4450081" y="1828801"/>
            <a:ext cx="1431925" cy="2081213"/>
            <a:chOff x="1536" y="1140"/>
            <a:chExt cx="902" cy="1311"/>
          </a:xfrm>
        </p:grpSpPr>
        <p:grpSp>
          <p:nvGrpSpPr>
            <p:cNvPr id="675888" name="Group 48"/>
            <p:cNvGrpSpPr>
              <a:grpSpLocks/>
            </p:cNvGrpSpPr>
            <p:nvPr/>
          </p:nvGrpSpPr>
          <p:grpSpPr bwMode="auto">
            <a:xfrm>
              <a:off x="1587" y="1140"/>
              <a:ext cx="775" cy="776"/>
              <a:chOff x="1245" y="568"/>
              <a:chExt cx="775" cy="776"/>
            </a:xfrm>
          </p:grpSpPr>
          <p:sp>
            <p:nvSpPr>
              <p:cNvPr id="675889" name="Rectangle 49"/>
              <p:cNvSpPr>
                <a:spLocks noChangeArrowheads="1"/>
              </p:cNvSpPr>
              <p:nvPr/>
            </p:nvSpPr>
            <p:spPr bwMode="auto">
              <a:xfrm>
                <a:off x="1245" y="569"/>
                <a:ext cx="774" cy="77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0" name="Freeform 50"/>
              <p:cNvSpPr>
                <a:spLocks/>
              </p:cNvSpPr>
              <p:nvPr/>
            </p:nvSpPr>
            <p:spPr bwMode="auto">
              <a:xfrm>
                <a:off x="1538" y="1281"/>
                <a:ext cx="195" cy="60"/>
              </a:xfrm>
              <a:custGeom>
                <a:avLst/>
                <a:gdLst>
                  <a:gd name="T0" fmla="*/ 0 w 195"/>
                  <a:gd name="T1" fmla="*/ 60 h 60"/>
                  <a:gd name="T2" fmla="*/ 97 w 195"/>
                  <a:gd name="T3" fmla="*/ 0 h 60"/>
                  <a:gd name="T4" fmla="*/ 195 w 195"/>
                  <a:gd name="T5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" h="60">
                    <a:moveTo>
                      <a:pt x="0" y="60"/>
                    </a:moveTo>
                    <a:cubicBezTo>
                      <a:pt x="36" y="18"/>
                      <a:pt x="65" y="0"/>
                      <a:pt x="97" y="0"/>
                    </a:cubicBezTo>
                    <a:cubicBezTo>
                      <a:pt x="129" y="0"/>
                      <a:pt x="160" y="20"/>
                      <a:pt x="195" y="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1" name="Freeform 51"/>
              <p:cNvSpPr>
                <a:spLocks/>
              </p:cNvSpPr>
              <p:nvPr/>
            </p:nvSpPr>
            <p:spPr bwMode="auto">
              <a:xfrm>
                <a:off x="1457" y="1182"/>
                <a:ext cx="354" cy="161"/>
              </a:xfrm>
              <a:custGeom>
                <a:avLst/>
                <a:gdLst>
                  <a:gd name="T0" fmla="*/ 0 w 354"/>
                  <a:gd name="T1" fmla="*/ 161 h 161"/>
                  <a:gd name="T2" fmla="*/ 178 w 354"/>
                  <a:gd name="T3" fmla="*/ 0 h 161"/>
                  <a:gd name="T4" fmla="*/ 354 w 354"/>
                  <a:gd name="T5" fmla="*/ 1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4" h="161">
                    <a:moveTo>
                      <a:pt x="0" y="161"/>
                    </a:moveTo>
                    <a:cubicBezTo>
                      <a:pt x="45" y="90"/>
                      <a:pt x="119" y="0"/>
                      <a:pt x="178" y="0"/>
                    </a:cubicBezTo>
                    <a:cubicBezTo>
                      <a:pt x="237" y="0"/>
                      <a:pt x="313" y="93"/>
                      <a:pt x="354" y="1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2" name="Freeform 52"/>
              <p:cNvSpPr>
                <a:spLocks/>
              </p:cNvSpPr>
              <p:nvPr/>
            </p:nvSpPr>
            <p:spPr bwMode="auto">
              <a:xfrm>
                <a:off x="1400" y="1081"/>
                <a:ext cx="469" cy="262"/>
              </a:xfrm>
              <a:custGeom>
                <a:avLst/>
                <a:gdLst>
                  <a:gd name="T0" fmla="*/ 0 w 469"/>
                  <a:gd name="T1" fmla="*/ 262 h 262"/>
                  <a:gd name="T2" fmla="*/ 97 w 469"/>
                  <a:gd name="T3" fmla="*/ 107 h 262"/>
                  <a:gd name="T4" fmla="*/ 235 w 469"/>
                  <a:gd name="T5" fmla="*/ 2 h 262"/>
                  <a:gd name="T6" fmla="*/ 364 w 469"/>
                  <a:gd name="T7" fmla="*/ 95 h 262"/>
                  <a:gd name="T8" fmla="*/ 469 w 469"/>
                  <a:gd name="T9" fmla="*/ 26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9" h="262">
                    <a:moveTo>
                      <a:pt x="0" y="262"/>
                    </a:moveTo>
                    <a:cubicBezTo>
                      <a:pt x="16" y="236"/>
                      <a:pt x="58" y="150"/>
                      <a:pt x="97" y="107"/>
                    </a:cubicBezTo>
                    <a:cubicBezTo>
                      <a:pt x="136" y="64"/>
                      <a:pt x="191" y="4"/>
                      <a:pt x="235" y="2"/>
                    </a:cubicBezTo>
                    <a:cubicBezTo>
                      <a:pt x="279" y="0"/>
                      <a:pt x="325" y="52"/>
                      <a:pt x="364" y="95"/>
                    </a:cubicBezTo>
                    <a:cubicBezTo>
                      <a:pt x="403" y="138"/>
                      <a:pt x="452" y="233"/>
                      <a:pt x="469" y="26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3" name="Freeform 53"/>
              <p:cNvSpPr>
                <a:spLocks/>
              </p:cNvSpPr>
              <p:nvPr/>
            </p:nvSpPr>
            <p:spPr bwMode="auto">
              <a:xfrm>
                <a:off x="1347" y="982"/>
                <a:ext cx="575" cy="358"/>
              </a:xfrm>
              <a:custGeom>
                <a:avLst/>
                <a:gdLst>
                  <a:gd name="T0" fmla="*/ 0 w 575"/>
                  <a:gd name="T1" fmla="*/ 358 h 358"/>
                  <a:gd name="T2" fmla="*/ 150 w 575"/>
                  <a:gd name="T3" fmla="*/ 107 h 358"/>
                  <a:gd name="T4" fmla="*/ 288 w 575"/>
                  <a:gd name="T5" fmla="*/ 2 h 358"/>
                  <a:gd name="T6" fmla="*/ 417 w 575"/>
                  <a:gd name="T7" fmla="*/ 95 h 358"/>
                  <a:gd name="T8" fmla="*/ 575 w 575"/>
                  <a:gd name="T9" fmla="*/ 35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5" h="358">
                    <a:moveTo>
                      <a:pt x="0" y="358"/>
                    </a:moveTo>
                    <a:cubicBezTo>
                      <a:pt x="25" y="317"/>
                      <a:pt x="102" y="166"/>
                      <a:pt x="150" y="107"/>
                    </a:cubicBezTo>
                    <a:cubicBezTo>
                      <a:pt x="198" y="48"/>
                      <a:pt x="244" y="4"/>
                      <a:pt x="288" y="2"/>
                    </a:cubicBezTo>
                    <a:cubicBezTo>
                      <a:pt x="332" y="0"/>
                      <a:pt x="369" y="36"/>
                      <a:pt x="417" y="95"/>
                    </a:cubicBezTo>
                    <a:cubicBezTo>
                      <a:pt x="465" y="154"/>
                      <a:pt x="542" y="303"/>
                      <a:pt x="575" y="358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4" name="Freeform 54"/>
              <p:cNvSpPr>
                <a:spLocks/>
              </p:cNvSpPr>
              <p:nvPr/>
            </p:nvSpPr>
            <p:spPr bwMode="auto">
              <a:xfrm>
                <a:off x="1299" y="883"/>
                <a:ext cx="665" cy="461"/>
              </a:xfrm>
              <a:custGeom>
                <a:avLst/>
                <a:gdLst>
                  <a:gd name="T0" fmla="*/ 0 w 665"/>
                  <a:gd name="T1" fmla="*/ 461 h 461"/>
                  <a:gd name="T2" fmla="*/ 198 w 665"/>
                  <a:gd name="T3" fmla="*/ 107 h 461"/>
                  <a:gd name="T4" fmla="*/ 336 w 665"/>
                  <a:gd name="T5" fmla="*/ 2 h 461"/>
                  <a:gd name="T6" fmla="*/ 465 w 665"/>
                  <a:gd name="T7" fmla="*/ 95 h 461"/>
                  <a:gd name="T8" fmla="*/ 665 w 665"/>
                  <a:gd name="T9" fmla="*/ 45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5" h="461">
                    <a:moveTo>
                      <a:pt x="0" y="461"/>
                    </a:moveTo>
                    <a:cubicBezTo>
                      <a:pt x="47" y="355"/>
                      <a:pt x="142" y="183"/>
                      <a:pt x="198" y="107"/>
                    </a:cubicBezTo>
                    <a:cubicBezTo>
                      <a:pt x="254" y="31"/>
                      <a:pt x="292" y="4"/>
                      <a:pt x="336" y="2"/>
                    </a:cubicBezTo>
                    <a:cubicBezTo>
                      <a:pt x="380" y="0"/>
                      <a:pt x="410" y="19"/>
                      <a:pt x="465" y="95"/>
                    </a:cubicBezTo>
                    <a:cubicBezTo>
                      <a:pt x="520" y="171"/>
                      <a:pt x="626" y="371"/>
                      <a:pt x="665" y="45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5" name="Freeform 55"/>
              <p:cNvSpPr>
                <a:spLocks/>
              </p:cNvSpPr>
              <p:nvPr/>
            </p:nvSpPr>
            <p:spPr bwMode="auto">
              <a:xfrm>
                <a:off x="1259" y="784"/>
                <a:ext cx="745" cy="559"/>
              </a:xfrm>
              <a:custGeom>
                <a:avLst/>
                <a:gdLst>
                  <a:gd name="T0" fmla="*/ 0 w 745"/>
                  <a:gd name="T1" fmla="*/ 559 h 559"/>
                  <a:gd name="T2" fmla="*/ 85 w 745"/>
                  <a:gd name="T3" fmla="*/ 365 h 559"/>
                  <a:gd name="T4" fmla="*/ 238 w 745"/>
                  <a:gd name="T5" fmla="*/ 107 h 559"/>
                  <a:gd name="T6" fmla="*/ 376 w 745"/>
                  <a:gd name="T7" fmla="*/ 2 h 559"/>
                  <a:gd name="T8" fmla="*/ 505 w 745"/>
                  <a:gd name="T9" fmla="*/ 95 h 559"/>
                  <a:gd name="T10" fmla="*/ 664 w 745"/>
                  <a:gd name="T11" fmla="*/ 362 h 559"/>
                  <a:gd name="T12" fmla="*/ 745 w 745"/>
                  <a:gd name="T13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5" h="559">
                    <a:moveTo>
                      <a:pt x="0" y="559"/>
                    </a:moveTo>
                    <a:cubicBezTo>
                      <a:pt x="14" y="527"/>
                      <a:pt x="45" y="440"/>
                      <a:pt x="85" y="365"/>
                    </a:cubicBezTo>
                    <a:cubicBezTo>
                      <a:pt x="125" y="290"/>
                      <a:pt x="189" y="167"/>
                      <a:pt x="238" y="107"/>
                    </a:cubicBezTo>
                    <a:cubicBezTo>
                      <a:pt x="287" y="47"/>
                      <a:pt x="332" y="4"/>
                      <a:pt x="376" y="2"/>
                    </a:cubicBezTo>
                    <a:cubicBezTo>
                      <a:pt x="420" y="0"/>
                      <a:pt x="457" y="35"/>
                      <a:pt x="505" y="95"/>
                    </a:cubicBezTo>
                    <a:cubicBezTo>
                      <a:pt x="553" y="155"/>
                      <a:pt x="624" y="285"/>
                      <a:pt x="664" y="362"/>
                    </a:cubicBezTo>
                    <a:cubicBezTo>
                      <a:pt x="704" y="439"/>
                      <a:pt x="728" y="518"/>
                      <a:pt x="745" y="55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6" name="Freeform 56"/>
              <p:cNvSpPr>
                <a:spLocks/>
              </p:cNvSpPr>
              <p:nvPr/>
            </p:nvSpPr>
            <p:spPr bwMode="auto">
              <a:xfrm>
                <a:off x="1245" y="685"/>
                <a:ext cx="771" cy="593"/>
              </a:xfrm>
              <a:custGeom>
                <a:avLst/>
                <a:gdLst>
                  <a:gd name="T0" fmla="*/ 0 w 771"/>
                  <a:gd name="T1" fmla="*/ 593 h 593"/>
                  <a:gd name="T2" fmla="*/ 99 w 771"/>
                  <a:gd name="T3" fmla="*/ 365 h 593"/>
                  <a:gd name="T4" fmla="*/ 252 w 771"/>
                  <a:gd name="T5" fmla="*/ 107 h 593"/>
                  <a:gd name="T6" fmla="*/ 390 w 771"/>
                  <a:gd name="T7" fmla="*/ 2 h 593"/>
                  <a:gd name="T8" fmla="*/ 519 w 771"/>
                  <a:gd name="T9" fmla="*/ 95 h 593"/>
                  <a:gd name="T10" fmla="*/ 678 w 771"/>
                  <a:gd name="T11" fmla="*/ 362 h 593"/>
                  <a:gd name="T12" fmla="*/ 771 w 771"/>
                  <a:gd name="T13" fmla="*/ 58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593">
                    <a:moveTo>
                      <a:pt x="0" y="593"/>
                    </a:moveTo>
                    <a:cubicBezTo>
                      <a:pt x="16" y="555"/>
                      <a:pt x="57" y="446"/>
                      <a:pt x="99" y="365"/>
                    </a:cubicBezTo>
                    <a:cubicBezTo>
                      <a:pt x="141" y="284"/>
                      <a:pt x="203" y="167"/>
                      <a:pt x="252" y="107"/>
                    </a:cubicBezTo>
                    <a:cubicBezTo>
                      <a:pt x="301" y="47"/>
                      <a:pt x="346" y="4"/>
                      <a:pt x="390" y="2"/>
                    </a:cubicBezTo>
                    <a:cubicBezTo>
                      <a:pt x="434" y="0"/>
                      <a:pt x="471" y="35"/>
                      <a:pt x="519" y="95"/>
                    </a:cubicBezTo>
                    <a:cubicBezTo>
                      <a:pt x="567" y="155"/>
                      <a:pt x="636" y="280"/>
                      <a:pt x="678" y="362"/>
                    </a:cubicBezTo>
                    <a:cubicBezTo>
                      <a:pt x="720" y="444"/>
                      <a:pt x="752" y="540"/>
                      <a:pt x="771" y="5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5897" name="Freeform 57"/>
              <p:cNvSpPr>
                <a:spLocks/>
              </p:cNvSpPr>
              <p:nvPr/>
            </p:nvSpPr>
            <p:spPr bwMode="auto">
              <a:xfrm>
                <a:off x="1245" y="586"/>
                <a:ext cx="771" cy="593"/>
              </a:xfrm>
              <a:custGeom>
                <a:avLst/>
                <a:gdLst>
                  <a:gd name="T0" fmla="*/ 0 w 771"/>
                  <a:gd name="T1" fmla="*/ 593 h 593"/>
                  <a:gd name="T2" fmla="*/ 99 w 771"/>
                  <a:gd name="T3" fmla="*/ 365 h 593"/>
                  <a:gd name="T4" fmla="*/ 252 w 771"/>
                  <a:gd name="T5" fmla="*/ 107 h 593"/>
                  <a:gd name="T6" fmla="*/ 390 w 771"/>
                  <a:gd name="T7" fmla="*/ 2 h 593"/>
                  <a:gd name="T8" fmla="*/ 519 w 771"/>
                  <a:gd name="T9" fmla="*/ 95 h 593"/>
                  <a:gd name="T10" fmla="*/ 678 w 771"/>
                  <a:gd name="T11" fmla="*/ 362 h 593"/>
                  <a:gd name="T12" fmla="*/ 771 w 771"/>
                  <a:gd name="T13" fmla="*/ 587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1" h="593">
                    <a:moveTo>
                      <a:pt x="0" y="593"/>
                    </a:moveTo>
                    <a:cubicBezTo>
                      <a:pt x="16" y="555"/>
                      <a:pt x="57" y="446"/>
                      <a:pt x="99" y="365"/>
                    </a:cubicBezTo>
                    <a:cubicBezTo>
                      <a:pt x="141" y="284"/>
                      <a:pt x="203" y="167"/>
                      <a:pt x="252" y="107"/>
                    </a:cubicBezTo>
                    <a:cubicBezTo>
                      <a:pt x="301" y="47"/>
                      <a:pt x="346" y="4"/>
                      <a:pt x="390" y="2"/>
                    </a:cubicBezTo>
                    <a:cubicBezTo>
                      <a:pt x="434" y="0"/>
                      <a:pt x="471" y="35"/>
                      <a:pt x="519" y="95"/>
                    </a:cubicBezTo>
                    <a:cubicBezTo>
                      <a:pt x="567" y="155"/>
                      <a:pt x="636" y="280"/>
                      <a:pt x="678" y="362"/>
                    </a:cubicBezTo>
                    <a:cubicBezTo>
                      <a:pt x="720" y="444"/>
                      <a:pt x="752" y="540"/>
                      <a:pt x="771" y="587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5898" name="Group 58"/>
              <p:cNvGrpSpPr>
                <a:grpSpLocks/>
              </p:cNvGrpSpPr>
              <p:nvPr/>
            </p:nvGrpSpPr>
            <p:grpSpPr bwMode="auto">
              <a:xfrm>
                <a:off x="1245" y="569"/>
                <a:ext cx="272" cy="511"/>
                <a:chOff x="1245" y="569"/>
                <a:chExt cx="272" cy="511"/>
              </a:xfrm>
            </p:grpSpPr>
            <p:sp>
              <p:nvSpPr>
                <p:cNvPr id="675899" name="Freeform 59"/>
                <p:cNvSpPr>
                  <a:spLocks/>
                </p:cNvSpPr>
                <p:nvPr/>
              </p:nvSpPr>
              <p:spPr bwMode="auto">
                <a:xfrm>
                  <a:off x="1245" y="570"/>
                  <a:ext cx="198" cy="411"/>
                </a:xfrm>
                <a:custGeom>
                  <a:avLst/>
                  <a:gdLst>
                    <a:gd name="T0" fmla="*/ 0 w 198"/>
                    <a:gd name="T1" fmla="*/ 411 h 411"/>
                    <a:gd name="T2" fmla="*/ 99 w 198"/>
                    <a:gd name="T3" fmla="*/ 183 h 411"/>
                    <a:gd name="T4" fmla="*/ 198 w 198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" h="411">
                      <a:moveTo>
                        <a:pt x="0" y="411"/>
                      </a:moveTo>
                      <a:cubicBezTo>
                        <a:pt x="16" y="373"/>
                        <a:pt x="66" y="252"/>
                        <a:pt x="99" y="183"/>
                      </a:cubicBezTo>
                      <a:cubicBezTo>
                        <a:pt x="132" y="114"/>
                        <a:pt x="182" y="30"/>
                        <a:pt x="198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0" name="Freeform 60"/>
                <p:cNvSpPr>
                  <a:spLocks/>
                </p:cNvSpPr>
                <p:nvPr/>
              </p:nvSpPr>
              <p:spPr bwMode="auto">
                <a:xfrm>
                  <a:off x="1245" y="569"/>
                  <a:ext cx="144" cy="313"/>
                </a:xfrm>
                <a:custGeom>
                  <a:avLst/>
                  <a:gdLst>
                    <a:gd name="T0" fmla="*/ 0 w 144"/>
                    <a:gd name="T1" fmla="*/ 313 h 313"/>
                    <a:gd name="T2" fmla="*/ 99 w 144"/>
                    <a:gd name="T3" fmla="*/ 85 h 313"/>
                    <a:gd name="T4" fmla="*/ 144 w 144"/>
                    <a:gd name="T5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313">
                      <a:moveTo>
                        <a:pt x="0" y="313"/>
                      </a:moveTo>
                      <a:cubicBezTo>
                        <a:pt x="16" y="275"/>
                        <a:pt x="75" y="137"/>
                        <a:pt x="99" y="85"/>
                      </a:cubicBezTo>
                      <a:cubicBezTo>
                        <a:pt x="123" y="33"/>
                        <a:pt x="137" y="1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1" name="Freeform 61"/>
                <p:cNvSpPr>
                  <a:spLocks/>
                </p:cNvSpPr>
                <p:nvPr/>
              </p:nvSpPr>
              <p:spPr bwMode="auto">
                <a:xfrm>
                  <a:off x="1245" y="569"/>
                  <a:ext cx="81" cy="178"/>
                </a:xfrm>
                <a:custGeom>
                  <a:avLst/>
                  <a:gdLst>
                    <a:gd name="T0" fmla="*/ 0 w 81"/>
                    <a:gd name="T1" fmla="*/ 178 h 178"/>
                    <a:gd name="T2" fmla="*/ 81 w 81"/>
                    <a:gd name="T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178">
                      <a:moveTo>
                        <a:pt x="0" y="178"/>
                      </a:moveTo>
                      <a:cubicBezTo>
                        <a:pt x="13" y="148"/>
                        <a:pt x="67" y="30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2" name="Freeform 62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0" cy="43"/>
                </a:xfrm>
                <a:custGeom>
                  <a:avLst/>
                  <a:gdLst>
                    <a:gd name="T0" fmla="*/ 0 w 20"/>
                    <a:gd name="T1" fmla="*/ 43 h 43"/>
                    <a:gd name="T2" fmla="*/ 20 w 20"/>
                    <a:gd name="T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3">
                      <a:moveTo>
                        <a:pt x="0" y="43"/>
                      </a:moveTo>
                      <a:cubicBezTo>
                        <a:pt x="3" y="36"/>
                        <a:pt x="16" y="9"/>
                        <a:pt x="2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3" name="Freeform 63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72" cy="511"/>
                </a:xfrm>
                <a:custGeom>
                  <a:avLst/>
                  <a:gdLst>
                    <a:gd name="T0" fmla="*/ 0 w 272"/>
                    <a:gd name="T1" fmla="*/ 511 h 511"/>
                    <a:gd name="T2" fmla="*/ 99 w 272"/>
                    <a:gd name="T3" fmla="*/ 283 h 511"/>
                    <a:gd name="T4" fmla="*/ 272 w 272"/>
                    <a:gd name="T5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2" h="511">
                      <a:moveTo>
                        <a:pt x="0" y="511"/>
                      </a:moveTo>
                      <a:cubicBezTo>
                        <a:pt x="16" y="473"/>
                        <a:pt x="54" y="368"/>
                        <a:pt x="99" y="283"/>
                      </a:cubicBezTo>
                      <a:cubicBezTo>
                        <a:pt x="144" y="198"/>
                        <a:pt x="228" y="39"/>
                        <a:pt x="2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75904" name="Group 64"/>
              <p:cNvGrpSpPr>
                <a:grpSpLocks/>
              </p:cNvGrpSpPr>
              <p:nvPr/>
            </p:nvGrpSpPr>
            <p:grpSpPr bwMode="auto">
              <a:xfrm flipH="1">
                <a:off x="1745" y="569"/>
                <a:ext cx="272" cy="511"/>
                <a:chOff x="1245" y="569"/>
                <a:chExt cx="272" cy="511"/>
              </a:xfrm>
            </p:grpSpPr>
            <p:sp>
              <p:nvSpPr>
                <p:cNvPr id="675905" name="Freeform 65"/>
                <p:cNvSpPr>
                  <a:spLocks/>
                </p:cNvSpPr>
                <p:nvPr/>
              </p:nvSpPr>
              <p:spPr bwMode="auto">
                <a:xfrm>
                  <a:off x="1245" y="570"/>
                  <a:ext cx="198" cy="411"/>
                </a:xfrm>
                <a:custGeom>
                  <a:avLst/>
                  <a:gdLst>
                    <a:gd name="T0" fmla="*/ 0 w 198"/>
                    <a:gd name="T1" fmla="*/ 411 h 411"/>
                    <a:gd name="T2" fmla="*/ 99 w 198"/>
                    <a:gd name="T3" fmla="*/ 183 h 411"/>
                    <a:gd name="T4" fmla="*/ 198 w 198"/>
                    <a:gd name="T5" fmla="*/ 0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8" h="411">
                      <a:moveTo>
                        <a:pt x="0" y="411"/>
                      </a:moveTo>
                      <a:cubicBezTo>
                        <a:pt x="16" y="373"/>
                        <a:pt x="66" y="252"/>
                        <a:pt x="99" y="183"/>
                      </a:cubicBezTo>
                      <a:cubicBezTo>
                        <a:pt x="132" y="114"/>
                        <a:pt x="182" y="30"/>
                        <a:pt x="198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6" name="Freeform 66"/>
                <p:cNvSpPr>
                  <a:spLocks/>
                </p:cNvSpPr>
                <p:nvPr/>
              </p:nvSpPr>
              <p:spPr bwMode="auto">
                <a:xfrm>
                  <a:off x="1245" y="569"/>
                  <a:ext cx="144" cy="313"/>
                </a:xfrm>
                <a:custGeom>
                  <a:avLst/>
                  <a:gdLst>
                    <a:gd name="T0" fmla="*/ 0 w 144"/>
                    <a:gd name="T1" fmla="*/ 313 h 313"/>
                    <a:gd name="T2" fmla="*/ 99 w 144"/>
                    <a:gd name="T3" fmla="*/ 85 h 313"/>
                    <a:gd name="T4" fmla="*/ 144 w 144"/>
                    <a:gd name="T5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313">
                      <a:moveTo>
                        <a:pt x="0" y="313"/>
                      </a:moveTo>
                      <a:cubicBezTo>
                        <a:pt x="16" y="275"/>
                        <a:pt x="75" y="137"/>
                        <a:pt x="99" y="85"/>
                      </a:cubicBezTo>
                      <a:cubicBezTo>
                        <a:pt x="123" y="33"/>
                        <a:pt x="137" y="14"/>
                        <a:pt x="144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7" name="Freeform 67"/>
                <p:cNvSpPr>
                  <a:spLocks/>
                </p:cNvSpPr>
                <p:nvPr/>
              </p:nvSpPr>
              <p:spPr bwMode="auto">
                <a:xfrm>
                  <a:off x="1245" y="569"/>
                  <a:ext cx="81" cy="178"/>
                </a:xfrm>
                <a:custGeom>
                  <a:avLst/>
                  <a:gdLst>
                    <a:gd name="T0" fmla="*/ 0 w 81"/>
                    <a:gd name="T1" fmla="*/ 178 h 178"/>
                    <a:gd name="T2" fmla="*/ 81 w 81"/>
                    <a:gd name="T3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1" h="178">
                      <a:moveTo>
                        <a:pt x="0" y="178"/>
                      </a:moveTo>
                      <a:cubicBezTo>
                        <a:pt x="13" y="148"/>
                        <a:pt x="67" y="30"/>
                        <a:pt x="81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8" name="Freeform 68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0" cy="43"/>
                </a:xfrm>
                <a:custGeom>
                  <a:avLst/>
                  <a:gdLst>
                    <a:gd name="T0" fmla="*/ 0 w 20"/>
                    <a:gd name="T1" fmla="*/ 43 h 43"/>
                    <a:gd name="T2" fmla="*/ 20 w 20"/>
                    <a:gd name="T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" h="43">
                      <a:moveTo>
                        <a:pt x="0" y="43"/>
                      </a:moveTo>
                      <a:cubicBezTo>
                        <a:pt x="3" y="36"/>
                        <a:pt x="16" y="9"/>
                        <a:pt x="2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09" name="Freeform 69"/>
                <p:cNvSpPr>
                  <a:spLocks/>
                </p:cNvSpPr>
                <p:nvPr/>
              </p:nvSpPr>
              <p:spPr bwMode="auto">
                <a:xfrm>
                  <a:off x="1245" y="569"/>
                  <a:ext cx="272" cy="511"/>
                </a:xfrm>
                <a:custGeom>
                  <a:avLst/>
                  <a:gdLst>
                    <a:gd name="T0" fmla="*/ 0 w 272"/>
                    <a:gd name="T1" fmla="*/ 511 h 511"/>
                    <a:gd name="T2" fmla="*/ 99 w 272"/>
                    <a:gd name="T3" fmla="*/ 283 h 511"/>
                    <a:gd name="T4" fmla="*/ 272 w 272"/>
                    <a:gd name="T5" fmla="*/ 0 h 5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2" h="511">
                      <a:moveTo>
                        <a:pt x="0" y="511"/>
                      </a:moveTo>
                      <a:cubicBezTo>
                        <a:pt x="16" y="473"/>
                        <a:pt x="54" y="368"/>
                        <a:pt x="99" y="283"/>
                      </a:cubicBezTo>
                      <a:cubicBezTo>
                        <a:pt x="144" y="198"/>
                        <a:pt x="228" y="39"/>
                        <a:pt x="272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675910" name="Rectangle 70"/>
              <p:cNvSpPr>
                <a:spLocks noChangeArrowheads="1"/>
              </p:cNvSpPr>
              <p:nvPr/>
            </p:nvSpPr>
            <p:spPr bwMode="auto">
              <a:xfrm>
                <a:off x="1246" y="568"/>
                <a:ext cx="774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5911" name="Rectangle 71"/>
            <p:cNvSpPr>
              <a:spLocks noChangeArrowheads="1"/>
            </p:cNvSpPr>
            <p:nvPr/>
          </p:nvSpPr>
          <p:spPr bwMode="auto">
            <a:xfrm>
              <a:off x="1536" y="1918"/>
              <a:ext cx="90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Aft>
                  <a:spcPct val="10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abrupt V </a:t>
              </a:r>
              <a:r>
                <a:rPr lang="en-US" sz="2200" dirty="0">
                  <a:solidFill>
                    <a:prstClr val="black"/>
                  </a:solidFill>
                </a:rPr>
                <a:t>= </a:t>
              </a:r>
            </a:p>
            <a:p>
              <a:pPr marL="342900" indent="-342900">
                <a:spcAft>
                  <a:spcPct val="35000"/>
                </a:spcAft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gully, ridge</a:t>
              </a:r>
            </a:p>
          </p:txBody>
        </p:sp>
      </p:grpSp>
      <p:grpSp>
        <p:nvGrpSpPr>
          <p:cNvPr id="675912" name="Group 72"/>
          <p:cNvGrpSpPr>
            <a:grpSpLocks/>
          </p:cNvGrpSpPr>
          <p:nvPr/>
        </p:nvGrpSpPr>
        <p:grpSpPr bwMode="auto">
          <a:xfrm>
            <a:off x="2438401" y="4337050"/>
            <a:ext cx="5064126" cy="1231900"/>
            <a:chOff x="576" y="2732"/>
            <a:chExt cx="3190" cy="776"/>
          </a:xfrm>
        </p:grpSpPr>
        <p:grpSp>
          <p:nvGrpSpPr>
            <p:cNvPr id="675913" name="Group 73"/>
            <p:cNvGrpSpPr>
              <a:grpSpLocks/>
            </p:cNvGrpSpPr>
            <p:nvPr/>
          </p:nvGrpSpPr>
          <p:grpSpPr bwMode="auto">
            <a:xfrm>
              <a:off x="1980" y="2732"/>
              <a:ext cx="1786" cy="776"/>
              <a:chOff x="246" y="2690"/>
              <a:chExt cx="1786" cy="776"/>
            </a:xfrm>
          </p:grpSpPr>
          <p:sp>
            <p:nvSpPr>
              <p:cNvPr id="675914" name="Rectangle 74"/>
              <p:cNvSpPr>
                <a:spLocks noChangeArrowheads="1"/>
              </p:cNvSpPr>
              <p:nvPr/>
            </p:nvSpPr>
            <p:spPr bwMode="auto">
              <a:xfrm>
                <a:off x="246" y="2690"/>
                <a:ext cx="1783" cy="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75915" name="Group 75"/>
              <p:cNvGrpSpPr>
                <a:grpSpLocks/>
              </p:cNvGrpSpPr>
              <p:nvPr/>
            </p:nvGrpSpPr>
            <p:grpSpPr bwMode="auto">
              <a:xfrm>
                <a:off x="246" y="2690"/>
                <a:ext cx="1786" cy="776"/>
                <a:chOff x="248" y="2690"/>
                <a:chExt cx="1786" cy="776"/>
              </a:xfrm>
            </p:grpSpPr>
            <p:sp>
              <p:nvSpPr>
                <p:cNvPr id="675916" name="Rectangle 76"/>
                <p:cNvSpPr>
                  <a:spLocks noChangeArrowheads="1"/>
                </p:cNvSpPr>
                <p:nvPr/>
              </p:nvSpPr>
              <p:spPr bwMode="auto">
                <a:xfrm>
                  <a:off x="250" y="2692"/>
                  <a:ext cx="1783" cy="774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17" name="Freeform 77"/>
                <p:cNvSpPr>
                  <a:spLocks/>
                </p:cNvSpPr>
                <p:nvPr/>
              </p:nvSpPr>
              <p:spPr bwMode="auto">
                <a:xfrm>
                  <a:off x="250" y="286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18" name="Freeform 78"/>
                <p:cNvSpPr>
                  <a:spLocks/>
                </p:cNvSpPr>
                <p:nvPr/>
              </p:nvSpPr>
              <p:spPr bwMode="auto">
                <a:xfrm>
                  <a:off x="250" y="2827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19" name="Freeform 79"/>
                <p:cNvSpPr>
                  <a:spLocks/>
                </p:cNvSpPr>
                <p:nvPr/>
              </p:nvSpPr>
              <p:spPr bwMode="auto">
                <a:xfrm>
                  <a:off x="250" y="2699"/>
                  <a:ext cx="1784" cy="221"/>
                </a:xfrm>
                <a:custGeom>
                  <a:avLst/>
                  <a:gdLst>
                    <a:gd name="T0" fmla="*/ 0 w 1784"/>
                    <a:gd name="T1" fmla="*/ 5 h 221"/>
                    <a:gd name="T2" fmla="*/ 46 w 1784"/>
                    <a:gd name="T3" fmla="*/ 5 h 221"/>
                    <a:gd name="T4" fmla="*/ 162 w 1784"/>
                    <a:gd name="T5" fmla="*/ 21 h 221"/>
                    <a:gd name="T6" fmla="*/ 346 w 1784"/>
                    <a:gd name="T7" fmla="*/ 17 h 221"/>
                    <a:gd name="T8" fmla="*/ 498 w 1784"/>
                    <a:gd name="T9" fmla="*/ 5 h 221"/>
                    <a:gd name="T10" fmla="*/ 710 w 1784"/>
                    <a:gd name="T11" fmla="*/ 47 h 221"/>
                    <a:gd name="T12" fmla="*/ 924 w 1784"/>
                    <a:gd name="T13" fmla="*/ 47 h 221"/>
                    <a:gd name="T14" fmla="*/ 1084 w 1784"/>
                    <a:gd name="T15" fmla="*/ 67 h 221"/>
                    <a:gd name="T16" fmla="*/ 1210 w 1784"/>
                    <a:gd name="T17" fmla="*/ 71 h 221"/>
                    <a:gd name="T18" fmla="*/ 1400 w 1784"/>
                    <a:gd name="T19" fmla="*/ 133 h 221"/>
                    <a:gd name="T20" fmla="*/ 1566 w 1784"/>
                    <a:gd name="T21" fmla="*/ 211 h 221"/>
                    <a:gd name="T22" fmla="*/ 1694 w 1784"/>
                    <a:gd name="T23" fmla="*/ 193 h 221"/>
                    <a:gd name="T24" fmla="*/ 1784 w 1784"/>
                    <a:gd name="T25" fmla="*/ 187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784" h="221">
                      <a:moveTo>
                        <a:pt x="0" y="5"/>
                      </a:moveTo>
                      <a:cubicBezTo>
                        <a:pt x="9" y="3"/>
                        <a:pt x="19" y="2"/>
                        <a:pt x="46" y="5"/>
                      </a:cubicBezTo>
                      <a:cubicBezTo>
                        <a:pt x="73" y="8"/>
                        <a:pt x="112" y="19"/>
                        <a:pt x="162" y="21"/>
                      </a:cubicBezTo>
                      <a:cubicBezTo>
                        <a:pt x="212" y="23"/>
                        <a:pt x="290" y="20"/>
                        <a:pt x="346" y="17"/>
                      </a:cubicBezTo>
                      <a:cubicBezTo>
                        <a:pt x="402" y="14"/>
                        <a:pt x="437" y="0"/>
                        <a:pt x="498" y="5"/>
                      </a:cubicBezTo>
                      <a:cubicBezTo>
                        <a:pt x="559" y="10"/>
                        <a:pt x="639" y="40"/>
                        <a:pt x="710" y="47"/>
                      </a:cubicBezTo>
                      <a:cubicBezTo>
                        <a:pt x="781" y="54"/>
                        <a:pt x="862" y="44"/>
                        <a:pt x="924" y="47"/>
                      </a:cubicBezTo>
                      <a:cubicBezTo>
                        <a:pt x="986" y="50"/>
                        <a:pt x="1036" y="63"/>
                        <a:pt x="1084" y="67"/>
                      </a:cubicBezTo>
                      <a:cubicBezTo>
                        <a:pt x="1132" y="71"/>
                        <a:pt x="1158" y="60"/>
                        <a:pt x="1210" y="71"/>
                      </a:cubicBezTo>
                      <a:cubicBezTo>
                        <a:pt x="1262" y="82"/>
                        <a:pt x="1341" y="110"/>
                        <a:pt x="1400" y="133"/>
                      </a:cubicBezTo>
                      <a:cubicBezTo>
                        <a:pt x="1459" y="156"/>
                        <a:pt x="1517" y="201"/>
                        <a:pt x="1566" y="211"/>
                      </a:cubicBezTo>
                      <a:cubicBezTo>
                        <a:pt x="1615" y="221"/>
                        <a:pt x="1658" y="197"/>
                        <a:pt x="1694" y="193"/>
                      </a:cubicBezTo>
                      <a:cubicBezTo>
                        <a:pt x="1730" y="189"/>
                        <a:pt x="1757" y="188"/>
                        <a:pt x="1784" y="18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0" name="Freeform 80"/>
                <p:cNvSpPr>
                  <a:spLocks/>
                </p:cNvSpPr>
                <p:nvPr/>
              </p:nvSpPr>
              <p:spPr bwMode="auto">
                <a:xfrm>
                  <a:off x="952" y="2694"/>
                  <a:ext cx="1078" cy="190"/>
                </a:xfrm>
                <a:custGeom>
                  <a:avLst/>
                  <a:gdLst>
                    <a:gd name="T0" fmla="*/ 0 w 1078"/>
                    <a:gd name="T1" fmla="*/ 0 h 190"/>
                    <a:gd name="T2" fmla="*/ 116 w 1078"/>
                    <a:gd name="T3" fmla="*/ 16 h 190"/>
                    <a:gd name="T4" fmla="*/ 228 w 1078"/>
                    <a:gd name="T5" fmla="*/ 8 h 190"/>
                    <a:gd name="T6" fmla="*/ 374 w 1078"/>
                    <a:gd name="T7" fmla="*/ 28 h 190"/>
                    <a:gd name="T8" fmla="*/ 490 w 1078"/>
                    <a:gd name="T9" fmla="*/ 20 h 190"/>
                    <a:gd name="T10" fmla="*/ 592 w 1078"/>
                    <a:gd name="T11" fmla="*/ 44 h 190"/>
                    <a:gd name="T12" fmla="*/ 686 w 1078"/>
                    <a:gd name="T13" fmla="*/ 70 h 190"/>
                    <a:gd name="T14" fmla="*/ 770 w 1078"/>
                    <a:gd name="T15" fmla="*/ 98 h 190"/>
                    <a:gd name="T16" fmla="*/ 806 w 1078"/>
                    <a:gd name="T17" fmla="*/ 140 h 190"/>
                    <a:gd name="T18" fmla="*/ 884 w 1078"/>
                    <a:gd name="T19" fmla="*/ 188 h 190"/>
                    <a:gd name="T20" fmla="*/ 1004 w 1078"/>
                    <a:gd name="T21" fmla="*/ 150 h 190"/>
                    <a:gd name="T22" fmla="*/ 1078 w 1078"/>
                    <a:gd name="T23" fmla="*/ 118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78" h="190">
                      <a:moveTo>
                        <a:pt x="0" y="0"/>
                      </a:moveTo>
                      <a:cubicBezTo>
                        <a:pt x="39" y="7"/>
                        <a:pt x="78" y="15"/>
                        <a:pt x="116" y="16"/>
                      </a:cubicBezTo>
                      <a:cubicBezTo>
                        <a:pt x="154" y="17"/>
                        <a:pt x="185" y="6"/>
                        <a:pt x="228" y="8"/>
                      </a:cubicBezTo>
                      <a:cubicBezTo>
                        <a:pt x="271" y="10"/>
                        <a:pt x="330" y="26"/>
                        <a:pt x="374" y="28"/>
                      </a:cubicBezTo>
                      <a:cubicBezTo>
                        <a:pt x="418" y="30"/>
                        <a:pt x="454" y="17"/>
                        <a:pt x="490" y="20"/>
                      </a:cubicBezTo>
                      <a:cubicBezTo>
                        <a:pt x="526" y="23"/>
                        <a:pt x="559" y="36"/>
                        <a:pt x="592" y="44"/>
                      </a:cubicBezTo>
                      <a:cubicBezTo>
                        <a:pt x="625" y="52"/>
                        <a:pt x="656" y="61"/>
                        <a:pt x="686" y="70"/>
                      </a:cubicBezTo>
                      <a:cubicBezTo>
                        <a:pt x="716" y="79"/>
                        <a:pt x="750" y="86"/>
                        <a:pt x="770" y="98"/>
                      </a:cubicBezTo>
                      <a:cubicBezTo>
                        <a:pt x="790" y="110"/>
                        <a:pt x="787" y="125"/>
                        <a:pt x="806" y="140"/>
                      </a:cubicBezTo>
                      <a:cubicBezTo>
                        <a:pt x="825" y="155"/>
                        <a:pt x="851" y="186"/>
                        <a:pt x="884" y="188"/>
                      </a:cubicBezTo>
                      <a:cubicBezTo>
                        <a:pt x="917" y="190"/>
                        <a:pt x="972" y="162"/>
                        <a:pt x="1004" y="150"/>
                      </a:cubicBezTo>
                      <a:cubicBezTo>
                        <a:pt x="1036" y="138"/>
                        <a:pt x="1066" y="123"/>
                        <a:pt x="1078" y="11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1" name="Freeform 81"/>
                <p:cNvSpPr>
                  <a:spLocks/>
                </p:cNvSpPr>
                <p:nvPr/>
              </p:nvSpPr>
              <p:spPr bwMode="auto">
                <a:xfrm>
                  <a:off x="1542" y="2692"/>
                  <a:ext cx="492" cy="139"/>
                </a:xfrm>
                <a:custGeom>
                  <a:avLst/>
                  <a:gdLst>
                    <a:gd name="T0" fmla="*/ 0 w 492"/>
                    <a:gd name="T1" fmla="*/ 0 h 139"/>
                    <a:gd name="T2" fmla="*/ 30 w 492"/>
                    <a:gd name="T3" fmla="*/ 10 h 139"/>
                    <a:gd name="T4" fmla="*/ 66 w 492"/>
                    <a:gd name="T5" fmla="*/ 14 h 139"/>
                    <a:gd name="T6" fmla="*/ 126 w 492"/>
                    <a:gd name="T7" fmla="*/ 30 h 139"/>
                    <a:gd name="T8" fmla="*/ 192 w 492"/>
                    <a:gd name="T9" fmla="*/ 44 h 139"/>
                    <a:gd name="T10" fmla="*/ 234 w 492"/>
                    <a:gd name="T11" fmla="*/ 78 h 139"/>
                    <a:gd name="T12" fmla="*/ 292 w 492"/>
                    <a:gd name="T13" fmla="*/ 130 h 139"/>
                    <a:gd name="T14" fmla="*/ 354 w 492"/>
                    <a:gd name="T15" fmla="*/ 132 h 139"/>
                    <a:gd name="T16" fmla="*/ 404 w 492"/>
                    <a:gd name="T17" fmla="*/ 108 h 139"/>
                    <a:gd name="T18" fmla="*/ 442 w 492"/>
                    <a:gd name="T19" fmla="*/ 42 h 139"/>
                    <a:gd name="T20" fmla="*/ 492 w 492"/>
                    <a:gd name="T21" fmla="*/ 2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92" h="139">
                      <a:moveTo>
                        <a:pt x="0" y="0"/>
                      </a:moveTo>
                      <a:cubicBezTo>
                        <a:pt x="9" y="4"/>
                        <a:pt x="19" y="8"/>
                        <a:pt x="30" y="10"/>
                      </a:cubicBezTo>
                      <a:cubicBezTo>
                        <a:pt x="41" y="12"/>
                        <a:pt x="50" y="11"/>
                        <a:pt x="66" y="14"/>
                      </a:cubicBezTo>
                      <a:cubicBezTo>
                        <a:pt x="82" y="17"/>
                        <a:pt x="105" y="25"/>
                        <a:pt x="126" y="30"/>
                      </a:cubicBezTo>
                      <a:cubicBezTo>
                        <a:pt x="147" y="35"/>
                        <a:pt x="174" y="36"/>
                        <a:pt x="192" y="44"/>
                      </a:cubicBezTo>
                      <a:cubicBezTo>
                        <a:pt x="210" y="52"/>
                        <a:pt x="217" y="64"/>
                        <a:pt x="234" y="78"/>
                      </a:cubicBezTo>
                      <a:cubicBezTo>
                        <a:pt x="251" y="92"/>
                        <a:pt x="272" y="121"/>
                        <a:pt x="292" y="130"/>
                      </a:cubicBezTo>
                      <a:cubicBezTo>
                        <a:pt x="312" y="139"/>
                        <a:pt x="335" y="136"/>
                        <a:pt x="354" y="132"/>
                      </a:cubicBezTo>
                      <a:cubicBezTo>
                        <a:pt x="373" y="128"/>
                        <a:pt x="389" y="123"/>
                        <a:pt x="404" y="108"/>
                      </a:cubicBezTo>
                      <a:cubicBezTo>
                        <a:pt x="419" y="93"/>
                        <a:pt x="427" y="60"/>
                        <a:pt x="442" y="42"/>
                      </a:cubicBezTo>
                      <a:cubicBezTo>
                        <a:pt x="457" y="24"/>
                        <a:pt x="484" y="9"/>
                        <a:pt x="492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2" name="Freeform 82"/>
                <p:cNvSpPr>
                  <a:spLocks/>
                </p:cNvSpPr>
                <p:nvPr/>
              </p:nvSpPr>
              <p:spPr bwMode="auto">
                <a:xfrm>
                  <a:off x="1764" y="2690"/>
                  <a:ext cx="196" cy="84"/>
                </a:xfrm>
                <a:custGeom>
                  <a:avLst/>
                  <a:gdLst>
                    <a:gd name="T0" fmla="*/ 0 w 196"/>
                    <a:gd name="T1" fmla="*/ 4 h 84"/>
                    <a:gd name="T2" fmla="*/ 36 w 196"/>
                    <a:gd name="T3" fmla="*/ 20 h 84"/>
                    <a:gd name="T4" fmla="*/ 64 w 196"/>
                    <a:gd name="T5" fmla="*/ 42 h 84"/>
                    <a:gd name="T6" fmla="*/ 102 w 196"/>
                    <a:gd name="T7" fmla="*/ 72 h 84"/>
                    <a:gd name="T8" fmla="*/ 136 w 196"/>
                    <a:gd name="T9" fmla="*/ 78 h 84"/>
                    <a:gd name="T10" fmla="*/ 174 w 196"/>
                    <a:gd name="T11" fmla="*/ 36 h 84"/>
                    <a:gd name="T12" fmla="*/ 196 w 196"/>
                    <a:gd name="T13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6" h="84">
                      <a:moveTo>
                        <a:pt x="0" y="4"/>
                      </a:moveTo>
                      <a:cubicBezTo>
                        <a:pt x="12" y="9"/>
                        <a:pt x="25" y="14"/>
                        <a:pt x="36" y="20"/>
                      </a:cubicBezTo>
                      <a:cubicBezTo>
                        <a:pt x="47" y="26"/>
                        <a:pt x="53" y="33"/>
                        <a:pt x="64" y="42"/>
                      </a:cubicBezTo>
                      <a:cubicBezTo>
                        <a:pt x="75" y="51"/>
                        <a:pt x="90" y="66"/>
                        <a:pt x="102" y="72"/>
                      </a:cubicBezTo>
                      <a:cubicBezTo>
                        <a:pt x="114" y="78"/>
                        <a:pt x="124" y="84"/>
                        <a:pt x="136" y="78"/>
                      </a:cubicBezTo>
                      <a:cubicBezTo>
                        <a:pt x="148" y="72"/>
                        <a:pt x="164" y="49"/>
                        <a:pt x="174" y="36"/>
                      </a:cubicBezTo>
                      <a:cubicBezTo>
                        <a:pt x="184" y="23"/>
                        <a:pt x="190" y="11"/>
                        <a:pt x="196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3" name="Freeform 83"/>
                <p:cNvSpPr>
                  <a:spLocks/>
                </p:cNvSpPr>
                <p:nvPr/>
              </p:nvSpPr>
              <p:spPr bwMode="auto">
                <a:xfrm>
                  <a:off x="250" y="2757"/>
                  <a:ext cx="1782" cy="224"/>
                </a:xfrm>
                <a:custGeom>
                  <a:avLst/>
                  <a:gdLst>
                    <a:gd name="T0" fmla="*/ 0 w 1782"/>
                    <a:gd name="T1" fmla="*/ 1 h 224"/>
                    <a:gd name="T2" fmla="*/ 62 w 1782"/>
                    <a:gd name="T3" fmla="*/ 3 h 224"/>
                    <a:gd name="T4" fmla="*/ 116 w 1782"/>
                    <a:gd name="T5" fmla="*/ 17 h 224"/>
                    <a:gd name="T6" fmla="*/ 168 w 1782"/>
                    <a:gd name="T7" fmla="*/ 25 h 224"/>
                    <a:gd name="T8" fmla="*/ 248 w 1782"/>
                    <a:gd name="T9" fmla="*/ 25 h 224"/>
                    <a:gd name="T10" fmla="*/ 458 w 1782"/>
                    <a:gd name="T11" fmla="*/ 9 h 224"/>
                    <a:gd name="T12" fmla="*/ 520 w 1782"/>
                    <a:gd name="T13" fmla="*/ 9 h 224"/>
                    <a:gd name="T14" fmla="*/ 594 w 1782"/>
                    <a:gd name="T15" fmla="*/ 29 h 224"/>
                    <a:gd name="T16" fmla="*/ 710 w 1782"/>
                    <a:gd name="T17" fmla="*/ 67 h 224"/>
                    <a:gd name="T18" fmla="*/ 870 w 1782"/>
                    <a:gd name="T19" fmla="*/ 67 h 224"/>
                    <a:gd name="T20" fmla="*/ 936 w 1782"/>
                    <a:gd name="T21" fmla="*/ 65 h 224"/>
                    <a:gd name="T22" fmla="*/ 1010 w 1782"/>
                    <a:gd name="T23" fmla="*/ 65 h 224"/>
                    <a:gd name="T24" fmla="*/ 1080 w 1782"/>
                    <a:gd name="T25" fmla="*/ 89 h 224"/>
                    <a:gd name="T26" fmla="*/ 1196 w 1782"/>
                    <a:gd name="T27" fmla="*/ 81 h 224"/>
                    <a:gd name="T28" fmla="*/ 1270 w 1782"/>
                    <a:gd name="T29" fmla="*/ 81 h 224"/>
                    <a:gd name="T30" fmla="*/ 1420 w 1782"/>
                    <a:gd name="T31" fmla="*/ 139 h 224"/>
                    <a:gd name="T32" fmla="*/ 1530 w 1782"/>
                    <a:gd name="T33" fmla="*/ 203 h 224"/>
                    <a:gd name="T34" fmla="*/ 1610 w 1782"/>
                    <a:gd name="T35" fmla="*/ 223 h 224"/>
                    <a:gd name="T36" fmla="*/ 1682 w 1782"/>
                    <a:gd name="T37" fmla="*/ 195 h 224"/>
                    <a:gd name="T38" fmla="*/ 1782 w 1782"/>
                    <a:gd name="T39" fmla="*/ 179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782" h="224">
                      <a:moveTo>
                        <a:pt x="0" y="1"/>
                      </a:moveTo>
                      <a:cubicBezTo>
                        <a:pt x="21" y="0"/>
                        <a:pt x="43" y="0"/>
                        <a:pt x="62" y="3"/>
                      </a:cubicBezTo>
                      <a:cubicBezTo>
                        <a:pt x="81" y="6"/>
                        <a:pt x="98" y="13"/>
                        <a:pt x="116" y="17"/>
                      </a:cubicBezTo>
                      <a:cubicBezTo>
                        <a:pt x="134" y="21"/>
                        <a:pt x="146" y="24"/>
                        <a:pt x="168" y="25"/>
                      </a:cubicBezTo>
                      <a:cubicBezTo>
                        <a:pt x="190" y="26"/>
                        <a:pt x="200" y="28"/>
                        <a:pt x="248" y="25"/>
                      </a:cubicBezTo>
                      <a:cubicBezTo>
                        <a:pt x="296" y="22"/>
                        <a:pt x="413" y="12"/>
                        <a:pt x="458" y="9"/>
                      </a:cubicBezTo>
                      <a:cubicBezTo>
                        <a:pt x="503" y="6"/>
                        <a:pt x="497" y="6"/>
                        <a:pt x="520" y="9"/>
                      </a:cubicBezTo>
                      <a:cubicBezTo>
                        <a:pt x="543" y="12"/>
                        <a:pt x="563" y="19"/>
                        <a:pt x="594" y="29"/>
                      </a:cubicBezTo>
                      <a:cubicBezTo>
                        <a:pt x="625" y="39"/>
                        <a:pt x="664" y="61"/>
                        <a:pt x="710" y="67"/>
                      </a:cubicBezTo>
                      <a:cubicBezTo>
                        <a:pt x="756" y="73"/>
                        <a:pt x="832" y="67"/>
                        <a:pt x="870" y="67"/>
                      </a:cubicBezTo>
                      <a:cubicBezTo>
                        <a:pt x="908" y="67"/>
                        <a:pt x="913" y="65"/>
                        <a:pt x="936" y="65"/>
                      </a:cubicBezTo>
                      <a:cubicBezTo>
                        <a:pt x="959" y="65"/>
                        <a:pt x="986" y="61"/>
                        <a:pt x="1010" y="65"/>
                      </a:cubicBezTo>
                      <a:cubicBezTo>
                        <a:pt x="1034" y="69"/>
                        <a:pt x="1049" y="86"/>
                        <a:pt x="1080" y="89"/>
                      </a:cubicBezTo>
                      <a:cubicBezTo>
                        <a:pt x="1111" y="92"/>
                        <a:pt x="1164" y="82"/>
                        <a:pt x="1196" y="81"/>
                      </a:cubicBezTo>
                      <a:cubicBezTo>
                        <a:pt x="1228" y="80"/>
                        <a:pt x="1233" y="71"/>
                        <a:pt x="1270" y="81"/>
                      </a:cubicBezTo>
                      <a:cubicBezTo>
                        <a:pt x="1307" y="91"/>
                        <a:pt x="1377" y="119"/>
                        <a:pt x="1420" y="139"/>
                      </a:cubicBezTo>
                      <a:cubicBezTo>
                        <a:pt x="1463" y="159"/>
                        <a:pt x="1498" y="189"/>
                        <a:pt x="1530" y="203"/>
                      </a:cubicBezTo>
                      <a:cubicBezTo>
                        <a:pt x="1562" y="217"/>
                        <a:pt x="1585" y="224"/>
                        <a:pt x="1610" y="223"/>
                      </a:cubicBezTo>
                      <a:cubicBezTo>
                        <a:pt x="1635" y="222"/>
                        <a:pt x="1653" y="202"/>
                        <a:pt x="1682" y="195"/>
                      </a:cubicBezTo>
                      <a:cubicBezTo>
                        <a:pt x="1711" y="188"/>
                        <a:pt x="1746" y="183"/>
                        <a:pt x="1782" y="179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4" name="Freeform 84"/>
                <p:cNvSpPr>
                  <a:spLocks/>
                </p:cNvSpPr>
                <p:nvPr/>
              </p:nvSpPr>
              <p:spPr bwMode="auto">
                <a:xfrm>
                  <a:off x="248" y="3253"/>
                  <a:ext cx="1780" cy="179"/>
                </a:xfrm>
                <a:custGeom>
                  <a:avLst/>
                  <a:gdLst>
                    <a:gd name="T0" fmla="*/ 0 w 1780"/>
                    <a:gd name="T1" fmla="*/ 179 h 179"/>
                    <a:gd name="T2" fmla="*/ 74 w 1780"/>
                    <a:gd name="T3" fmla="*/ 175 h 179"/>
                    <a:gd name="T4" fmla="*/ 140 w 1780"/>
                    <a:gd name="T5" fmla="*/ 167 h 179"/>
                    <a:gd name="T6" fmla="*/ 288 w 1780"/>
                    <a:gd name="T7" fmla="*/ 145 h 179"/>
                    <a:gd name="T8" fmla="*/ 356 w 1780"/>
                    <a:gd name="T9" fmla="*/ 123 h 179"/>
                    <a:gd name="T10" fmla="*/ 548 w 1780"/>
                    <a:gd name="T11" fmla="*/ 109 h 179"/>
                    <a:gd name="T12" fmla="*/ 728 w 1780"/>
                    <a:gd name="T13" fmla="*/ 91 h 179"/>
                    <a:gd name="T14" fmla="*/ 876 w 1780"/>
                    <a:gd name="T15" fmla="*/ 43 h 179"/>
                    <a:gd name="T16" fmla="*/ 1050 w 1780"/>
                    <a:gd name="T17" fmla="*/ 39 h 179"/>
                    <a:gd name="T18" fmla="*/ 1222 w 1780"/>
                    <a:gd name="T19" fmla="*/ 15 h 179"/>
                    <a:gd name="T20" fmla="*/ 1332 w 1780"/>
                    <a:gd name="T21" fmla="*/ 3 h 179"/>
                    <a:gd name="T22" fmla="*/ 1494 w 1780"/>
                    <a:gd name="T23" fmla="*/ 33 h 179"/>
                    <a:gd name="T24" fmla="*/ 1630 w 1780"/>
                    <a:gd name="T25" fmla="*/ 51 h 179"/>
                    <a:gd name="T26" fmla="*/ 1780 w 1780"/>
                    <a:gd name="T27" fmla="*/ 67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80" h="179">
                      <a:moveTo>
                        <a:pt x="0" y="179"/>
                      </a:moveTo>
                      <a:cubicBezTo>
                        <a:pt x="25" y="178"/>
                        <a:pt x="51" y="177"/>
                        <a:pt x="74" y="175"/>
                      </a:cubicBezTo>
                      <a:cubicBezTo>
                        <a:pt x="97" y="173"/>
                        <a:pt x="104" y="172"/>
                        <a:pt x="140" y="167"/>
                      </a:cubicBezTo>
                      <a:cubicBezTo>
                        <a:pt x="176" y="162"/>
                        <a:pt x="252" y="152"/>
                        <a:pt x="288" y="145"/>
                      </a:cubicBezTo>
                      <a:cubicBezTo>
                        <a:pt x="324" y="138"/>
                        <a:pt x="313" y="129"/>
                        <a:pt x="356" y="123"/>
                      </a:cubicBezTo>
                      <a:cubicBezTo>
                        <a:pt x="399" y="117"/>
                        <a:pt x="486" y="114"/>
                        <a:pt x="548" y="109"/>
                      </a:cubicBezTo>
                      <a:cubicBezTo>
                        <a:pt x="610" y="104"/>
                        <a:pt x="673" y="102"/>
                        <a:pt x="728" y="91"/>
                      </a:cubicBezTo>
                      <a:cubicBezTo>
                        <a:pt x="783" y="80"/>
                        <a:pt x="822" y="52"/>
                        <a:pt x="876" y="43"/>
                      </a:cubicBezTo>
                      <a:cubicBezTo>
                        <a:pt x="930" y="34"/>
                        <a:pt x="992" y="44"/>
                        <a:pt x="1050" y="39"/>
                      </a:cubicBezTo>
                      <a:cubicBezTo>
                        <a:pt x="1108" y="34"/>
                        <a:pt x="1175" y="21"/>
                        <a:pt x="1222" y="15"/>
                      </a:cubicBezTo>
                      <a:cubicBezTo>
                        <a:pt x="1269" y="9"/>
                        <a:pt x="1287" y="0"/>
                        <a:pt x="1332" y="3"/>
                      </a:cubicBezTo>
                      <a:cubicBezTo>
                        <a:pt x="1377" y="6"/>
                        <a:pt x="1444" y="25"/>
                        <a:pt x="1494" y="33"/>
                      </a:cubicBezTo>
                      <a:cubicBezTo>
                        <a:pt x="1544" y="41"/>
                        <a:pt x="1582" y="45"/>
                        <a:pt x="1630" y="51"/>
                      </a:cubicBezTo>
                      <a:cubicBezTo>
                        <a:pt x="1678" y="57"/>
                        <a:pt x="1755" y="64"/>
                        <a:pt x="1780" y="67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5" name="Freeform 85"/>
                <p:cNvSpPr>
                  <a:spLocks/>
                </p:cNvSpPr>
                <p:nvPr/>
              </p:nvSpPr>
              <p:spPr bwMode="auto">
                <a:xfrm>
                  <a:off x="248" y="3296"/>
                  <a:ext cx="1782" cy="168"/>
                </a:xfrm>
                <a:custGeom>
                  <a:avLst/>
                  <a:gdLst>
                    <a:gd name="T0" fmla="*/ 0 w 1782"/>
                    <a:gd name="T1" fmla="*/ 168 h 168"/>
                    <a:gd name="T2" fmla="*/ 74 w 1782"/>
                    <a:gd name="T3" fmla="*/ 164 h 168"/>
                    <a:gd name="T4" fmla="*/ 140 w 1782"/>
                    <a:gd name="T5" fmla="*/ 157 h 168"/>
                    <a:gd name="T6" fmla="*/ 288 w 1782"/>
                    <a:gd name="T7" fmla="*/ 138 h 168"/>
                    <a:gd name="T8" fmla="*/ 356 w 1782"/>
                    <a:gd name="T9" fmla="*/ 119 h 168"/>
                    <a:gd name="T10" fmla="*/ 548 w 1782"/>
                    <a:gd name="T11" fmla="*/ 106 h 168"/>
                    <a:gd name="T12" fmla="*/ 728 w 1782"/>
                    <a:gd name="T13" fmla="*/ 91 h 168"/>
                    <a:gd name="T14" fmla="*/ 876 w 1782"/>
                    <a:gd name="T15" fmla="*/ 48 h 168"/>
                    <a:gd name="T16" fmla="*/ 1050 w 1782"/>
                    <a:gd name="T17" fmla="*/ 45 h 168"/>
                    <a:gd name="T18" fmla="*/ 1222 w 1782"/>
                    <a:gd name="T19" fmla="*/ 24 h 168"/>
                    <a:gd name="T20" fmla="*/ 1352 w 1782"/>
                    <a:gd name="T21" fmla="*/ 0 h 168"/>
                    <a:gd name="T22" fmla="*/ 1482 w 1782"/>
                    <a:gd name="T23" fmla="*/ 26 h 168"/>
                    <a:gd name="T24" fmla="*/ 1610 w 1782"/>
                    <a:gd name="T25" fmla="*/ 34 h 168"/>
                    <a:gd name="T26" fmla="*/ 1708 w 1782"/>
                    <a:gd name="T27" fmla="*/ 40 h 168"/>
                    <a:gd name="T28" fmla="*/ 1782 w 1782"/>
                    <a:gd name="T29" fmla="*/ 48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82" h="168">
                      <a:moveTo>
                        <a:pt x="0" y="168"/>
                      </a:moveTo>
                      <a:cubicBezTo>
                        <a:pt x="25" y="167"/>
                        <a:pt x="51" y="166"/>
                        <a:pt x="74" y="164"/>
                      </a:cubicBezTo>
                      <a:cubicBezTo>
                        <a:pt x="97" y="163"/>
                        <a:pt x="104" y="162"/>
                        <a:pt x="140" y="157"/>
                      </a:cubicBezTo>
                      <a:cubicBezTo>
                        <a:pt x="176" y="153"/>
                        <a:pt x="252" y="144"/>
                        <a:pt x="288" y="138"/>
                      </a:cubicBezTo>
                      <a:cubicBezTo>
                        <a:pt x="324" y="132"/>
                        <a:pt x="313" y="124"/>
                        <a:pt x="356" y="119"/>
                      </a:cubicBezTo>
                      <a:cubicBezTo>
                        <a:pt x="399" y="113"/>
                        <a:pt x="486" y="111"/>
                        <a:pt x="548" y="106"/>
                      </a:cubicBezTo>
                      <a:cubicBezTo>
                        <a:pt x="610" y="102"/>
                        <a:pt x="673" y="100"/>
                        <a:pt x="728" y="91"/>
                      </a:cubicBezTo>
                      <a:cubicBezTo>
                        <a:pt x="783" y="81"/>
                        <a:pt x="822" y="56"/>
                        <a:pt x="876" y="48"/>
                      </a:cubicBezTo>
                      <a:cubicBezTo>
                        <a:pt x="930" y="40"/>
                        <a:pt x="992" y="49"/>
                        <a:pt x="1050" y="45"/>
                      </a:cubicBezTo>
                      <a:cubicBezTo>
                        <a:pt x="1108" y="40"/>
                        <a:pt x="1172" y="31"/>
                        <a:pt x="1222" y="24"/>
                      </a:cubicBezTo>
                      <a:cubicBezTo>
                        <a:pt x="1272" y="17"/>
                        <a:pt x="1309" y="0"/>
                        <a:pt x="1352" y="0"/>
                      </a:cubicBezTo>
                      <a:cubicBezTo>
                        <a:pt x="1395" y="0"/>
                        <a:pt x="1439" y="20"/>
                        <a:pt x="1482" y="26"/>
                      </a:cubicBezTo>
                      <a:cubicBezTo>
                        <a:pt x="1525" y="32"/>
                        <a:pt x="1572" y="32"/>
                        <a:pt x="1610" y="34"/>
                      </a:cubicBezTo>
                      <a:cubicBezTo>
                        <a:pt x="1648" y="36"/>
                        <a:pt x="1679" y="38"/>
                        <a:pt x="1708" y="40"/>
                      </a:cubicBezTo>
                      <a:cubicBezTo>
                        <a:pt x="1737" y="42"/>
                        <a:pt x="1767" y="46"/>
                        <a:pt x="1782" y="4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6" name="Freeform 86"/>
                <p:cNvSpPr>
                  <a:spLocks/>
                </p:cNvSpPr>
                <p:nvPr/>
              </p:nvSpPr>
              <p:spPr bwMode="auto">
                <a:xfrm>
                  <a:off x="606" y="3360"/>
                  <a:ext cx="1426" cy="106"/>
                </a:xfrm>
                <a:custGeom>
                  <a:avLst/>
                  <a:gdLst>
                    <a:gd name="T0" fmla="*/ 0 w 1426"/>
                    <a:gd name="T1" fmla="*/ 106 h 106"/>
                    <a:gd name="T2" fmla="*/ 88 w 1426"/>
                    <a:gd name="T3" fmla="*/ 88 h 106"/>
                    <a:gd name="T4" fmla="*/ 216 w 1426"/>
                    <a:gd name="T5" fmla="*/ 88 h 106"/>
                    <a:gd name="T6" fmla="*/ 336 w 1426"/>
                    <a:gd name="T7" fmla="*/ 88 h 106"/>
                    <a:gd name="T8" fmla="*/ 402 w 1426"/>
                    <a:gd name="T9" fmla="*/ 74 h 106"/>
                    <a:gd name="T10" fmla="*/ 584 w 1426"/>
                    <a:gd name="T11" fmla="*/ 26 h 106"/>
                    <a:gd name="T12" fmla="*/ 808 w 1426"/>
                    <a:gd name="T13" fmla="*/ 34 h 106"/>
                    <a:gd name="T14" fmla="*/ 1030 w 1426"/>
                    <a:gd name="T15" fmla="*/ 14 h 106"/>
                    <a:gd name="T16" fmla="*/ 1160 w 1426"/>
                    <a:gd name="T17" fmla="*/ 2 h 106"/>
                    <a:gd name="T18" fmla="*/ 1296 w 1426"/>
                    <a:gd name="T19" fmla="*/ 4 h 106"/>
                    <a:gd name="T20" fmla="*/ 1426 w 1426"/>
                    <a:gd name="T21" fmla="*/ 14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26" h="106">
                      <a:moveTo>
                        <a:pt x="0" y="106"/>
                      </a:moveTo>
                      <a:cubicBezTo>
                        <a:pt x="26" y="98"/>
                        <a:pt x="52" y="91"/>
                        <a:pt x="88" y="88"/>
                      </a:cubicBezTo>
                      <a:cubicBezTo>
                        <a:pt x="124" y="85"/>
                        <a:pt x="175" y="88"/>
                        <a:pt x="216" y="88"/>
                      </a:cubicBezTo>
                      <a:cubicBezTo>
                        <a:pt x="257" y="88"/>
                        <a:pt x="305" y="90"/>
                        <a:pt x="336" y="88"/>
                      </a:cubicBezTo>
                      <a:cubicBezTo>
                        <a:pt x="367" y="86"/>
                        <a:pt x="361" y="84"/>
                        <a:pt x="402" y="74"/>
                      </a:cubicBezTo>
                      <a:cubicBezTo>
                        <a:pt x="443" y="64"/>
                        <a:pt x="516" y="33"/>
                        <a:pt x="584" y="26"/>
                      </a:cubicBezTo>
                      <a:cubicBezTo>
                        <a:pt x="652" y="19"/>
                        <a:pt x="734" y="36"/>
                        <a:pt x="808" y="34"/>
                      </a:cubicBezTo>
                      <a:cubicBezTo>
                        <a:pt x="882" y="32"/>
                        <a:pt x="971" y="19"/>
                        <a:pt x="1030" y="14"/>
                      </a:cubicBezTo>
                      <a:cubicBezTo>
                        <a:pt x="1089" y="9"/>
                        <a:pt x="1116" y="4"/>
                        <a:pt x="1160" y="2"/>
                      </a:cubicBezTo>
                      <a:cubicBezTo>
                        <a:pt x="1204" y="0"/>
                        <a:pt x="1252" y="2"/>
                        <a:pt x="1296" y="4"/>
                      </a:cubicBezTo>
                      <a:cubicBezTo>
                        <a:pt x="1340" y="6"/>
                        <a:pt x="1383" y="10"/>
                        <a:pt x="1426" y="1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7" name="Freeform 87"/>
                <p:cNvSpPr>
                  <a:spLocks/>
                </p:cNvSpPr>
                <p:nvPr/>
              </p:nvSpPr>
              <p:spPr bwMode="auto">
                <a:xfrm>
                  <a:off x="1204" y="3424"/>
                  <a:ext cx="750" cy="42"/>
                </a:xfrm>
                <a:custGeom>
                  <a:avLst/>
                  <a:gdLst>
                    <a:gd name="T0" fmla="*/ 0 w 750"/>
                    <a:gd name="T1" fmla="*/ 42 h 42"/>
                    <a:gd name="T2" fmla="*/ 62 w 750"/>
                    <a:gd name="T3" fmla="*/ 14 h 42"/>
                    <a:gd name="T4" fmla="*/ 196 w 750"/>
                    <a:gd name="T5" fmla="*/ 30 h 42"/>
                    <a:gd name="T6" fmla="*/ 358 w 750"/>
                    <a:gd name="T7" fmla="*/ 30 h 42"/>
                    <a:gd name="T8" fmla="*/ 518 w 750"/>
                    <a:gd name="T9" fmla="*/ 6 h 42"/>
                    <a:gd name="T10" fmla="*/ 606 w 750"/>
                    <a:gd name="T11" fmla="*/ 6 h 42"/>
                    <a:gd name="T12" fmla="*/ 750 w 750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50" h="42">
                      <a:moveTo>
                        <a:pt x="0" y="42"/>
                      </a:moveTo>
                      <a:cubicBezTo>
                        <a:pt x="14" y="29"/>
                        <a:pt x="29" y="16"/>
                        <a:pt x="62" y="14"/>
                      </a:cubicBezTo>
                      <a:cubicBezTo>
                        <a:pt x="95" y="12"/>
                        <a:pt x="147" y="27"/>
                        <a:pt x="196" y="30"/>
                      </a:cubicBezTo>
                      <a:cubicBezTo>
                        <a:pt x="245" y="33"/>
                        <a:pt x="304" y="34"/>
                        <a:pt x="358" y="30"/>
                      </a:cubicBezTo>
                      <a:cubicBezTo>
                        <a:pt x="412" y="26"/>
                        <a:pt x="477" y="10"/>
                        <a:pt x="518" y="6"/>
                      </a:cubicBezTo>
                      <a:cubicBezTo>
                        <a:pt x="559" y="2"/>
                        <a:pt x="567" y="0"/>
                        <a:pt x="606" y="6"/>
                      </a:cubicBezTo>
                      <a:cubicBezTo>
                        <a:pt x="645" y="12"/>
                        <a:pt x="697" y="27"/>
                        <a:pt x="750" y="42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8" name="Freeform 88"/>
                <p:cNvSpPr>
                  <a:spLocks/>
                </p:cNvSpPr>
                <p:nvPr/>
              </p:nvSpPr>
              <p:spPr bwMode="auto">
                <a:xfrm>
                  <a:off x="252" y="2924"/>
                  <a:ext cx="1359" cy="457"/>
                </a:xfrm>
                <a:custGeom>
                  <a:avLst/>
                  <a:gdLst>
                    <a:gd name="T0" fmla="*/ 0 w 1359"/>
                    <a:gd name="T1" fmla="*/ 0 h 457"/>
                    <a:gd name="T2" fmla="*/ 60 w 1359"/>
                    <a:gd name="T3" fmla="*/ 4 h 457"/>
                    <a:gd name="T4" fmla="*/ 158 w 1359"/>
                    <a:gd name="T5" fmla="*/ 22 h 457"/>
                    <a:gd name="T6" fmla="*/ 300 w 1359"/>
                    <a:gd name="T7" fmla="*/ 22 h 457"/>
                    <a:gd name="T8" fmla="*/ 412 w 1359"/>
                    <a:gd name="T9" fmla="*/ 16 h 457"/>
                    <a:gd name="T10" fmla="*/ 494 w 1359"/>
                    <a:gd name="T11" fmla="*/ 6 h 457"/>
                    <a:gd name="T12" fmla="*/ 662 w 1359"/>
                    <a:gd name="T13" fmla="*/ 38 h 457"/>
                    <a:gd name="T14" fmla="*/ 774 w 1359"/>
                    <a:gd name="T15" fmla="*/ 58 h 457"/>
                    <a:gd name="T16" fmla="*/ 860 w 1359"/>
                    <a:gd name="T17" fmla="*/ 52 h 457"/>
                    <a:gd name="T18" fmla="*/ 934 w 1359"/>
                    <a:gd name="T19" fmla="*/ 52 h 457"/>
                    <a:gd name="T20" fmla="*/ 1080 w 1359"/>
                    <a:gd name="T21" fmla="*/ 86 h 457"/>
                    <a:gd name="T22" fmla="*/ 1160 w 1359"/>
                    <a:gd name="T23" fmla="*/ 88 h 457"/>
                    <a:gd name="T24" fmla="*/ 1218 w 1359"/>
                    <a:gd name="T25" fmla="*/ 102 h 457"/>
                    <a:gd name="T26" fmla="*/ 1272 w 1359"/>
                    <a:gd name="T27" fmla="*/ 120 h 457"/>
                    <a:gd name="T28" fmla="*/ 1326 w 1359"/>
                    <a:gd name="T29" fmla="*/ 164 h 457"/>
                    <a:gd name="T30" fmla="*/ 1358 w 1359"/>
                    <a:gd name="T31" fmla="*/ 228 h 457"/>
                    <a:gd name="T32" fmla="*/ 1322 w 1359"/>
                    <a:gd name="T33" fmla="*/ 274 h 457"/>
                    <a:gd name="T34" fmla="*/ 1254 w 1359"/>
                    <a:gd name="T35" fmla="*/ 306 h 457"/>
                    <a:gd name="T36" fmla="*/ 1124 w 1359"/>
                    <a:gd name="T37" fmla="*/ 312 h 457"/>
                    <a:gd name="T38" fmla="*/ 1008 w 1359"/>
                    <a:gd name="T39" fmla="*/ 326 h 457"/>
                    <a:gd name="T40" fmla="*/ 856 w 1359"/>
                    <a:gd name="T41" fmla="*/ 332 h 457"/>
                    <a:gd name="T42" fmla="*/ 720 w 1359"/>
                    <a:gd name="T43" fmla="*/ 364 h 457"/>
                    <a:gd name="T44" fmla="*/ 558 w 1359"/>
                    <a:gd name="T45" fmla="*/ 372 h 457"/>
                    <a:gd name="T46" fmla="*/ 470 w 1359"/>
                    <a:gd name="T47" fmla="*/ 390 h 457"/>
                    <a:gd name="T48" fmla="*/ 326 w 1359"/>
                    <a:gd name="T49" fmla="*/ 408 h 457"/>
                    <a:gd name="T50" fmla="*/ 254 w 1359"/>
                    <a:gd name="T51" fmla="*/ 424 h 457"/>
                    <a:gd name="T52" fmla="*/ 128 w 1359"/>
                    <a:gd name="T53" fmla="*/ 436 h 457"/>
                    <a:gd name="T54" fmla="*/ 38 w 1359"/>
                    <a:gd name="T55" fmla="*/ 454 h 457"/>
                    <a:gd name="T56" fmla="*/ 0 w 1359"/>
                    <a:gd name="T57" fmla="*/ 454 h 4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359" h="457">
                      <a:moveTo>
                        <a:pt x="0" y="0"/>
                      </a:moveTo>
                      <a:cubicBezTo>
                        <a:pt x="17" y="0"/>
                        <a:pt x="34" y="0"/>
                        <a:pt x="60" y="4"/>
                      </a:cubicBezTo>
                      <a:cubicBezTo>
                        <a:pt x="86" y="8"/>
                        <a:pt x="118" y="19"/>
                        <a:pt x="158" y="22"/>
                      </a:cubicBezTo>
                      <a:cubicBezTo>
                        <a:pt x="198" y="25"/>
                        <a:pt x="258" y="23"/>
                        <a:pt x="300" y="22"/>
                      </a:cubicBezTo>
                      <a:cubicBezTo>
                        <a:pt x="342" y="21"/>
                        <a:pt x="380" y="19"/>
                        <a:pt x="412" y="16"/>
                      </a:cubicBezTo>
                      <a:cubicBezTo>
                        <a:pt x="444" y="13"/>
                        <a:pt x="452" y="2"/>
                        <a:pt x="494" y="6"/>
                      </a:cubicBezTo>
                      <a:cubicBezTo>
                        <a:pt x="536" y="10"/>
                        <a:pt x="615" y="29"/>
                        <a:pt x="662" y="38"/>
                      </a:cubicBezTo>
                      <a:cubicBezTo>
                        <a:pt x="709" y="47"/>
                        <a:pt x="741" y="56"/>
                        <a:pt x="774" y="58"/>
                      </a:cubicBezTo>
                      <a:cubicBezTo>
                        <a:pt x="807" y="60"/>
                        <a:pt x="833" y="53"/>
                        <a:pt x="860" y="52"/>
                      </a:cubicBezTo>
                      <a:cubicBezTo>
                        <a:pt x="887" y="51"/>
                        <a:pt x="897" y="46"/>
                        <a:pt x="934" y="52"/>
                      </a:cubicBezTo>
                      <a:cubicBezTo>
                        <a:pt x="971" y="58"/>
                        <a:pt x="1042" y="80"/>
                        <a:pt x="1080" y="86"/>
                      </a:cubicBezTo>
                      <a:cubicBezTo>
                        <a:pt x="1118" y="92"/>
                        <a:pt x="1137" y="85"/>
                        <a:pt x="1160" y="88"/>
                      </a:cubicBezTo>
                      <a:cubicBezTo>
                        <a:pt x="1183" y="91"/>
                        <a:pt x="1199" y="97"/>
                        <a:pt x="1218" y="102"/>
                      </a:cubicBezTo>
                      <a:cubicBezTo>
                        <a:pt x="1237" y="107"/>
                        <a:pt x="1254" y="110"/>
                        <a:pt x="1272" y="120"/>
                      </a:cubicBezTo>
                      <a:cubicBezTo>
                        <a:pt x="1290" y="130"/>
                        <a:pt x="1312" y="146"/>
                        <a:pt x="1326" y="164"/>
                      </a:cubicBezTo>
                      <a:cubicBezTo>
                        <a:pt x="1340" y="182"/>
                        <a:pt x="1359" y="210"/>
                        <a:pt x="1358" y="228"/>
                      </a:cubicBezTo>
                      <a:cubicBezTo>
                        <a:pt x="1357" y="246"/>
                        <a:pt x="1339" y="261"/>
                        <a:pt x="1322" y="274"/>
                      </a:cubicBezTo>
                      <a:cubicBezTo>
                        <a:pt x="1305" y="287"/>
                        <a:pt x="1287" y="300"/>
                        <a:pt x="1254" y="306"/>
                      </a:cubicBezTo>
                      <a:cubicBezTo>
                        <a:pt x="1221" y="312"/>
                        <a:pt x="1165" y="309"/>
                        <a:pt x="1124" y="312"/>
                      </a:cubicBezTo>
                      <a:cubicBezTo>
                        <a:pt x="1083" y="315"/>
                        <a:pt x="1053" y="323"/>
                        <a:pt x="1008" y="326"/>
                      </a:cubicBezTo>
                      <a:cubicBezTo>
                        <a:pt x="963" y="329"/>
                        <a:pt x="904" y="326"/>
                        <a:pt x="856" y="332"/>
                      </a:cubicBezTo>
                      <a:cubicBezTo>
                        <a:pt x="808" y="338"/>
                        <a:pt x="770" y="357"/>
                        <a:pt x="720" y="364"/>
                      </a:cubicBezTo>
                      <a:cubicBezTo>
                        <a:pt x="670" y="371"/>
                        <a:pt x="600" y="368"/>
                        <a:pt x="558" y="372"/>
                      </a:cubicBezTo>
                      <a:cubicBezTo>
                        <a:pt x="516" y="376"/>
                        <a:pt x="509" y="384"/>
                        <a:pt x="470" y="390"/>
                      </a:cubicBezTo>
                      <a:cubicBezTo>
                        <a:pt x="431" y="396"/>
                        <a:pt x="362" y="402"/>
                        <a:pt x="326" y="408"/>
                      </a:cubicBezTo>
                      <a:cubicBezTo>
                        <a:pt x="290" y="414"/>
                        <a:pt x="287" y="419"/>
                        <a:pt x="254" y="424"/>
                      </a:cubicBezTo>
                      <a:cubicBezTo>
                        <a:pt x="221" y="429"/>
                        <a:pt x="164" y="431"/>
                        <a:pt x="128" y="436"/>
                      </a:cubicBezTo>
                      <a:cubicBezTo>
                        <a:pt x="92" y="441"/>
                        <a:pt x="59" y="451"/>
                        <a:pt x="38" y="454"/>
                      </a:cubicBezTo>
                      <a:cubicBezTo>
                        <a:pt x="17" y="457"/>
                        <a:pt x="8" y="455"/>
                        <a:pt x="0" y="45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29" name="Freeform 89"/>
                <p:cNvSpPr>
                  <a:spLocks/>
                </p:cNvSpPr>
                <p:nvPr/>
              </p:nvSpPr>
              <p:spPr bwMode="auto">
                <a:xfrm>
                  <a:off x="889" y="3026"/>
                  <a:ext cx="679" cy="212"/>
                </a:xfrm>
                <a:custGeom>
                  <a:avLst/>
                  <a:gdLst>
                    <a:gd name="T0" fmla="*/ 651 w 679"/>
                    <a:gd name="T1" fmla="*/ 96 h 212"/>
                    <a:gd name="T2" fmla="*/ 601 w 679"/>
                    <a:gd name="T3" fmla="*/ 56 h 212"/>
                    <a:gd name="T4" fmla="*/ 531 w 679"/>
                    <a:gd name="T5" fmla="*/ 34 h 212"/>
                    <a:gd name="T6" fmla="*/ 469 w 679"/>
                    <a:gd name="T7" fmla="*/ 28 h 212"/>
                    <a:gd name="T8" fmla="*/ 351 w 679"/>
                    <a:gd name="T9" fmla="*/ 24 h 212"/>
                    <a:gd name="T10" fmla="*/ 275 w 679"/>
                    <a:gd name="T11" fmla="*/ 4 h 212"/>
                    <a:gd name="T12" fmla="*/ 209 w 679"/>
                    <a:gd name="T13" fmla="*/ 4 h 212"/>
                    <a:gd name="T14" fmla="*/ 133 w 679"/>
                    <a:gd name="T15" fmla="*/ 6 h 212"/>
                    <a:gd name="T16" fmla="*/ 73 w 679"/>
                    <a:gd name="T17" fmla="*/ 6 h 212"/>
                    <a:gd name="T18" fmla="*/ 27 w 679"/>
                    <a:gd name="T19" fmla="*/ 42 h 212"/>
                    <a:gd name="T20" fmla="*/ 1 w 679"/>
                    <a:gd name="T21" fmla="*/ 90 h 212"/>
                    <a:gd name="T22" fmla="*/ 21 w 679"/>
                    <a:gd name="T23" fmla="*/ 144 h 212"/>
                    <a:gd name="T24" fmla="*/ 117 w 679"/>
                    <a:gd name="T25" fmla="*/ 206 h 212"/>
                    <a:gd name="T26" fmla="*/ 333 w 679"/>
                    <a:gd name="T27" fmla="*/ 180 h 212"/>
                    <a:gd name="T28" fmla="*/ 515 w 679"/>
                    <a:gd name="T29" fmla="*/ 154 h 212"/>
                    <a:gd name="T30" fmla="*/ 657 w 679"/>
                    <a:gd name="T31" fmla="*/ 152 h 212"/>
                    <a:gd name="T32" fmla="*/ 651 w 679"/>
                    <a:gd name="T33" fmla="*/ 9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9" h="212">
                      <a:moveTo>
                        <a:pt x="651" y="96"/>
                      </a:moveTo>
                      <a:cubicBezTo>
                        <a:pt x="642" y="80"/>
                        <a:pt x="621" y="66"/>
                        <a:pt x="601" y="56"/>
                      </a:cubicBezTo>
                      <a:cubicBezTo>
                        <a:pt x="581" y="46"/>
                        <a:pt x="553" y="39"/>
                        <a:pt x="531" y="34"/>
                      </a:cubicBezTo>
                      <a:cubicBezTo>
                        <a:pt x="509" y="29"/>
                        <a:pt x="499" y="30"/>
                        <a:pt x="469" y="28"/>
                      </a:cubicBezTo>
                      <a:cubicBezTo>
                        <a:pt x="439" y="26"/>
                        <a:pt x="383" y="28"/>
                        <a:pt x="351" y="24"/>
                      </a:cubicBezTo>
                      <a:cubicBezTo>
                        <a:pt x="319" y="20"/>
                        <a:pt x="299" y="7"/>
                        <a:pt x="275" y="4"/>
                      </a:cubicBezTo>
                      <a:cubicBezTo>
                        <a:pt x="251" y="1"/>
                        <a:pt x="233" y="4"/>
                        <a:pt x="209" y="4"/>
                      </a:cubicBezTo>
                      <a:cubicBezTo>
                        <a:pt x="185" y="4"/>
                        <a:pt x="156" y="6"/>
                        <a:pt x="133" y="6"/>
                      </a:cubicBezTo>
                      <a:cubicBezTo>
                        <a:pt x="110" y="6"/>
                        <a:pt x="91" y="0"/>
                        <a:pt x="73" y="6"/>
                      </a:cubicBezTo>
                      <a:cubicBezTo>
                        <a:pt x="55" y="12"/>
                        <a:pt x="39" y="28"/>
                        <a:pt x="27" y="42"/>
                      </a:cubicBezTo>
                      <a:cubicBezTo>
                        <a:pt x="15" y="56"/>
                        <a:pt x="2" y="73"/>
                        <a:pt x="1" y="90"/>
                      </a:cubicBezTo>
                      <a:cubicBezTo>
                        <a:pt x="0" y="107"/>
                        <a:pt x="2" y="125"/>
                        <a:pt x="21" y="144"/>
                      </a:cubicBezTo>
                      <a:cubicBezTo>
                        <a:pt x="40" y="163"/>
                        <a:pt x="65" y="200"/>
                        <a:pt x="117" y="206"/>
                      </a:cubicBezTo>
                      <a:cubicBezTo>
                        <a:pt x="169" y="212"/>
                        <a:pt x="267" y="189"/>
                        <a:pt x="333" y="180"/>
                      </a:cubicBezTo>
                      <a:cubicBezTo>
                        <a:pt x="399" y="171"/>
                        <a:pt x="461" y="159"/>
                        <a:pt x="515" y="154"/>
                      </a:cubicBezTo>
                      <a:cubicBezTo>
                        <a:pt x="569" y="149"/>
                        <a:pt x="635" y="162"/>
                        <a:pt x="657" y="152"/>
                      </a:cubicBezTo>
                      <a:cubicBezTo>
                        <a:pt x="679" y="142"/>
                        <a:pt x="660" y="112"/>
                        <a:pt x="651" y="9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0" name="Freeform 90"/>
                <p:cNvSpPr>
                  <a:spLocks/>
                </p:cNvSpPr>
                <p:nvPr/>
              </p:nvSpPr>
              <p:spPr bwMode="auto">
                <a:xfrm>
                  <a:off x="944" y="3086"/>
                  <a:ext cx="309" cy="89"/>
                </a:xfrm>
                <a:custGeom>
                  <a:avLst/>
                  <a:gdLst>
                    <a:gd name="T0" fmla="*/ 308 w 309"/>
                    <a:gd name="T1" fmla="*/ 36 h 89"/>
                    <a:gd name="T2" fmla="*/ 252 w 309"/>
                    <a:gd name="T3" fmla="*/ 82 h 89"/>
                    <a:gd name="T4" fmla="*/ 38 w 309"/>
                    <a:gd name="T5" fmla="*/ 78 h 89"/>
                    <a:gd name="T6" fmla="*/ 24 w 309"/>
                    <a:gd name="T7" fmla="*/ 22 h 89"/>
                    <a:gd name="T8" fmla="*/ 164 w 309"/>
                    <a:gd name="T9" fmla="*/ 0 h 89"/>
                    <a:gd name="T10" fmla="*/ 260 w 309"/>
                    <a:gd name="T11" fmla="*/ 24 h 89"/>
                    <a:gd name="T12" fmla="*/ 308 w 309"/>
                    <a:gd name="T13" fmla="*/ 3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9" h="89">
                      <a:moveTo>
                        <a:pt x="308" y="36"/>
                      </a:moveTo>
                      <a:cubicBezTo>
                        <a:pt x="307" y="46"/>
                        <a:pt x="297" y="75"/>
                        <a:pt x="252" y="82"/>
                      </a:cubicBezTo>
                      <a:cubicBezTo>
                        <a:pt x="207" y="89"/>
                        <a:pt x="76" y="88"/>
                        <a:pt x="38" y="78"/>
                      </a:cubicBezTo>
                      <a:cubicBezTo>
                        <a:pt x="0" y="68"/>
                        <a:pt x="3" y="35"/>
                        <a:pt x="24" y="22"/>
                      </a:cubicBezTo>
                      <a:cubicBezTo>
                        <a:pt x="45" y="9"/>
                        <a:pt x="125" y="0"/>
                        <a:pt x="164" y="0"/>
                      </a:cubicBezTo>
                      <a:cubicBezTo>
                        <a:pt x="203" y="0"/>
                        <a:pt x="236" y="19"/>
                        <a:pt x="260" y="24"/>
                      </a:cubicBezTo>
                      <a:cubicBezTo>
                        <a:pt x="284" y="29"/>
                        <a:pt x="309" y="26"/>
                        <a:pt x="308" y="3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1" name="Freeform 91"/>
                <p:cNvSpPr>
                  <a:spLocks/>
                </p:cNvSpPr>
                <p:nvPr/>
              </p:nvSpPr>
              <p:spPr bwMode="auto">
                <a:xfrm>
                  <a:off x="248" y="2984"/>
                  <a:ext cx="610" cy="324"/>
                </a:xfrm>
                <a:custGeom>
                  <a:avLst/>
                  <a:gdLst>
                    <a:gd name="T0" fmla="*/ 2 w 610"/>
                    <a:gd name="T1" fmla="*/ 0 h 324"/>
                    <a:gd name="T2" fmla="*/ 92 w 610"/>
                    <a:gd name="T3" fmla="*/ 18 h 324"/>
                    <a:gd name="T4" fmla="*/ 238 w 610"/>
                    <a:gd name="T5" fmla="*/ 26 h 324"/>
                    <a:gd name="T6" fmla="*/ 388 w 610"/>
                    <a:gd name="T7" fmla="*/ 30 h 324"/>
                    <a:gd name="T8" fmla="*/ 458 w 610"/>
                    <a:gd name="T9" fmla="*/ 48 h 324"/>
                    <a:gd name="T10" fmla="*/ 544 w 610"/>
                    <a:gd name="T11" fmla="*/ 60 h 324"/>
                    <a:gd name="T12" fmla="*/ 564 w 610"/>
                    <a:gd name="T13" fmla="*/ 94 h 324"/>
                    <a:gd name="T14" fmla="*/ 602 w 610"/>
                    <a:gd name="T15" fmla="*/ 142 h 324"/>
                    <a:gd name="T16" fmla="*/ 602 w 610"/>
                    <a:gd name="T17" fmla="*/ 218 h 324"/>
                    <a:gd name="T18" fmla="*/ 556 w 610"/>
                    <a:gd name="T19" fmla="*/ 260 h 324"/>
                    <a:gd name="T20" fmla="*/ 410 w 610"/>
                    <a:gd name="T21" fmla="*/ 270 h 324"/>
                    <a:gd name="T22" fmla="*/ 256 w 610"/>
                    <a:gd name="T23" fmla="*/ 286 h 324"/>
                    <a:gd name="T24" fmla="*/ 98 w 610"/>
                    <a:gd name="T25" fmla="*/ 286 h 324"/>
                    <a:gd name="T26" fmla="*/ 0 w 610"/>
                    <a:gd name="T27" fmla="*/ 324 h 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0" h="324">
                      <a:moveTo>
                        <a:pt x="2" y="0"/>
                      </a:moveTo>
                      <a:cubicBezTo>
                        <a:pt x="27" y="7"/>
                        <a:pt x="53" y="14"/>
                        <a:pt x="92" y="18"/>
                      </a:cubicBezTo>
                      <a:cubicBezTo>
                        <a:pt x="131" y="22"/>
                        <a:pt x="189" y="24"/>
                        <a:pt x="238" y="26"/>
                      </a:cubicBezTo>
                      <a:cubicBezTo>
                        <a:pt x="287" y="28"/>
                        <a:pt x="351" y="26"/>
                        <a:pt x="388" y="30"/>
                      </a:cubicBezTo>
                      <a:cubicBezTo>
                        <a:pt x="425" y="34"/>
                        <a:pt x="432" y="43"/>
                        <a:pt x="458" y="48"/>
                      </a:cubicBezTo>
                      <a:cubicBezTo>
                        <a:pt x="484" y="53"/>
                        <a:pt x="526" y="52"/>
                        <a:pt x="544" y="60"/>
                      </a:cubicBezTo>
                      <a:cubicBezTo>
                        <a:pt x="562" y="68"/>
                        <a:pt x="554" y="80"/>
                        <a:pt x="564" y="94"/>
                      </a:cubicBezTo>
                      <a:cubicBezTo>
                        <a:pt x="574" y="108"/>
                        <a:pt x="596" y="121"/>
                        <a:pt x="602" y="142"/>
                      </a:cubicBezTo>
                      <a:cubicBezTo>
                        <a:pt x="608" y="163"/>
                        <a:pt x="610" y="198"/>
                        <a:pt x="602" y="218"/>
                      </a:cubicBezTo>
                      <a:cubicBezTo>
                        <a:pt x="594" y="238"/>
                        <a:pt x="588" y="251"/>
                        <a:pt x="556" y="260"/>
                      </a:cubicBezTo>
                      <a:cubicBezTo>
                        <a:pt x="524" y="269"/>
                        <a:pt x="460" y="266"/>
                        <a:pt x="410" y="270"/>
                      </a:cubicBezTo>
                      <a:cubicBezTo>
                        <a:pt x="360" y="274"/>
                        <a:pt x="308" y="283"/>
                        <a:pt x="256" y="286"/>
                      </a:cubicBezTo>
                      <a:cubicBezTo>
                        <a:pt x="204" y="289"/>
                        <a:pt x="141" y="280"/>
                        <a:pt x="98" y="286"/>
                      </a:cubicBezTo>
                      <a:cubicBezTo>
                        <a:pt x="55" y="292"/>
                        <a:pt x="16" y="318"/>
                        <a:pt x="0" y="32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2" name="Freeform 92"/>
                <p:cNvSpPr>
                  <a:spLocks/>
                </p:cNvSpPr>
                <p:nvPr/>
              </p:nvSpPr>
              <p:spPr bwMode="auto">
                <a:xfrm>
                  <a:off x="250" y="3048"/>
                  <a:ext cx="543" cy="206"/>
                </a:xfrm>
                <a:custGeom>
                  <a:avLst/>
                  <a:gdLst>
                    <a:gd name="T0" fmla="*/ 0 w 543"/>
                    <a:gd name="T1" fmla="*/ 0 h 206"/>
                    <a:gd name="T2" fmla="*/ 96 w 543"/>
                    <a:gd name="T3" fmla="*/ 14 h 206"/>
                    <a:gd name="T4" fmla="*/ 246 w 543"/>
                    <a:gd name="T5" fmla="*/ 12 h 206"/>
                    <a:gd name="T6" fmla="*/ 358 w 543"/>
                    <a:gd name="T7" fmla="*/ 36 h 206"/>
                    <a:gd name="T8" fmla="*/ 518 w 543"/>
                    <a:gd name="T9" fmla="*/ 84 h 206"/>
                    <a:gd name="T10" fmla="*/ 510 w 543"/>
                    <a:gd name="T11" fmla="*/ 158 h 206"/>
                    <a:gd name="T12" fmla="*/ 322 w 543"/>
                    <a:gd name="T13" fmla="*/ 168 h 206"/>
                    <a:gd name="T14" fmla="*/ 204 w 543"/>
                    <a:gd name="T15" fmla="*/ 170 h 206"/>
                    <a:gd name="T16" fmla="*/ 90 w 543"/>
                    <a:gd name="T17" fmla="*/ 174 h 206"/>
                    <a:gd name="T18" fmla="*/ 0 w 543"/>
                    <a:gd name="T19" fmla="*/ 20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3" h="206">
                      <a:moveTo>
                        <a:pt x="0" y="0"/>
                      </a:moveTo>
                      <a:cubicBezTo>
                        <a:pt x="27" y="6"/>
                        <a:pt x="55" y="12"/>
                        <a:pt x="96" y="14"/>
                      </a:cubicBezTo>
                      <a:cubicBezTo>
                        <a:pt x="137" y="16"/>
                        <a:pt x="202" y="8"/>
                        <a:pt x="246" y="12"/>
                      </a:cubicBezTo>
                      <a:cubicBezTo>
                        <a:pt x="290" y="16"/>
                        <a:pt x="313" y="24"/>
                        <a:pt x="358" y="36"/>
                      </a:cubicBezTo>
                      <a:cubicBezTo>
                        <a:pt x="403" y="48"/>
                        <a:pt x="493" y="64"/>
                        <a:pt x="518" y="84"/>
                      </a:cubicBezTo>
                      <a:cubicBezTo>
                        <a:pt x="543" y="104"/>
                        <a:pt x="543" y="144"/>
                        <a:pt x="510" y="158"/>
                      </a:cubicBezTo>
                      <a:cubicBezTo>
                        <a:pt x="477" y="172"/>
                        <a:pt x="373" y="166"/>
                        <a:pt x="322" y="168"/>
                      </a:cubicBezTo>
                      <a:cubicBezTo>
                        <a:pt x="271" y="170"/>
                        <a:pt x="243" y="169"/>
                        <a:pt x="204" y="170"/>
                      </a:cubicBezTo>
                      <a:cubicBezTo>
                        <a:pt x="165" y="171"/>
                        <a:pt x="124" y="168"/>
                        <a:pt x="90" y="174"/>
                      </a:cubicBezTo>
                      <a:cubicBezTo>
                        <a:pt x="56" y="180"/>
                        <a:pt x="28" y="193"/>
                        <a:pt x="0" y="206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3" name="Freeform 93"/>
                <p:cNvSpPr>
                  <a:spLocks/>
                </p:cNvSpPr>
                <p:nvPr/>
              </p:nvSpPr>
              <p:spPr bwMode="auto">
                <a:xfrm>
                  <a:off x="431" y="3108"/>
                  <a:ext cx="275" cy="67"/>
                </a:xfrm>
                <a:custGeom>
                  <a:avLst/>
                  <a:gdLst>
                    <a:gd name="T0" fmla="*/ 189 w 275"/>
                    <a:gd name="T1" fmla="*/ 66 h 67"/>
                    <a:gd name="T2" fmla="*/ 267 w 275"/>
                    <a:gd name="T3" fmla="*/ 58 h 67"/>
                    <a:gd name="T4" fmla="*/ 235 w 275"/>
                    <a:gd name="T5" fmla="*/ 16 h 67"/>
                    <a:gd name="T6" fmla="*/ 153 w 275"/>
                    <a:gd name="T7" fmla="*/ 14 h 67"/>
                    <a:gd name="T8" fmla="*/ 49 w 275"/>
                    <a:gd name="T9" fmla="*/ 0 h 67"/>
                    <a:gd name="T10" fmla="*/ 7 w 275"/>
                    <a:gd name="T11" fmla="*/ 14 h 67"/>
                    <a:gd name="T12" fmla="*/ 13 w 275"/>
                    <a:gd name="T13" fmla="*/ 46 h 67"/>
                    <a:gd name="T14" fmla="*/ 87 w 275"/>
                    <a:gd name="T15" fmla="*/ 54 h 67"/>
                    <a:gd name="T16" fmla="*/ 189 w 275"/>
                    <a:gd name="T17" fmla="*/ 66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5" h="67">
                      <a:moveTo>
                        <a:pt x="189" y="66"/>
                      </a:moveTo>
                      <a:cubicBezTo>
                        <a:pt x="219" y="67"/>
                        <a:pt x="259" y="66"/>
                        <a:pt x="267" y="58"/>
                      </a:cubicBezTo>
                      <a:cubicBezTo>
                        <a:pt x="275" y="50"/>
                        <a:pt x="254" y="23"/>
                        <a:pt x="235" y="16"/>
                      </a:cubicBezTo>
                      <a:cubicBezTo>
                        <a:pt x="216" y="9"/>
                        <a:pt x="184" y="17"/>
                        <a:pt x="153" y="14"/>
                      </a:cubicBezTo>
                      <a:cubicBezTo>
                        <a:pt x="122" y="11"/>
                        <a:pt x="73" y="0"/>
                        <a:pt x="49" y="0"/>
                      </a:cubicBezTo>
                      <a:cubicBezTo>
                        <a:pt x="25" y="0"/>
                        <a:pt x="13" y="6"/>
                        <a:pt x="7" y="14"/>
                      </a:cubicBezTo>
                      <a:cubicBezTo>
                        <a:pt x="1" y="22"/>
                        <a:pt x="0" y="39"/>
                        <a:pt x="13" y="46"/>
                      </a:cubicBezTo>
                      <a:cubicBezTo>
                        <a:pt x="26" y="53"/>
                        <a:pt x="58" y="50"/>
                        <a:pt x="87" y="54"/>
                      </a:cubicBezTo>
                      <a:cubicBezTo>
                        <a:pt x="116" y="58"/>
                        <a:pt x="159" y="65"/>
                        <a:pt x="189" y="66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4" name="Freeform 94"/>
                <p:cNvSpPr>
                  <a:spLocks/>
                </p:cNvSpPr>
                <p:nvPr/>
              </p:nvSpPr>
              <p:spPr bwMode="auto">
                <a:xfrm>
                  <a:off x="248" y="3102"/>
                  <a:ext cx="129" cy="88"/>
                </a:xfrm>
                <a:custGeom>
                  <a:avLst/>
                  <a:gdLst>
                    <a:gd name="T0" fmla="*/ 4 w 129"/>
                    <a:gd name="T1" fmla="*/ 0 h 88"/>
                    <a:gd name="T2" fmla="*/ 78 w 129"/>
                    <a:gd name="T3" fmla="*/ 14 h 88"/>
                    <a:gd name="T4" fmla="*/ 124 w 129"/>
                    <a:gd name="T5" fmla="*/ 38 h 88"/>
                    <a:gd name="T6" fmla="*/ 108 w 129"/>
                    <a:gd name="T7" fmla="*/ 58 h 88"/>
                    <a:gd name="T8" fmla="*/ 36 w 129"/>
                    <a:gd name="T9" fmla="*/ 70 h 88"/>
                    <a:gd name="T10" fmla="*/ 0 w 129"/>
                    <a:gd name="T11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88">
                      <a:moveTo>
                        <a:pt x="4" y="0"/>
                      </a:moveTo>
                      <a:cubicBezTo>
                        <a:pt x="31" y="4"/>
                        <a:pt x="58" y="8"/>
                        <a:pt x="78" y="14"/>
                      </a:cubicBezTo>
                      <a:cubicBezTo>
                        <a:pt x="98" y="20"/>
                        <a:pt x="119" y="31"/>
                        <a:pt x="124" y="38"/>
                      </a:cubicBezTo>
                      <a:cubicBezTo>
                        <a:pt x="129" y="45"/>
                        <a:pt x="123" y="53"/>
                        <a:pt x="108" y="58"/>
                      </a:cubicBezTo>
                      <a:cubicBezTo>
                        <a:pt x="93" y="63"/>
                        <a:pt x="54" y="65"/>
                        <a:pt x="36" y="70"/>
                      </a:cubicBezTo>
                      <a:cubicBezTo>
                        <a:pt x="18" y="75"/>
                        <a:pt x="9" y="81"/>
                        <a:pt x="0" y="88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5" name="Freeform 95"/>
                <p:cNvSpPr>
                  <a:spLocks/>
                </p:cNvSpPr>
                <p:nvPr/>
              </p:nvSpPr>
              <p:spPr bwMode="auto">
                <a:xfrm>
                  <a:off x="1699" y="3092"/>
                  <a:ext cx="331" cy="204"/>
                </a:xfrm>
                <a:custGeom>
                  <a:avLst/>
                  <a:gdLst>
                    <a:gd name="T0" fmla="*/ 331 w 331"/>
                    <a:gd name="T1" fmla="*/ 2 h 204"/>
                    <a:gd name="T2" fmla="*/ 233 w 331"/>
                    <a:gd name="T3" fmla="*/ 16 h 204"/>
                    <a:gd name="T4" fmla="*/ 137 w 331"/>
                    <a:gd name="T5" fmla="*/ 28 h 204"/>
                    <a:gd name="T6" fmla="*/ 27 w 331"/>
                    <a:gd name="T7" fmla="*/ 10 h 204"/>
                    <a:gd name="T8" fmla="*/ 7 w 331"/>
                    <a:gd name="T9" fmla="*/ 90 h 204"/>
                    <a:gd name="T10" fmla="*/ 29 w 331"/>
                    <a:gd name="T11" fmla="*/ 162 h 204"/>
                    <a:gd name="T12" fmla="*/ 179 w 331"/>
                    <a:gd name="T13" fmla="*/ 180 h 204"/>
                    <a:gd name="T14" fmla="*/ 331 w 331"/>
                    <a:gd name="T15" fmla="*/ 204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1" h="204">
                      <a:moveTo>
                        <a:pt x="331" y="2"/>
                      </a:moveTo>
                      <a:cubicBezTo>
                        <a:pt x="315" y="4"/>
                        <a:pt x="265" y="12"/>
                        <a:pt x="233" y="16"/>
                      </a:cubicBezTo>
                      <a:cubicBezTo>
                        <a:pt x="201" y="20"/>
                        <a:pt x="171" y="29"/>
                        <a:pt x="137" y="28"/>
                      </a:cubicBezTo>
                      <a:cubicBezTo>
                        <a:pt x="103" y="27"/>
                        <a:pt x="49" y="0"/>
                        <a:pt x="27" y="10"/>
                      </a:cubicBezTo>
                      <a:cubicBezTo>
                        <a:pt x="5" y="20"/>
                        <a:pt x="7" y="65"/>
                        <a:pt x="7" y="90"/>
                      </a:cubicBezTo>
                      <a:cubicBezTo>
                        <a:pt x="7" y="115"/>
                        <a:pt x="0" y="147"/>
                        <a:pt x="29" y="162"/>
                      </a:cubicBezTo>
                      <a:cubicBezTo>
                        <a:pt x="58" y="177"/>
                        <a:pt x="129" y="173"/>
                        <a:pt x="179" y="180"/>
                      </a:cubicBezTo>
                      <a:cubicBezTo>
                        <a:pt x="229" y="187"/>
                        <a:pt x="299" y="199"/>
                        <a:pt x="331" y="20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6" name="Freeform 96"/>
                <p:cNvSpPr>
                  <a:spLocks/>
                </p:cNvSpPr>
                <p:nvPr/>
              </p:nvSpPr>
              <p:spPr bwMode="auto">
                <a:xfrm>
                  <a:off x="1748" y="3136"/>
                  <a:ext cx="284" cy="134"/>
                </a:xfrm>
                <a:custGeom>
                  <a:avLst/>
                  <a:gdLst>
                    <a:gd name="T0" fmla="*/ 284 w 284"/>
                    <a:gd name="T1" fmla="*/ 0 h 134"/>
                    <a:gd name="T2" fmla="*/ 218 w 284"/>
                    <a:gd name="T3" fmla="*/ 6 h 134"/>
                    <a:gd name="T4" fmla="*/ 162 w 284"/>
                    <a:gd name="T5" fmla="*/ 18 h 134"/>
                    <a:gd name="T6" fmla="*/ 60 w 284"/>
                    <a:gd name="T7" fmla="*/ 14 h 134"/>
                    <a:gd name="T8" fmla="*/ 12 w 284"/>
                    <a:gd name="T9" fmla="*/ 22 h 134"/>
                    <a:gd name="T10" fmla="*/ 10 w 284"/>
                    <a:gd name="T11" fmla="*/ 86 h 134"/>
                    <a:gd name="T12" fmla="*/ 74 w 284"/>
                    <a:gd name="T13" fmla="*/ 106 h 134"/>
                    <a:gd name="T14" fmla="*/ 182 w 284"/>
                    <a:gd name="T15" fmla="*/ 114 h 134"/>
                    <a:gd name="T16" fmla="*/ 280 w 284"/>
                    <a:gd name="T17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4" h="134">
                      <a:moveTo>
                        <a:pt x="284" y="0"/>
                      </a:moveTo>
                      <a:cubicBezTo>
                        <a:pt x="261" y="1"/>
                        <a:pt x="238" y="3"/>
                        <a:pt x="218" y="6"/>
                      </a:cubicBezTo>
                      <a:cubicBezTo>
                        <a:pt x="198" y="9"/>
                        <a:pt x="188" y="17"/>
                        <a:pt x="162" y="18"/>
                      </a:cubicBezTo>
                      <a:cubicBezTo>
                        <a:pt x="136" y="19"/>
                        <a:pt x="85" y="13"/>
                        <a:pt x="60" y="14"/>
                      </a:cubicBezTo>
                      <a:cubicBezTo>
                        <a:pt x="35" y="15"/>
                        <a:pt x="20" y="10"/>
                        <a:pt x="12" y="22"/>
                      </a:cubicBezTo>
                      <a:cubicBezTo>
                        <a:pt x="4" y="34"/>
                        <a:pt x="0" y="72"/>
                        <a:pt x="10" y="86"/>
                      </a:cubicBezTo>
                      <a:cubicBezTo>
                        <a:pt x="20" y="100"/>
                        <a:pt x="45" y="101"/>
                        <a:pt x="74" y="106"/>
                      </a:cubicBezTo>
                      <a:cubicBezTo>
                        <a:pt x="103" y="111"/>
                        <a:pt x="148" y="109"/>
                        <a:pt x="182" y="114"/>
                      </a:cubicBezTo>
                      <a:cubicBezTo>
                        <a:pt x="216" y="119"/>
                        <a:pt x="260" y="130"/>
                        <a:pt x="280" y="134"/>
                      </a:cubicBezTo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937" name="Freeform 97"/>
                <p:cNvSpPr>
                  <a:spLocks/>
                </p:cNvSpPr>
                <p:nvPr/>
              </p:nvSpPr>
              <p:spPr bwMode="auto">
                <a:xfrm>
                  <a:off x="1781" y="3173"/>
                  <a:ext cx="225" cy="65"/>
                </a:xfrm>
                <a:custGeom>
                  <a:avLst/>
                  <a:gdLst>
                    <a:gd name="T0" fmla="*/ 203 w 225"/>
                    <a:gd name="T1" fmla="*/ 15 h 65"/>
                    <a:gd name="T2" fmla="*/ 155 w 225"/>
                    <a:gd name="T3" fmla="*/ 9 h 65"/>
                    <a:gd name="T4" fmla="*/ 97 w 225"/>
                    <a:gd name="T5" fmla="*/ 1 h 65"/>
                    <a:gd name="T6" fmla="*/ 21 w 225"/>
                    <a:gd name="T7" fmla="*/ 7 h 65"/>
                    <a:gd name="T8" fmla="*/ 9 w 225"/>
                    <a:gd name="T9" fmla="*/ 41 h 65"/>
                    <a:gd name="T10" fmla="*/ 75 w 225"/>
                    <a:gd name="T11" fmla="*/ 41 h 65"/>
                    <a:gd name="T12" fmla="*/ 163 w 225"/>
                    <a:gd name="T13" fmla="*/ 57 h 65"/>
                    <a:gd name="T14" fmla="*/ 219 w 225"/>
                    <a:gd name="T15" fmla="*/ 57 h 65"/>
                    <a:gd name="T16" fmla="*/ 203 w 225"/>
                    <a:gd name="T17" fmla="*/ 1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5" h="65">
                      <a:moveTo>
                        <a:pt x="203" y="15"/>
                      </a:moveTo>
                      <a:cubicBezTo>
                        <a:pt x="192" y="7"/>
                        <a:pt x="173" y="11"/>
                        <a:pt x="155" y="9"/>
                      </a:cubicBezTo>
                      <a:cubicBezTo>
                        <a:pt x="137" y="7"/>
                        <a:pt x="119" y="1"/>
                        <a:pt x="97" y="1"/>
                      </a:cubicBezTo>
                      <a:cubicBezTo>
                        <a:pt x="75" y="1"/>
                        <a:pt x="36" y="0"/>
                        <a:pt x="21" y="7"/>
                      </a:cubicBezTo>
                      <a:cubicBezTo>
                        <a:pt x="6" y="14"/>
                        <a:pt x="0" y="35"/>
                        <a:pt x="9" y="41"/>
                      </a:cubicBezTo>
                      <a:cubicBezTo>
                        <a:pt x="18" y="47"/>
                        <a:pt x="49" y="38"/>
                        <a:pt x="75" y="41"/>
                      </a:cubicBezTo>
                      <a:cubicBezTo>
                        <a:pt x="101" y="44"/>
                        <a:pt x="139" y="54"/>
                        <a:pt x="163" y="57"/>
                      </a:cubicBezTo>
                      <a:cubicBezTo>
                        <a:pt x="187" y="60"/>
                        <a:pt x="213" y="65"/>
                        <a:pt x="219" y="57"/>
                      </a:cubicBezTo>
                      <a:cubicBezTo>
                        <a:pt x="225" y="49"/>
                        <a:pt x="214" y="23"/>
                        <a:pt x="203" y="15"/>
                      </a:cubicBezTo>
                      <a:close/>
                    </a:path>
                  </a:pathLst>
                </a:custGeom>
                <a:noFill/>
                <a:ln w="1905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675938" name="Rectangle 98"/>
            <p:cNvSpPr>
              <a:spLocks noChangeArrowheads="1"/>
            </p:cNvSpPr>
            <p:nvPr/>
          </p:nvSpPr>
          <p:spPr bwMode="auto">
            <a:xfrm>
              <a:off x="576" y="2765"/>
              <a:ext cx="923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adjacent line </a:t>
              </a:r>
            </a:p>
            <a:p>
              <a:pPr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i="1" dirty="0">
                  <a:solidFill>
                    <a:prstClr val="black"/>
                  </a:solidFill>
                </a:rPr>
                <a:t>shapes</a:t>
              </a:r>
              <a:endParaRPr lang="en-US" sz="2200" i="1" dirty="0">
                <a:solidFill>
                  <a:prstClr val="black"/>
                </a:solidFill>
                <a:sym typeface="Wingdings" pitchFamily="48" charset="2"/>
              </a:endParaRPr>
            </a:p>
          </p:txBody>
        </p:sp>
      </p:grpSp>
      <p:sp>
        <p:nvSpPr>
          <p:cNvPr id="675941" name="Rectangle 101"/>
          <p:cNvSpPr>
            <a:spLocks noChangeArrowheads="1"/>
          </p:cNvSpPr>
          <p:nvPr/>
        </p:nvSpPr>
        <p:spPr bwMode="auto">
          <a:xfrm>
            <a:off x="3714751" y="4787900"/>
            <a:ext cx="9239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buClr>
                <a:srgbClr val="FFBB33"/>
              </a:buClr>
              <a:tabLst>
                <a:tab pos="574675" algn="l"/>
                <a:tab pos="1143000" algn="l"/>
                <a:tab pos="1600200" algn="l"/>
                <a:tab pos="1828800" algn="l"/>
                <a:tab pos="2057400" algn="l"/>
                <a:tab pos="2286000" algn="l"/>
                <a:tab pos="2519363" algn="l"/>
                <a:tab pos="2743200" algn="l"/>
                <a:tab pos="2976563" algn="l"/>
                <a:tab pos="3371850" algn="l"/>
              </a:tabLst>
            </a:pPr>
            <a:r>
              <a:rPr lang="en-US" sz="2200" dirty="0">
                <a:solidFill>
                  <a:prstClr val="black"/>
                </a:solidFill>
                <a:sym typeface="Wingdings" pitchFamily="48" charset="2"/>
              </a:rPr>
              <a:t>ridge</a:t>
            </a:r>
          </a:p>
        </p:txBody>
      </p:sp>
      <p:sp>
        <p:nvSpPr>
          <p:cNvPr id="675942" name="Freeform 102"/>
          <p:cNvSpPr>
            <a:spLocks/>
          </p:cNvSpPr>
          <p:nvPr/>
        </p:nvSpPr>
        <p:spPr bwMode="auto">
          <a:xfrm>
            <a:off x="4648200" y="5045076"/>
            <a:ext cx="1638300" cy="22225"/>
          </a:xfrm>
          <a:custGeom>
            <a:avLst/>
            <a:gdLst>
              <a:gd name="T0" fmla="*/ 0 w 1032"/>
              <a:gd name="T1" fmla="*/ 8 h 14"/>
              <a:gd name="T2" fmla="*/ 222 w 1032"/>
              <a:gd name="T3" fmla="*/ 2 h 14"/>
              <a:gd name="T4" fmla="*/ 570 w 1032"/>
              <a:gd name="T5" fmla="*/ 14 h 14"/>
              <a:gd name="T6" fmla="*/ 762 w 1032"/>
              <a:gd name="T7" fmla="*/ 2 h 14"/>
              <a:gd name="T8" fmla="*/ 1032 w 1032"/>
              <a:gd name="T9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2" h="14">
                <a:moveTo>
                  <a:pt x="0" y="8"/>
                </a:moveTo>
                <a:cubicBezTo>
                  <a:pt x="63" y="4"/>
                  <a:pt x="127" y="1"/>
                  <a:pt x="222" y="2"/>
                </a:cubicBezTo>
                <a:cubicBezTo>
                  <a:pt x="317" y="3"/>
                  <a:pt x="480" y="14"/>
                  <a:pt x="570" y="14"/>
                </a:cubicBezTo>
                <a:cubicBezTo>
                  <a:pt x="660" y="14"/>
                  <a:pt x="685" y="4"/>
                  <a:pt x="762" y="2"/>
                </a:cubicBezTo>
                <a:cubicBezTo>
                  <a:pt x="839" y="0"/>
                  <a:pt x="987" y="2"/>
                  <a:pt x="1032" y="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75970" name="Group 130"/>
          <p:cNvGrpSpPr>
            <a:grpSpLocks/>
          </p:cNvGrpSpPr>
          <p:nvPr/>
        </p:nvGrpSpPr>
        <p:grpSpPr bwMode="auto">
          <a:xfrm>
            <a:off x="6626226" y="4340226"/>
            <a:ext cx="2224088" cy="1000125"/>
            <a:chOff x="3214" y="2734"/>
            <a:chExt cx="1401" cy="630"/>
          </a:xfrm>
        </p:grpSpPr>
        <p:sp>
          <p:nvSpPr>
            <p:cNvPr id="675939" name="Rectangle 99"/>
            <p:cNvSpPr>
              <a:spLocks noChangeArrowheads="1"/>
            </p:cNvSpPr>
            <p:nvPr/>
          </p:nvSpPr>
          <p:spPr bwMode="auto">
            <a:xfrm>
              <a:off x="3918" y="2734"/>
              <a:ext cx="697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saddle</a:t>
              </a:r>
            </a:p>
          </p:txBody>
        </p:sp>
        <p:sp>
          <p:nvSpPr>
            <p:cNvPr id="675958" name="Rectangle 118"/>
            <p:cNvSpPr>
              <a:spLocks noChangeArrowheads="1"/>
            </p:cNvSpPr>
            <p:nvPr/>
          </p:nvSpPr>
          <p:spPr bwMode="auto">
            <a:xfrm>
              <a:off x="3214" y="2986"/>
              <a:ext cx="308" cy="37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959" name="AutoShape 119"/>
            <p:cNvSpPr>
              <a:spLocks noChangeArrowheads="1"/>
            </p:cNvSpPr>
            <p:nvPr/>
          </p:nvSpPr>
          <p:spPr bwMode="auto">
            <a:xfrm rot="16200000" flipH="1">
              <a:off x="3315" y="2836"/>
              <a:ext cx="265" cy="282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960" name="Line 120"/>
            <p:cNvSpPr>
              <a:spLocks noChangeShapeType="1"/>
            </p:cNvSpPr>
            <p:nvPr/>
          </p:nvSpPr>
          <p:spPr bwMode="auto">
            <a:xfrm>
              <a:off x="3540" y="2886"/>
              <a:ext cx="40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5971" name="Group 131"/>
          <p:cNvGrpSpPr>
            <a:grpSpLocks/>
          </p:cNvGrpSpPr>
          <p:nvPr/>
        </p:nvGrpSpPr>
        <p:grpSpPr bwMode="auto">
          <a:xfrm>
            <a:off x="6640513" y="4740276"/>
            <a:ext cx="2840038" cy="1503363"/>
            <a:chOff x="3223" y="2986"/>
            <a:chExt cx="1789" cy="947"/>
          </a:xfrm>
        </p:grpSpPr>
        <p:grpSp>
          <p:nvGrpSpPr>
            <p:cNvPr id="675943" name="Group 103"/>
            <p:cNvGrpSpPr>
              <a:grpSpLocks/>
            </p:cNvGrpSpPr>
            <p:nvPr/>
          </p:nvGrpSpPr>
          <p:grpSpPr bwMode="auto">
            <a:xfrm>
              <a:off x="4378" y="3160"/>
              <a:ext cx="634" cy="773"/>
              <a:chOff x="4134" y="3030"/>
              <a:chExt cx="310" cy="378"/>
            </a:xfrm>
          </p:grpSpPr>
          <p:grpSp>
            <p:nvGrpSpPr>
              <p:cNvPr id="675944" name="Group 104"/>
              <p:cNvGrpSpPr>
                <a:grpSpLocks/>
              </p:cNvGrpSpPr>
              <p:nvPr/>
            </p:nvGrpSpPr>
            <p:grpSpPr bwMode="auto">
              <a:xfrm>
                <a:off x="4134" y="3030"/>
                <a:ext cx="310" cy="378"/>
                <a:chOff x="4138" y="3030"/>
                <a:chExt cx="310" cy="378"/>
              </a:xfrm>
            </p:grpSpPr>
            <p:sp>
              <p:nvSpPr>
                <p:cNvPr id="675945" name="Rectangle 105"/>
                <p:cNvSpPr>
                  <a:spLocks noChangeArrowheads="1"/>
                </p:cNvSpPr>
                <p:nvPr/>
              </p:nvSpPr>
              <p:spPr bwMode="auto">
                <a:xfrm>
                  <a:off x="4140" y="3030"/>
                  <a:ext cx="308" cy="378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675946" name="Group 106"/>
                <p:cNvGrpSpPr>
                  <a:grpSpLocks/>
                </p:cNvGrpSpPr>
                <p:nvPr/>
              </p:nvGrpSpPr>
              <p:grpSpPr bwMode="auto">
                <a:xfrm>
                  <a:off x="4138" y="3030"/>
                  <a:ext cx="308" cy="376"/>
                  <a:chOff x="4138" y="3030"/>
                  <a:chExt cx="308" cy="376"/>
                </a:xfrm>
              </p:grpSpPr>
              <p:sp>
                <p:nvSpPr>
                  <p:cNvPr id="675947" name="Freeform 107"/>
                  <p:cNvSpPr>
                    <a:spLocks/>
                  </p:cNvSpPr>
                  <p:nvPr/>
                </p:nvSpPr>
                <p:spPr bwMode="auto">
                  <a:xfrm>
                    <a:off x="4364" y="3188"/>
                    <a:ext cx="82" cy="172"/>
                  </a:xfrm>
                  <a:custGeom>
                    <a:avLst/>
                    <a:gdLst>
                      <a:gd name="T0" fmla="*/ 82 w 82"/>
                      <a:gd name="T1" fmla="*/ 14 h 172"/>
                      <a:gd name="T2" fmla="*/ 32 w 82"/>
                      <a:gd name="T3" fmla="*/ 6 h 172"/>
                      <a:gd name="T4" fmla="*/ 10 w 82"/>
                      <a:gd name="T5" fmla="*/ 48 h 172"/>
                      <a:gd name="T6" fmla="*/ 12 w 82"/>
                      <a:gd name="T7" fmla="*/ 146 h 172"/>
                      <a:gd name="T8" fmla="*/ 82 w 82"/>
                      <a:gd name="T9" fmla="*/ 172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2" h="172">
                        <a:moveTo>
                          <a:pt x="82" y="14"/>
                        </a:moveTo>
                        <a:cubicBezTo>
                          <a:pt x="74" y="13"/>
                          <a:pt x="44" y="0"/>
                          <a:pt x="32" y="6"/>
                        </a:cubicBezTo>
                        <a:cubicBezTo>
                          <a:pt x="20" y="12"/>
                          <a:pt x="13" y="25"/>
                          <a:pt x="10" y="48"/>
                        </a:cubicBezTo>
                        <a:cubicBezTo>
                          <a:pt x="7" y="71"/>
                          <a:pt x="0" y="125"/>
                          <a:pt x="12" y="146"/>
                        </a:cubicBezTo>
                        <a:cubicBezTo>
                          <a:pt x="24" y="167"/>
                          <a:pt x="68" y="167"/>
                          <a:pt x="82" y="172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48" name="Freeform 108"/>
                  <p:cNvSpPr>
                    <a:spLocks/>
                  </p:cNvSpPr>
                  <p:nvPr/>
                </p:nvSpPr>
                <p:spPr bwMode="auto">
                  <a:xfrm>
                    <a:off x="4415" y="3244"/>
                    <a:ext cx="31" cy="86"/>
                  </a:xfrm>
                  <a:custGeom>
                    <a:avLst/>
                    <a:gdLst>
                      <a:gd name="T0" fmla="*/ 31 w 31"/>
                      <a:gd name="T1" fmla="*/ 0 h 86"/>
                      <a:gd name="T2" fmla="*/ 11 w 31"/>
                      <a:gd name="T3" fmla="*/ 6 h 86"/>
                      <a:gd name="T4" fmla="*/ 1 w 31"/>
                      <a:gd name="T5" fmla="*/ 38 h 86"/>
                      <a:gd name="T6" fmla="*/ 7 w 31"/>
                      <a:gd name="T7" fmla="*/ 76 h 86"/>
                      <a:gd name="T8" fmla="*/ 31 w 31"/>
                      <a:gd name="T9" fmla="*/ 8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86">
                        <a:moveTo>
                          <a:pt x="31" y="0"/>
                        </a:moveTo>
                        <a:cubicBezTo>
                          <a:pt x="23" y="0"/>
                          <a:pt x="16" y="0"/>
                          <a:pt x="11" y="6"/>
                        </a:cubicBezTo>
                        <a:cubicBezTo>
                          <a:pt x="6" y="12"/>
                          <a:pt x="2" y="26"/>
                          <a:pt x="1" y="38"/>
                        </a:cubicBezTo>
                        <a:cubicBezTo>
                          <a:pt x="0" y="50"/>
                          <a:pt x="2" y="68"/>
                          <a:pt x="7" y="76"/>
                        </a:cubicBezTo>
                        <a:cubicBezTo>
                          <a:pt x="12" y="84"/>
                          <a:pt x="21" y="85"/>
                          <a:pt x="31" y="8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49" name="Freeform 109"/>
                  <p:cNvSpPr>
                    <a:spLocks/>
                  </p:cNvSpPr>
                  <p:nvPr/>
                </p:nvSpPr>
                <p:spPr bwMode="auto">
                  <a:xfrm>
                    <a:off x="4138" y="3168"/>
                    <a:ext cx="85" cy="112"/>
                  </a:xfrm>
                  <a:custGeom>
                    <a:avLst/>
                    <a:gdLst>
                      <a:gd name="T0" fmla="*/ 0 w 85"/>
                      <a:gd name="T1" fmla="*/ 104 h 112"/>
                      <a:gd name="T2" fmla="*/ 70 w 85"/>
                      <a:gd name="T3" fmla="*/ 106 h 112"/>
                      <a:gd name="T4" fmla="*/ 82 w 85"/>
                      <a:gd name="T5" fmla="*/ 70 h 112"/>
                      <a:gd name="T6" fmla="*/ 54 w 85"/>
                      <a:gd name="T7" fmla="*/ 30 h 112"/>
                      <a:gd name="T8" fmla="*/ 0 w 85"/>
                      <a:gd name="T9" fmla="*/ 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112">
                        <a:moveTo>
                          <a:pt x="0" y="104"/>
                        </a:moveTo>
                        <a:cubicBezTo>
                          <a:pt x="12" y="104"/>
                          <a:pt x="56" y="112"/>
                          <a:pt x="70" y="106"/>
                        </a:cubicBezTo>
                        <a:cubicBezTo>
                          <a:pt x="84" y="100"/>
                          <a:pt x="85" y="83"/>
                          <a:pt x="82" y="70"/>
                        </a:cubicBezTo>
                        <a:cubicBezTo>
                          <a:pt x="79" y="57"/>
                          <a:pt x="68" y="42"/>
                          <a:pt x="54" y="30"/>
                        </a:cubicBezTo>
                        <a:cubicBezTo>
                          <a:pt x="40" y="18"/>
                          <a:pt x="11" y="6"/>
                          <a:pt x="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0" name="Freeform 110"/>
                  <p:cNvSpPr>
                    <a:spLocks/>
                  </p:cNvSpPr>
                  <p:nvPr/>
                </p:nvSpPr>
                <p:spPr bwMode="auto">
                  <a:xfrm>
                    <a:off x="4140" y="3120"/>
                    <a:ext cx="138" cy="208"/>
                  </a:xfrm>
                  <a:custGeom>
                    <a:avLst/>
                    <a:gdLst>
                      <a:gd name="T0" fmla="*/ 0 w 138"/>
                      <a:gd name="T1" fmla="*/ 204 h 208"/>
                      <a:gd name="T2" fmla="*/ 54 w 138"/>
                      <a:gd name="T3" fmla="*/ 196 h 208"/>
                      <a:gd name="T4" fmla="*/ 132 w 138"/>
                      <a:gd name="T5" fmla="*/ 134 h 208"/>
                      <a:gd name="T6" fmla="*/ 90 w 138"/>
                      <a:gd name="T7" fmla="*/ 50 h 208"/>
                      <a:gd name="T8" fmla="*/ 2 w 138"/>
                      <a:gd name="T9" fmla="*/ 0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208">
                        <a:moveTo>
                          <a:pt x="0" y="204"/>
                        </a:moveTo>
                        <a:cubicBezTo>
                          <a:pt x="9" y="203"/>
                          <a:pt x="32" y="208"/>
                          <a:pt x="54" y="196"/>
                        </a:cubicBezTo>
                        <a:cubicBezTo>
                          <a:pt x="76" y="184"/>
                          <a:pt x="126" y="158"/>
                          <a:pt x="132" y="134"/>
                        </a:cubicBezTo>
                        <a:cubicBezTo>
                          <a:pt x="138" y="110"/>
                          <a:pt x="112" y="72"/>
                          <a:pt x="90" y="50"/>
                        </a:cubicBezTo>
                        <a:cubicBezTo>
                          <a:pt x="68" y="28"/>
                          <a:pt x="35" y="14"/>
                          <a:pt x="2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1" name="Freeform 111"/>
                  <p:cNvSpPr>
                    <a:spLocks/>
                  </p:cNvSpPr>
                  <p:nvPr/>
                </p:nvSpPr>
                <p:spPr bwMode="auto">
                  <a:xfrm>
                    <a:off x="4138" y="3345"/>
                    <a:ext cx="308" cy="41"/>
                  </a:xfrm>
                  <a:custGeom>
                    <a:avLst/>
                    <a:gdLst>
                      <a:gd name="T0" fmla="*/ 308 w 308"/>
                      <a:gd name="T1" fmla="*/ 41 h 41"/>
                      <a:gd name="T2" fmla="*/ 216 w 308"/>
                      <a:gd name="T3" fmla="*/ 23 h 41"/>
                      <a:gd name="T4" fmla="*/ 90 w 308"/>
                      <a:gd name="T5" fmla="*/ 1 h 41"/>
                      <a:gd name="T6" fmla="*/ 0 w 308"/>
                      <a:gd name="T7" fmla="*/ 15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8" h="41">
                        <a:moveTo>
                          <a:pt x="308" y="41"/>
                        </a:moveTo>
                        <a:cubicBezTo>
                          <a:pt x="280" y="35"/>
                          <a:pt x="252" y="30"/>
                          <a:pt x="216" y="23"/>
                        </a:cubicBezTo>
                        <a:cubicBezTo>
                          <a:pt x="180" y="16"/>
                          <a:pt x="126" y="2"/>
                          <a:pt x="90" y="1"/>
                        </a:cubicBezTo>
                        <a:cubicBezTo>
                          <a:pt x="54" y="0"/>
                          <a:pt x="27" y="7"/>
                          <a:pt x="0" y="15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2" name="Freeform 112"/>
                  <p:cNvSpPr>
                    <a:spLocks/>
                  </p:cNvSpPr>
                  <p:nvPr/>
                </p:nvSpPr>
                <p:spPr bwMode="auto">
                  <a:xfrm>
                    <a:off x="4172" y="3386"/>
                    <a:ext cx="178" cy="20"/>
                  </a:xfrm>
                  <a:custGeom>
                    <a:avLst/>
                    <a:gdLst>
                      <a:gd name="T0" fmla="*/ 178 w 178"/>
                      <a:gd name="T1" fmla="*/ 20 h 20"/>
                      <a:gd name="T2" fmla="*/ 98 w 178"/>
                      <a:gd name="T3" fmla="*/ 0 h 20"/>
                      <a:gd name="T4" fmla="*/ 0 w 178"/>
                      <a:gd name="T5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8" h="20">
                        <a:moveTo>
                          <a:pt x="178" y="20"/>
                        </a:moveTo>
                        <a:cubicBezTo>
                          <a:pt x="153" y="10"/>
                          <a:pt x="128" y="0"/>
                          <a:pt x="98" y="0"/>
                        </a:cubicBezTo>
                        <a:cubicBezTo>
                          <a:pt x="68" y="0"/>
                          <a:pt x="34" y="10"/>
                          <a:pt x="0" y="2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3" name="Freeform 113"/>
                  <p:cNvSpPr>
                    <a:spLocks/>
                  </p:cNvSpPr>
                  <p:nvPr/>
                </p:nvSpPr>
                <p:spPr bwMode="auto">
                  <a:xfrm>
                    <a:off x="4138" y="3036"/>
                    <a:ext cx="308" cy="126"/>
                  </a:xfrm>
                  <a:custGeom>
                    <a:avLst/>
                    <a:gdLst>
                      <a:gd name="T0" fmla="*/ 308 w 308"/>
                      <a:gd name="T1" fmla="*/ 126 h 126"/>
                      <a:gd name="T2" fmla="*/ 156 w 308"/>
                      <a:gd name="T3" fmla="*/ 48 h 126"/>
                      <a:gd name="T4" fmla="*/ 46 w 308"/>
                      <a:gd name="T5" fmla="*/ 10 h 126"/>
                      <a:gd name="T6" fmla="*/ 0 w 308"/>
                      <a:gd name="T7" fmla="*/ 0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08" h="126">
                        <a:moveTo>
                          <a:pt x="308" y="126"/>
                        </a:moveTo>
                        <a:cubicBezTo>
                          <a:pt x="253" y="96"/>
                          <a:pt x="199" y="67"/>
                          <a:pt x="156" y="48"/>
                        </a:cubicBezTo>
                        <a:cubicBezTo>
                          <a:pt x="113" y="29"/>
                          <a:pt x="72" y="18"/>
                          <a:pt x="46" y="10"/>
                        </a:cubicBezTo>
                        <a:cubicBezTo>
                          <a:pt x="20" y="2"/>
                          <a:pt x="10" y="1"/>
                          <a:pt x="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4" name="Freeform 114"/>
                  <p:cNvSpPr>
                    <a:spLocks/>
                  </p:cNvSpPr>
                  <p:nvPr/>
                </p:nvSpPr>
                <p:spPr bwMode="auto">
                  <a:xfrm>
                    <a:off x="4254" y="3030"/>
                    <a:ext cx="192" cy="90"/>
                  </a:xfrm>
                  <a:custGeom>
                    <a:avLst/>
                    <a:gdLst>
                      <a:gd name="T0" fmla="*/ 192 w 192"/>
                      <a:gd name="T1" fmla="*/ 90 h 90"/>
                      <a:gd name="T2" fmla="*/ 92 w 192"/>
                      <a:gd name="T3" fmla="*/ 40 h 90"/>
                      <a:gd name="T4" fmla="*/ 0 w 192"/>
                      <a:gd name="T5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2" h="90">
                        <a:moveTo>
                          <a:pt x="192" y="90"/>
                        </a:moveTo>
                        <a:cubicBezTo>
                          <a:pt x="158" y="72"/>
                          <a:pt x="124" y="55"/>
                          <a:pt x="92" y="40"/>
                        </a:cubicBezTo>
                        <a:cubicBezTo>
                          <a:pt x="60" y="25"/>
                          <a:pt x="30" y="12"/>
                          <a:pt x="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5955" name="Freeform 115"/>
                  <p:cNvSpPr>
                    <a:spLocks/>
                  </p:cNvSpPr>
                  <p:nvPr/>
                </p:nvSpPr>
                <p:spPr bwMode="auto">
                  <a:xfrm>
                    <a:off x="4404" y="3030"/>
                    <a:ext cx="42" cy="26"/>
                  </a:xfrm>
                  <a:custGeom>
                    <a:avLst/>
                    <a:gdLst>
                      <a:gd name="T0" fmla="*/ 42 w 42"/>
                      <a:gd name="T1" fmla="*/ 26 h 26"/>
                      <a:gd name="T2" fmla="*/ 32 w 42"/>
                      <a:gd name="T3" fmla="*/ 18 h 26"/>
                      <a:gd name="T4" fmla="*/ 0 w 42"/>
                      <a:gd name="T5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26">
                        <a:moveTo>
                          <a:pt x="42" y="26"/>
                        </a:moveTo>
                        <a:cubicBezTo>
                          <a:pt x="40" y="24"/>
                          <a:pt x="39" y="22"/>
                          <a:pt x="32" y="18"/>
                        </a:cubicBezTo>
                        <a:cubicBezTo>
                          <a:pt x="25" y="14"/>
                          <a:pt x="12" y="7"/>
                          <a:pt x="0" y="0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sp>
            <p:nvSpPr>
              <p:cNvPr id="675956" name="Rectangle 116"/>
              <p:cNvSpPr>
                <a:spLocks noChangeArrowheads="1"/>
              </p:cNvSpPr>
              <p:nvPr/>
            </p:nvSpPr>
            <p:spPr bwMode="auto">
              <a:xfrm>
                <a:off x="4134" y="3030"/>
                <a:ext cx="308" cy="3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75957" name="Rectangle 117"/>
            <p:cNvSpPr>
              <a:spLocks noChangeArrowheads="1"/>
            </p:cNvSpPr>
            <p:nvPr/>
          </p:nvSpPr>
          <p:spPr bwMode="auto">
            <a:xfrm>
              <a:off x="4644" y="3460"/>
              <a:ext cx="20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b="1" dirty="0">
                  <a:solidFill>
                    <a:prstClr val="black"/>
                  </a:solidFill>
                  <a:latin typeface="Arial" charset="0"/>
                  <a:sym typeface="Wingdings" pitchFamily="48" charset="2"/>
                </a:rPr>
                <a:t>x</a:t>
              </a:r>
            </a:p>
          </p:txBody>
        </p:sp>
        <p:sp>
          <p:nvSpPr>
            <p:cNvPr id="675961" name="Line 121"/>
            <p:cNvSpPr>
              <a:spLocks noChangeShapeType="1"/>
            </p:cNvSpPr>
            <p:nvPr/>
          </p:nvSpPr>
          <p:spPr bwMode="auto">
            <a:xfrm>
              <a:off x="3223" y="3385"/>
              <a:ext cx="1121" cy="533"/>
            </a:xfrm>
            <a:prstGeom prst="line">
              <a:avLst/>
            </a:prstGeom>
            <a:ln>
              <a:headEnd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962" name="Line 122"/>
            <p:cNvSpPr>
              <a:spLocks noChangeShapeType="1"/>
            </p:cNvSpPr>
            <p:nvPr/>
          </p:nvSpPr>
          <p:spPr bwMode="auto">
            <a:xfrm>
              <a:off x="3540" y="2986"/>
              <a:ext cx="817" cy="174"/>
            </a:xfrm>
            <a:prstGeom prst="line">
              <a:avLst/>
            </a:prstGeom>
            <a:ln>
              <a:headEnd/>
              <a:tailEnd type="triangle" w="lg" len="lg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75964" name="Group 124"/>
          <p:cNvGrpSpPr>
            <a:grpSpLocks/>
          </p:cNvGrpSpPr>
          <p:nvPr/>
        </p:nvGrpSpPr>
        <p:grpSpPr bwMode="auto">
          <a:xfrm>
            <a:off x="6992939" y="3084513"/>
            <a:ext cx="2617787" cy="779462"/>
            <a:chOff x="3445" y="1943"/>
            <a:chExt cx="1649" cy="491"/>
          </a:xfrm>
        </p:grpSpPr>
        <p:grpSp>
          <p:nvGrpSpPr>
            <p:cNvPr id="675965" name="Group 125"/>
            <p:cNvGrpSpPr>
              <a:grpSpLocks/>
            </p:cNvGrpSpPr>
            <p:nvPr/>
          </p:nvGrpSpPr>
          <p:grpSpPr bwMode="auto">
            <a:xfrm>
              <a:off x="3734" y="1943"/>
              <a:ext cx="1073" cy="270"/>
              <a:chOff x="3734" y="1943"/>
              <a:chExt cx="1073" cy="270"/>
            </a:xfrm>
          </p:grpSpPr>
          <p:sp>
            <p:nvSpPr>
              <p:cNvPr id="675966" name="AutoShape 126"/>
              <p:cNvSpPr>
                <a:spLocks noChangeArrowheads="1"/>
              </p:cNvSpPr>
              <p:nvPr/>
            </p:nvSpPr>
            <p:spPr bwMode="auto">
              <a:xfrm rot="-5400000">
                <a:off x="3677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675967" name="AutoShape 127"/>
              <p:cNvSpPr>
                <a:spLocks noChangeArrowheads="1"/>
              </p:cNvSpPr>
              <p:nvPr/>
            </p:nvSpPr>
            <p:spPr bwMode="auto">
              <a:xfrm rot="-5400000">
                <a:off x="4241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  <p:sp>
            <p:nvSpPr>
              <p:cNvPr id="675968" name="AutoShape 128"/>
              <p:cNvSpPr>
                <a:spLocks noChangeArrowheads="1"/>
              </p:cNvSpPr>
              <p:nvPr/>
            </p:nvSpPr>
            <p:spPr bwMode="auto">
              <a:xfrm rot="-5400000">
                <a:off x="4595" y="2000"/>
                <a:ext cx="270" cy="155"/>
              </a:xfrm>
              <a:prstGeom prst="rightArrow">
                <a:avLst>
                  <a:gd name="adj1" fmla="val 50000"/>
                  <a:gd name="adj2" fmla="val 43548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rgbClr val="00FF00"/>
                  </a:solidFill>
                  <a:latin typeface="Arial" charset="0"/>
                </a:endParaRPr>
              </a:p>
            </p:txBody>
          </p:sp>
        </p:grpSp>
        <p:sp>
          <p:nvSpPr>
            <p:cNvPr id="675969" name="Rectangle 129"/>
            <p:cNvSpPr>
              <a:spLocks noChangeArrowheads="1"/>
            </p:cNvSpPr>
            <p:nvPr/>
          </p:nvSpPr>
          <p:spPr bwMode="auto">
            <a:xfrm>
              <a:off x="3445" y="2166"/>
              <a:ext cx="1649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buClr>
                  <a:srgbClr val="FFBB33"/>
                </a:buClr>
                <a:tabLst>
                  <a:tab pos="574675" algn="l"/>
                  <a:tab pos="1143000" algn="l"/>
                  <a:tab pos="1600200" algn="l"/>
                  <a:tab pos="1828800" algn="l"/>
                  <a:tab pos="2057400" algn="l"/>
                  <a:tab pos="2286000" algn="l"/>
                  <a:tab pos="2519363" algn="l"/>
                  <a:tab pos="2743200" algn="l"/>
                  <a:tab pos="2976563" algn="l"/>
                  <a:tab pos="3371850" algn="l"/>
                </a:tabLst>
              </a:pPr>
              <a:r>
                <a:rPr lang="en-US" sz="2200" dirty="0">
                  <a:solidFill>
                    <a:prstClr val="black"/>
                  </a:solidFill>
                </a:rPr>
                <a:t>  gentle</a:t>
              </a:r>
              <a:r>
                <a:rPr lang="en-US" sz="2200" dirty="0">
                  <a:solidFill>
                    <a:prstClr val="black"/>
                  </a:solidFill>
                  <a:sym typeface="Wingdings" pitchFamily="48" charset="2"/>
                </a:rPr>
                <a:t>    steep cliff</a:t>
              </a:r>
            </a:p>
          </p:txBody>
        </p:sp>
      </p:grpSp>
      <p:sp>
        <p:nvSpPr>
          <p:cNvPr id="13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0" y="6400800"/>
            <a:ext cx="914400" cy="274320"/>
          </a:xfrm>
        </p:spPr>
        <p:txBody>
          <a:bodyPr/>
          <a:lstStyle/>
          <a:p>
            <a:fld id="{307F7E17-5F6F-427B-969A-D81B4D680C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400800"/>
            <a:ext cx="2743200" cy="27432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Olympia Navigation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400800"/>
            <a:ext cx="914400" cy="274320"/>
          </a:xfrm>
        </p:spPr>
        <p:txBody>
          <a:bodyPr/>
          <a:lstStyle/>
          <a:p>
            <a:fld id="{FE981F2D-6BE5-4D9B-8943-39878264B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51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7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7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yMountaineersNavig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1822</Words>
  <Application>Microsoft Office PowerPoint</Application>
  <PresentationFormat>Custom</PresentationFormat>
  <Paragraphs>727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OlyMountaineersNavigationTemplate</vt:lpstr>
      <vt:lpstr>Maps</vt:lpstr>
      <vt:lpstr>Planimetric  No contour information</vt:lpstr>
      <vt:lpstr>Topographic Maps</vt:lpstr>
      <vt:lpstr>Topographic Maps</vt:lpstr>
      <vt:lpstr>Maps Features</vt:lpstr>
      <vt:lpstr>Topographic Maps</vt:lpstr>
      <vt:lpstr>Topographic Maps</vt:lpstr>
      <vt:lpstr>Contour  Lines  (Shape)  Shape  of  Lines  =  Shape  of  Terrain</vt:lpstr>
      <vt:lpstr>Contour  Lines  (Shape)  Shape  of  Lines  =  Shape  of  Terrain</vt:lpstr>
      <vt:lpstr>PowerPoint Presentation</vt:lpstr>
      <vt:lpstr>Contour Lines   (Elevation)</vt:lpstr>
      <vt:lpstr>Topographic Maps</vt:lpstr>
      <vt:lpstr>Topographic Maps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Topographic Maps</vt:lpstr>
      <vt:lpstr>Topographic Maps:  Marginalia  (LHS)</vt:lpstr>
      <vt:lpstr>Topographic Maps:  Reference Lines</vt:lpstr>
      <vt:lpstr>Topographic Maps:  Marginalia  (RHS)</vt:lpstr>
      <vt:lpstr>Questions?</vt:lpstr>
      <vt:lpstr>Extra Slides</vt:lpstr>
      <vt:lpstr>Topographic Maps</vt:lpstr>
      <vt:lpstr>Topographic Maps</vt:lpstr>
      <vt:lpstr>Topographic Maps</vt:lpstr>
      <vt:lpstr>Topographic Maps</vt:lpstr>
      <vt:lpstr>Topographic Maps</vt:lpstr>
      <vt:lpstr>Topographic Maps</vt:lpstr>
      <vt:lpstr>Topographic Maps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Kretzler</dc:creator>
  <cp:lastModifiedBy>TBAMooney</cp:lastModifiedBy>
  <cp:revision>24</cp:revision>
  <cp:lastPrinted>2018-04-17T08:01:19Z</cp:lastPrinted>
  <dcterms:created xsi:type="dcterms:W3CDTF">2014-03-25T04:05:51Z</dcterms:created>
  <dcterms:modified xsi:type="dcterms:W3CDTF">2018-04-17T08:11:58Z</dcterms:modified>
</cp:coreProperties>
</file>