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87" r:id="rId5"/>
    <p:sldId id="282" r:id="rId6"/>
    <p:sldId id="263" r:id="rId7"/>
    <p:sldId id="284" r:id="rId8"/>
    <p:sldId id="285" r:id="rId9"/>
    <p:sldId id="286" r:id="rId10"/>
    <p:sldId id="264" r:id="rId11"/>
    <p:sldId id="280" r:id="rId12"/>
    <p:sldId id="28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60" r:id="rId30"/>
    <p:sldId id="283" r:id="rId31"/>
    <p:sldId id="26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388C-242C-4EA2-B7EB-ED6249DAC66A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1331F-D0C8-4F78-BBA6-CBE74DE59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2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Denman Peak is</a:t>
            </a:r>
            <a:r>
              <a:rPr lang="en-US" baseline="0" dirty="0"/>
              <a:t> the destination or target.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be Denman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7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</a:t>
            </a:r>
            <a:r>
              <a:rPr lang="en-US" baseline="0" dirty="0"/>
              <a:t> be 60°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9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325° to west shore of Reflection Lakes and 12° to the east</a:t>
            </a:r>
            <a:r>
              <a:rPr lang="en-US" baseline="0" dirty="0"/>
              <a:t> shore of Louise Lake.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5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3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5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5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27F8-0E37-49FA-BAA7-E3CF5CC6DE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0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A1AE-C3CE-4BFE-A067-8D45DC5FE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5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F86-1142-44C0-8E4D-5C12DDD720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7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753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371600"/>
            <a:ext cx="4775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4775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Tacoma Mountaineers Navigation</a:t>
            </a:r>
          </a:p>
        </p:txBody>
      </p:sp>
    </p:spTree>
    <p:extLst>
      <p:ext uri="{BB962C8B-B14F-4D97-AF65-F5344CB8AC3E}">
        <p14:creationId xmlns:p14="http://schemas.microsoft.com/office/powerpoint/2010/main" val="6780745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781-A80F-4246-8617-1F88CB5D2D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1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12A-FD4C-470B-835E-2C4005AEED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7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AF34-7365-4A57-8C9A-C991084201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2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9D3-C8E6-479B-A4FE-9BE54B871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8E0-45FC-4CE5-9607-F8BCC90240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946-0F5B-4FC0-A728-34F084060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3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0" y="6400800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FC083-062F-4A96-975A-640BECFE41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4667" y="640080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1219200" cy="274320"/>
          </a:xfrm>
          <a:prstGeom prst="rect">
            <a:avLst/>
          </a:prstGeom>
        </p:spPr>
        <p:txBody>
          <a:bodyPr vert="horz" lIns="91440" tIns="45720" rIns="91440" bIns="45720" numCol="1" spcCol="9144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E624-7E00-4A21-8EAB-6280E5A6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760720"/>
            <a:ext cx="7450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5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earth’s magnetic field to find direction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8" y="182880"/>
            <a:ext cx="4856922" cy="3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58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“Set it and Forget It”</a:t>
            </a:r>
            <a:br>
              <a:rPr lang="en-US" dirty="0"/>
            </a:br>
            <a:r>
              <a:rPr lang="en-US" dirty="0"/>
              <a:t>How to Set Declination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950" y="1640006"/>
            <a:ext cx="4343400" cy="44196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Use screw driver to twist adjustment screw.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Set to 16° E. Use the line in the middle of the south end of the orienting arrow.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The orienting arrow should point east of north.</a:t>
            </a:r>
          </a:p>
        </p:txBody>
      </p:sp>
      <p:pic>
        <p:nvPicPr>
          <p:cNvPr id="6" name="Picture 5" descr="Declination Adjustmen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5913120" y="1828800"/>
            <a:ext cx="4749020" cy="36576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4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2488449"/>
            <a:ext cx="10972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7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6678F8-55E8-4C16-A01C-BF88EE60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Break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67AF47-24A5-422B-BBAF-B13E7E87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9FFE76-0ED3-474E-9362-3FCA477F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FEA4D1-A259-44F2-B362-D37A2CD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408CF-6F8F-4020-AB75-961838BA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554A81F-1682-4F31-8902-F8BB82DCC69B}"/>
              </a:ext>
            </a:extLst>
          </p:cNvPr>
          <p:cNvSpPr txBox="1">
            <a:spLocks/>
          </p:cNvSpPr>
          <p:nvPr/>
        </p:nvSpPr>
        <p:spPr bwMode="auto">
          <a:xfrm>
            <a:off x="0" y="388938"/>
            <a:ext cx="7793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endParaRPr lang="en-US" sz="4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4" descr="Gove.jpg">
            <a:extLst>
              <a:ext uri="{FF2B5EF4-FFF2-40B4-BE49-F238E27FC236}">
                <a16:creationId xmlns="" xmlns:a16="http://schemas.microsoft.com/office/drawing/2014/main" id="{769A405A-44B4-433F-823F-A55EF7FF6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2929" y="1600201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6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 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enhance your sense of direction with a tool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4A5688-5775-4325-B01A-872FC33A3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5" y="266922"/>
            <a:ext cx="6227298" cy="35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6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</a:t>
            </a:r>
          </a:p>
        </p:txBody>
      </p:sp>
      <p:pic>
        <p:nvPicPr>
          <p:cNvPr id="4" name="Content Placeholder 3" descr="compass1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38400" y="1828801"/>
            <a:ext cx="7315200" cy="4112007"/>
          </a:xfr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6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Compass: Parts and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343400"/>
          </a:xfrm>
        </p:spPr>
        <p:txBody>
          <a:bodyPr/>
          <a:lstStyle/>
          <a:p>
            <a:r>
              <a:rPr lang="en-US" dirty="0"/>
              <a:t>Sighting mirror</a:t>
            </a:r>
          </a:p>
          <a:p>
            <a:r>
              <a:rPr lang="en-US" dirty="0"/>
              <a:t>Base plate</a:t>
            </a:r>
          </a:p>
          <a:p>
            <a:r>
              <a:rPr lang="en-US" dirty="0"/>
              <a:t>Rotating bezel with azimuth ring</a:t>
            </a:r>
          </a:p>
          <a:p>
            <a:r>
              <a:rPr lang="en-US" dirty="0"/>
              <a:t>Direction of travel arrow</a:t>
            </a:r>
          </a:p>
          <a:p>
            <a:r>
              <a:rPr lang="en-US" dirty="0"/>
              <a:t>Orienting lines</a:t>
            </a:r>
          </a:p>
          <a:p>
            <a:r>
              <a:rPr lang="en-US" dirty="0"/>
              <a:t>Needle with box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36528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1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Compass: Bearing to an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Point the direction arrow toward the object, holding the compass level, and sighting along the sight lines.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Twist the dial until the magnetic needle lines up with the orienting arrow.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the bearing in degrees by looking at the tick on the dial at the direction pointer.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Compass: Bearing onto a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With your compass set to the bearing you took – </a:t>
            </a:r>
            <a:r>
              <a:rPr lang="en-US" b="1" dirty="0"/>
              <a:t>use 185° </a:t>
            </a:r>
            <a:r>
              <a:rPr lang="en-US" dirty="0"/>
              <a:t>– put it on the map.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Line up one of the straightedges with your position or a known landmark. </a:t>
            </a:r>
            <a:r>
              <a:rPr lang="en-US" b="1" dirty="0"/>
              <a:t>Use Paradise Visitors Center.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Turn the baseplate, keeping the straightedge on your point, until the north on the graduated dial points to the map’s true north.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Follow the straightedge to the destination.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1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2514600" cy="2697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Compass: Bearing onto a Map</a:t>
            </a:r>
          </a:p>
        </p:txBody>
      </p:sp>
      <p:pic>
        <p:nvPicPr>
          <p:cNvPr id="7" name="Content Placeholder 6" descr="Bearing Onto Map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7086601" y="381000"/>
            <a:ext cx="2226943" cy="5943600"/>
          </a:xfrm>
          <a:ln>
            <a:solidFill>
              <a:schemeClr val="tx1"/>
            </a:solidFill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7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Compass: Bearing from a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Put your compass on the map, lining up a straightedge so that both your starting point and the destination lie along it. </a:t>
            </a:r>
            <a:r>
              <a:rPr lang="en-US" b="1" dirty="0"/>
              <a:t>Use Paradise Visitors Center and Sluiskin Falls.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Twist the graduated dial, keeping the straightedge on both points, until the north on the graduated dial points to the map’s true north.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the bearing in degrees by looking at the tick on the dial at the direction pointer.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declination?</a:t>
            </a:r>
          </a:p>
          <a:p>
            <a:pPr marL="400050" lvl="1" indent="0">
              <a:buNone/>
            </a:pPr>
            <a:r>
              <a:rPr lang="en-US" sz="3200" dirty="0"/>
              <a:t>Declination is </a:t>
            </a:r>
            <a:r>
              <a:rPr lang="en-US" sz="3200" b="1" dirty="0"/>
              <a:t>the angle between magnetic north and true north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does it matter?</a:t>
            </a:r>
          </a:p>
          <a:p>
            <a:pPr marL="400050" lvl="1" indent="0">
              <a:buNone/>
            </a:pPr>
            <a:r>
              <a:rPr lang="en-US" sz="3200" dirty="0"/>
              <a:t>Because </a:t>
            </a:r>
            <a:r>
              <a:rPr lang="en-US" sz="3200" b="1" dirty="0"/>
              <a:t>compasses align with magnetic </a:t>
            </a:r>
            <a:r>
              <a:rPr lang="en-US" sz="3200" dirty="0"/>
              <a:t>north and </a:t>
            </a:r>
            <a:r>
              <a:rPr lang="en-US" sz="3200" b="1" dirty="0"/>
              <a:t>maps align with true </a:t>
            </a:r>
            <a:r>
              <a:rPr lang="en-US" sz="3200" dirty="0"/>
              <a:t>north.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1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Compass: Bearing from a Map</a:t>
            </a:r>
          </a:p>
        </p:txBody>
      </p:sp>
      <p:pic>
        <p:nvPicPr>
          <p:cNvPr id="4" name="Content Placeholder 3" descr="Bearing From Map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438400" y="1828800"/>
            <a:ext cx="7315200" cy="3439352"/>
          </a:xfrm>
          <a:ln>
            <a:solidFill>
              <a:schemeClr val="tx1"/>
            </a:solidFill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1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Compass: Triangulation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1828800"/>
          </a:xfrm>
        </p:spPr>
        <p:txBody>
          <a:bodyPr/>
          <a:lstStyle/>
          <a:p>
            <a:r>
              <a:rPr lang="en-US" dirty="0"/>
              <a:t>Triangulation is using the intersection of two lines to find your location.</a:t>
            </a:r>
          </a:p>
          <a:p>
            <a:r>
              <a:rPr lang="en-US" dirty="0"/>
              <a:t>What kinds of lines on might work?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3657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prstClr val="black"/>
                </a:solidFill>
              </a:rPr>
              <a:t>Ridges, valleys, and creeks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32004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prstClr val="black"/>
                </a:solidFill>
              </a:rPr>
              <a:t>Contour lines, if you know your elevation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81200" y="41148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prstClr val="black"/>
                </a:solidFill>
              </a:rPr>
              <a:t>Trails, roads, power lines, etc.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45720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prstClr val="black"/>
                </a:solidFill>
              </a:rPr>
              <a:t>One or more </a:t>
            </a:r>
            <a:r>
              <a:rPr lang="en-US" i="1" dirty="0">
                <a:solidFill>
                  <a:prstClr val="black"/>
                </a:solidFill>
              </a:rPr>
              <a:t>compass bearings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6" y="3962401"/>
            <a:ext cx="3146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5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Compass: Triangulation Exercise</a:t>
            </a:r>
          </a:p>
        </p:txBody>
      </p:sp>
      <p:pic>
        <p:nvPicPr>
          <p:cNvPr id="4" name="Content Placeholder 3" descr="Triangulation Opportunities 0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987040" y="1371601"/>
            <a:ext cx="6400800" cy="4865273"/>
          </a:xfrm>
          <a:ln>
            <a:solidFill>
              <a:schemeClr val="tx1"/>
            </a:solidFill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2133600"/>
            <a:ext cx="2286000" cy="3200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086600" y="1828800"/>
            <a:ext cx="762000" cy="3505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iangulation Opportunities 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91725" y="1371600"/>
            <a:ext cx="6400800" cy="4520490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Compass: More Triangulation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0" y="4191000"/>
            <a:ext cx="2286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0600" y="3962400"/>
            <a:ext cx="2286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81600" y="5029200"/>
            <a:ext cx="2286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86300" y="4930140"/>
            <a:ext cx="2286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24600" y="5410200"/>
            <a:ext cx="2286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7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Compass: Orient a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>
            <a:noAutofit/>
          </a:bodyPr>
          <a:lstStyle/>
          <a:p>
            <a:pPr marL="514350" lvl="3" indent="-514350">
              <a:buFont typeface="+mj-lt"/>
              <a:buAutoNum type="arabicPeriod"/>
            </a:pPr>
            <a:r>
              <a:rPr lang="en-US" sz="3200" dirty="0"/>
              <a:t>Set the graduated dial so that north lines up with the direction pointer.</a:t>
            </a:r>
          </a:p>
          <a:p>
            <a:pPr marL="514350" lvl="3" indent="-514350">
              <a:buFont typeface="+mj-lt"/>
              <a:buAutoNum type="arabicPeriod"/>
            </a:pPr>
            <a:r>
              <a:rPr lang="en-US" sz="3200" dirty="0"/>
              <a:t>Line up one of the compass’s straightedges so that it’s lined up with a north-south line on the map. </a:t>
            </a:r>
          </a:p>
          <a:p>
            <a:pPr marL="514350" lvl="3" indent="-514350">
              <a:buFont typeface="+mj-lt"/>
              <a:buAutoNum type="arabicPeriod"/>
            </a:pPr>
            <a:r>
              <a:rPr lang="en-US" sz="3200" dirty="0"/>
              <a:t>Keeping the map and compass pressed together, so they don’t shift relative to each other, turn the map until the compass needle is lined up in the orientation arrow.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73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Compass: Follow a Bearing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Distance</a:t>
            </a:r>
            <a:r>
              <a:rPr lang="en-US" dirty="0"/>
              <a:t> using time</a:t>
            </a:r>
          </a:p>
          <a:p>
            <a:r>
              <a:rPr lang="en-US" dirty="0"/>
              <a:t>Time yourself to a point with known distance</a:t>
            </a:r>
          </a:p>
          <a:p>
            <a:r>
              <a:rPr lang="en-US" dirty="0"/>
              <a:t>Keep track along the way</a:t>
            </a:r>
          </a:p>
          <a:p>
            <a:pPr marL="0" indent="0">
              <a:buNone/>
            </a:pPr>
            <a:r>
              <a:rPr lang="en-US" b="1" dirty="0"/>
              <a:t>Distance</a:t>
            </a:r>
            <a:r>
              <a:rPr lang="en-US" dirty="0"/>
              <a:t> using your pace</a:t>
            </a:r>
          </a:p>
          <a:p>
            <a:r>
              <a:rPr lang="en-US" dirty="0"/>
              <a:t>Step is 30 – 35”  </a:t>
            </a:r>
          </a:p>
          <a:p>
            <a:r>
              <a:rPr lang="en-US" dirty="0"/>
              <a:t>Pace is two steps, around 5’  </a:t>
            </a:r>
          </a:p>
          <a:p>
            <a:r>
              <a:rPr lang="en-US" dirty="0"/>
              <a:t>Speed and incline affect pace length</a:t>
            </a:r>
          </a:p>
        </p:txBody>
      </p:sp>
      <p:pic>
        <p:nvPicPr>
          <p:cNvPr id="6" name="Picture 5" descr="Ste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0201" y="3810000"/>
            <a:ext cx="974035" cy="457200"/>
          </a:xfrm>
          <a:prstGeom prst="rect">
            <a:avLst/>
          </a:prstGeom>
        </p:spPr>
      </p:pic>
      <p:pic>
        <p:nvPicPr>
          <p:cNvPr id="7" name="Picture 6" descr="Pac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15200" y="4343400"/>
            <a:ext cx="1447800" cy="4572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42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Compass: Follow a Bearing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Procedures</a:t>
            </a:r>
          </a:p>
          <a:p>
            <a:r>
              <a:rPr lang="en-US" dirty="0"/>
              <a:t>Sight on a nearby object and walk to it. </a:t>
            </a:r>
          </a:p>
          <a:p>
            <a:r>
              <a:rPr lang="en-US" dirty="0"/>
              <a:t>Sight on a partner and walk to him or her.</a:t>
            </a:r>
          </a:p>
          <a:p>
            <a:r>
              <a:rPr lang="en-US" dirty="0"/>
              <a:t>Use back-bearings.</a:t>
            </a:r>
          </a:p>
          <a:p>
            <a:r>
              <a:rPr lang="en-US" dirty="0"/>
              <a:t>Communicate</a:t>
            </a:r>
          </a:p>
          <a:p>
            <a:pPr>
              <a:buNone/>
            </a:pPr>
            <a:r>
              <a:rPr lang="en-US" dirty="0"/>
              <a:t>Repeat.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t="9945" b="9945"/>
          <a:stretch/>
        </p:blipFill>
        <p:spPr bwMode="auto">
          <a:xfrm>
            <a:off x="6477000" y="35814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549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Plug for our Library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1371600"/>
            <a:ext cx="6126480" cy="4594860"/>
          </a:xfrm>
        </p:spPr>
      </p:pic>
    </p:spTree>
    <p:extLst>
      <p:ext uri="{BB962C8B-B14F-4D97-AF65-F5344CB8AC3E}">
        <p14:creationId xmlns:p14="http://schemas.microsoft.com/office/powerpoint/2010/main" val="300019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53" y="2608405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Extra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76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Declination: World</a:t>
            </a:r>
          </a:p>
        </p:txBody>
      </p:sp>
      <p:pic>
        <p:nvPicPr>
          <p:cNvPr id="4" name="Content Placeholder 3" descr="Declination-World2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72639" y="1097280"/>
            <a:ext cx="8092328" cy="4572000"/>
          </a:xfr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else is important?</a:t>
            </a:r>
          </a:p>
          <a:p>
            <a:r>
              <a:rPr lang="en-US" dirty="0"/>
              <a:t>Declination is complex</a:t>
            </a:r>
          </a:p>
          <a:p>
            <a:r>
              <a:rPr lang="en-US" dirty="0"/>
              <a:t>Declination changes with time</a:t>
            </a:r>
          </a:p>
          <a:p>
            <a:pPr marL="0" indent="0">
              <a:buNone/>
            </a:pPr>
            <a:r>
              <a:rPr lang="en-US" dirty="0"/>
              <a:t>What if you don’t have an adjustable compass?</a:t>
            </a:r>
          </a:p>
          <a:p>
            <a:r>
              <a:rPr lang="en-US" dirty="0"/>
              <a:t>You have to add or subtract the adjustment</a:t>
            </a:r>
          </a:p>
          <a:p>
            <a:r>
              <a:rPr lang="en-US" dirty="0"/>
              <a:t>Based on east or west declination</a:t>
            </a:r>
          </a:p>
          <a:p>
            <a:r>
              <a:rPr lang="en-US" dirty="0"/>
              <a:t>Based on compass to map, or map to compass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89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Declination: US 2015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256" y="1188720"/>
            <a:ext cx="6980745" cy="4572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708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Declination: Washington 2010</a:t>
            </a:r>
          </a:p>
        </p:txBody>
      </p:sp>
      <p:pic>
        <p:nvPicPr>
          <p:cNvPr id="9" name="Content Placeholder 8" descr="Wash Declination 20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46230" y="1097280"/>
            <a:ext cx="6802570" cy="4572000"/>
          </a:xfr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6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B89342-0F16-445E-A6F5-53796DDE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Declination:  2018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FB08D99A-0F77-4E76-8CE7-27C9C9C60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055" y="1203478"/>
            <a:ext cx="6788727" cy="52339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0C5FEF-71D5-4B61-B507-3B6F6DB8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5070D3-AF85-4089-85C1-091C4E7A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679080-830F-48B1-8F76-0D466757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9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751"/>
            <a:ext cx="10972800" cy="1143000"/>
          </a:xfrm>
        </p:spPr>
        <p:txBody>
          <a:bodyPr/>
          <a:lstStyle/>
          <a:p>
            <a:r>
              <a:rPr lang="en-US" dirty="0"/>
              <a:t>Declination: Western US 2018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70E3958-879D-4C75-A0BC-43B6D72E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1335751"/>
            <a:ext cx="70580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Declination:  </a:t>
            </a:r>
            <a:r>
              <a:rPr lang="en-US" dirty="0" smtClean="0"/>
              <a:t>Community Center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886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 smtClean="0"/>
              <a:t>15.62° E,</a:t>
            </a:r>
            <a:r>
              <a:rPr lang="en-US" sz="2800" dirty="0"/>
              <a:t> changing by </a:t>
            </a:r>
            <a:r>
              <a:rPr lang="en-US" sz="2800" dirty="0" smtClean="0"/>
              <a:t>0.1° </a:t>
            </a:r>
            <a:r>
              <a:rPr lang="en-US" sz="2800" dirty="0"/>
              <a:t>W per year </a:t>
            </a:r>
          </a:p>
          <a:p>
            <a:pPr>
              <a:buNone/>
            </a:pPr>
            <a:endParaRPr lang="en-US" sz="2800" dirty="0"/>
          </a:p>
          <a:p>
            <a:pPr algn="ctr">
              <a:buNone/>
            </a:pPr>
            <a:r>
              <a:rPr lang="en-US" sz="2400" dirty="0"/>
              <a:t>http://www.ngdc.noaa.gov/geomag-web/#declination</a:t>
            </a:r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dirty="0"/>
              <a:t>Or search for “magnetic declination”</a:t>
            </a:r>
            <a:endParaRPr lang="en-US" sz="28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4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do You Correct for Declination?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Do the math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Mnemonics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“Set it and forget it.”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6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Do the Math:</a:t>
            </a:r>
            <a:br>
              <a:rPr lang="en-US" dirty="0"/>
            </a:br>
            <a:r>
              <a:rPr lang="en-US" dirty="0"/>
              <a:t>Correcting a Magnetic Bearing for </a:t>
            </a:r>
            <a:r>
              <a:rPr lang="en-US" u="sng" dirty="0"/>
              <a:t>East</a:t>
            </a:r>
            <a:r>
              <a:rPr lang="en-US" dirty="0"/>
              <a:t> Declination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0341" y="4100335"/>
            <a:ext cx="692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Arial" panose="020B0604020202020204" pitchFamily="34" charset="0"/>
              </a:rPr>
              <a:t>TB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09807" y="1657387"/>
            <a:ext cx="4190665" cy="3661305"/>
            <a:chOff x="5716380" y="1516981"/>
            <a:chExt cx="4190665" cy="366130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6155140" y="2101756"/>
              <a:ext cx="0" cy="244294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155140" y="2524836"/>
              <a:ext cx="1152098" cy="201986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16380" y="1516981"/>
              <a:ext cx="6591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alibri" panose="020F0502020204030204" pitchFamily="34" charset="0"/>
                  <a:cs typeface="Arial" panose="020B0604020202020204" pitchFamily="34" charset="0"/>
                </a:rPr>
                <a:t>TN</a:t>
              </a:r>
            </a:p>
          </p:txBody>
        </p:sp>
        <p:sp>
          <p:nvSpPr>
            <p:cNvPr id="16" name="Arc 15"/>
            <p:cNvSpPr/>
            <p:nvPr/>
          </p:nvSpPr>
          <p:spPr>
            <a:xfrm rot="353201">
              <a:off x="6155140" y="2647666"/>
              <a:ext cx="914400" cy="914400"/>
            </a:xfrm>
            <a:prstGeom prst="arc">
              <a:avLst>
                <a:gd name="adj1" fmla="val 12025340"/>
                <a:gd name="adj2" fmla="val 20149256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155140" y="4544705"/>
              <a:ext cx="2661314" cy="34119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6168787" y="3616656"/>
              <a:ext cx="945233" cy="976855"/>
            </a:xfrm>
            <a:custGeom>
              <a:avLst/>
              <a:gdLst>
                <a:gd name="connsiteX0" fmla="*/ 0 w 818866"/>
                <a:gd name="connsiteY0" fmla="*/ 0 h 696146"/>
                <a:gd name="connsiteX1" fmla="*/ 218364 w 818866"/>
                <a:gd name="connsiteY1" fmla="*/ 40943 h 696146"/>
                <a:gd name="connsiteX2" fmla="*/ 300251 w 818866"/>
                <a:gd name="connsiteY2" fmla="*/ 68239 h 696146"/>
                <a:gd name="connsiteX3" fmla="*/ 341194 w 818866"/>
                <a:gd name="connsiteY3" fmla="*/ 81886 h 696146"/>
                <a:gd name="connsiteX4" fmla="*/ 395785 w 818866"/>
                <a:gd name="connsiteY4" fmla="*/ 122830 h 696146"/>
                <a:gd name="connsiteX5" fmla="*/ 436728 w 818866"/>
                <a:gd name="connsiteY5" fmla="*/ 136477 h 696146"/>
                <a:gd name="connsiteX6" fmla="*/ 518615 w 818866"/>
                <a:gd name="connsiteY6" fmla="*/ 191068 h 696146"/>
                <a:gd name="connsiteX7" fmla="*/ 559558 w 818866"/>
                <a:gd name="connsiteY7" fmla="*/ 218364 h 696146"/>
                <a:gd name="connsiteX8" fmla="*/ 600502 w 818866"/>
                <a:gd name="connsiteY8" fmla="*/ 259307 h 696146"/>
                <a:gd name="connsiteX9" fmla="*/ 682388 w 818866"/>
                <a:gd name="connsiteY9" fmla="*/ 382137 h 696146"/>
                <a:gd name="connsiteX10" fmla="*/ 736979 w 818866"/>
                <a:gd name="connsiteY10" fmla="*/ 464024 h 696146"/>
                <a:gd name="connsiteX11" fmla="*/ 764275 w 818866"/>
                <a:gd name="connsiteY11" fmla="*/ 545910 h 696146"/>
                <a:gd name="connsiteX12" fmla="*/ 791570 w 818866"/>
                <a:gd name="connsiteY12" fmla="*/ 655092 h 696146"/>
                <a:gd name="connsiteX13" fmla="*/ 818866 w 818866"/>
                <a:gd name="connsiteY13" fmla="*/ 696036 h 69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8866" h="696146">
                  <a:moveTo>
                    <a:pt x="0" y="0"/>
                  </a:moveTo>
                  <a:cubicBezTo>
                    <a:pt x="165109" y="16510"/>
                    <a:pt x="93103" y="-811"/>
                    <a:pt x="218364" y="40943"/>
                  </a:cubicBezTo>
                  <a:lnTo>
                    <a:pt x="300251" y="68239"/>
                  </a:lnTo>
                  <a:lnTo>
                    <a:pt x="341194" y="81886"/>
                  </a:lnTo>
                  <a:cubicBezTo>
                    <a:pt x="359391" y="95534"/>
                    <a:pt x="376036" y="111545"/>
                    <a:pt x="395785" y="122830"/>
                  </a:cubicBezTo>
                  <a:cubicBezTo>
                    <a:pt x="408275" y="129967"/>
                    <a:pt x="424152" y="129491"/>
                    <a:pt x="436728" y="136477"/>
                  </a:cubicBezTo>
                  <a:cubicBezTo>
                    <a:pt x="465405" y="152408"/>
                    <a:pt x="491319" y="172871"/>
                    <a:pt x="518615" y="191068"/>
                  </a:cubicBezTo>
                  <a:cubicBezTo>
                    <a:pt x="532263" y="200167"/>
                    <a:pt x="547959" y="206766"/>
                    <a:pt x="559558" y="218364"/>
                  </a:cubicBezTo>
                  <a:cubicBezTo>
                    <a:pt x="573206" y="232012"/>
                    <a:pt x="588652" y="244072"/>
                    <a:pt x="600502" y="259307"/>
                  </a:cubicBezTo>
                  <a:cubicBezTo>
                    <a:pt x="600508" y="259315"/>
                    <a:pt x="668737" y="361661"/>
                    <a:pt x="682388" y="382137"/>
                  </a:cubicBezTo>
                  <a:lnTo>
                    <a:pt x="736979" y="464024"/>
                  </a:lnTo>
                  <a:cubicBezTo>
                    <a:pt x="746078" y="491319"/>
                    <a:pt x="757297" y="517997"/>
                    <a:pt x="764275" y="545910"/>
                  </a:cubicBezTo>
                  <a:cubicBezTo>
                    <a:pt x="773373" y="582304"/>
                    <a:pt x="779707" y="619503"/>
                    <a:pt x="791570" y="655092"/>
                  </a:cubicBezTo>
                  <a:cubicBezTo>
                    <a:pt x="806657" y="700352"/>
                    <a:pt x="790832" y="696036"/>
                    <a:pt x="818866" y="69603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030" y="3324268"/>
              <a:ext cx="7745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alibri" panose="020F0502020204030204" pitchFamily="34" charset="0"/>
                  <a:cs typeface="Arial" panose="020B0604020202020204" pitchFamily="34" charset="0"/>
                </a:rPr>
                <a:t>MB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22051" y="3488040"/>
              <a:ext cx="892510" cy="1227261"/>
            </a:xfrm>
            <a:custGeom>
              <a:avLst/>
              <a:gdLst>
                <a:gd name="connsiteX0" fmla="*/ 0 w 818866"/>
                <a:gd name="connsiteY0" fmla="*/ 0 h 696146"/>
                <a:gd name="connsiteX1" fmla="*/ 218364 w 818866"/>
                <a:gd name="connsiteY1" fmla="*/ 40943 h 696146"/>
                <a:gd name="connsiteX2" fmla="*/ 300251 w 818866"/>
                <a:gd name="connsiteY2" fmla="*/ 68239 h 696146"/>
                <a:gd name="connsiteX3" fmla="*/ 341194 w 818866"/>
                <a:gd name="connsiteY3" fmla="*/ 81886 h 696146"/>
                <a:gd name="connsiteX4" fmla="*/ 395785 w 818866"/>
                <a:gd name="connsiteY4" fmla="*/ 122830 h 696146"/>
                <a:gd name="connsiteX5" fmla="*/ 436728 w 818866"/>
                <a:gd name="connsiteY5" fmla="*/ 136477 h 696146"/>
                <a:gd name="connsiteX6" fmla="*/ 518615 w 818866"/>
                <a:gd name="connsiteY6" fmla="*/ 191068 h 696146"/>
                <a:gd name="connsiteX7" fmla="*/ 559558 w 818866"/>
                <a:gd name="connsiteY7" fmla="*/ 218364 h 696146"/>
                <a:gd name="connsiteX8" fmla="*/ 600502 w 818866"/>
                <a:gd name="connsiteY8" fmla="*/ 259307 h 696146"/>
                <a:gd name="connsiteX9" fmla="*/ 682388 w 818866"/>
                <a:gd name="connsiteY9" fmla="*/ 382137 h 696146"/>
                <a:gd name="connsiteX10" fmla="*/ 736979 w 818866"/>
                <a:gd name="connsiteY10" fmla="*/ 464024 h 696146"/>
                <a:gd name="connsiteX11" fmla="*/ 764275 w 818866"/>
                <a:gd name="connsiteY11" fmla="*/ 545910 h 696146"/>
                <a:gd name="connsiteX12" fmla="*/ 791570 w 818866"/>
                <a:gd name="connsiteY12" fmla="*/ 655092 h 696146"/>
                <a:gd name="connsiteX13" fmla="*/ 818866 w 818866"/>
                <a:gd name="connsiteY13" fmla="*/ 696036 h 69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8866" h="696146">
                  <a:moveTo>
                    <a:pt x="0" y="0"/>
                  </a:moveTo>
                  <a:cubicBezTo>
                    <a:pt x="165109" y="16510"/>
                    <a:pt x="93103" y="-811"/>
                    <a:pt x="218364" y="40943"/>
                  </a:cubicBezTo>
                  <a:lnTo>
                    <a:pt x="300251" y="68239"/>
                  </a:lnTo>
                  <a:lnTo>
                    <a:pt x="341194" y="81886"/>
                  </a:lnTo>
                  <a:cubicBezTo>
                    <a:pt x="359391" y="95534"/>
                    <a:pt x="376036" y="111545"/>
                    <a:pt x="395785" y="122830"/>
                  </a:cubicBezTo>
                  <a:cubicBezTo>
                    <a:pt x="408275" y="129967"/>
                    <a:pt x="424152" y="129491"/>
                    <a:pt x="436728" y="136477"/>
                  </a:cubicBezTo>
                  <a:cubicBezTo>
                    <a:pt x="465405" y="152408"/>
                    <a:pt x="491319" y="172871"/>
                    <a:pt x="518615" y="191068"/>
                  </a:cubicBezTo>
                  <a:cubicBezTo>
                    <a:pt x="532263" y="200167"/>
                    <a:pt x="547959" y="206766"/>
                    <a:pt x="559558" y="218364"/>
                  </a:cubicBezTo>
                  <a:cubicBezTo>
                    <a:pt x="573206" y="232012"/>
                    <a:pt x="588652" y="244072"/>
                    <a:pt x="600502" y="259307"/>
                  </a:cubicBezTo>
                  <a:cubicBezTo>
                    <a:pt x="600508" y="259315"/>
                    <a:pt x="668737" y="361661"/>
                    <a:pt x="682388" y="382137"/>
                  </a:cubicBezTo>
                  <a:lnTo>
                    <a:pt x="736979" y="464024"/>
                  </a:lnTo>
                  <a:cubicBezTo>
                    <a:pt x="746078" y="491319"/>
                    <a:pt x="757297" y="517997"/>
                    <a:pt x="764275" y="545910"/>
                  </a:cubicBezTo>
                  <a:cubicBezTo>
                    <a:pt x="773373" y="582304"/>
                    <a:pt x="779707" y="619503"/>
                    <a:pt x="791570" y="655092"/>
                  </a:cubicBezTo>
                  <a:cubicBezTo>
                    <a:pt x="806657" y="700352"/>
                    <a:pt x="790832" y="696036"/>
                    <a:pt x="818866" y="69603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13020" y="2232448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alibri" panose="020F0502020204030204" pitchFamily="34" charset="0"/>
                  <a:cs typeface="Arial" panose="020B0604020202020204" pitchFamily="34" charset="0"/>
                  <a:sym typeface="Symbol"/>
                </a:rPr>
                <a:t></a:t>
              </a:r>
              <a:endParaRPr lang="en-US" sz="32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25879" y="4593511"/>
              <a:ext cx="9811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alibri" panose="020F0502020204030204" pitchFamily="34" charset="0"/>
                  <a:cs typeface="Arial" panose="020B0604020202020204" pitchFamily="34" charset="0"/>
                </a:rPr>
                <a:t>Pt. B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300472" y="2878861"/>
            <a:ext cx="2412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Arial" panose="020B0604020202020204" pitchFamily="34" charset="0"/>
              </a:rPr>
              <a:t>TB = </a:t>
            </a:r>
            <a:r>
              <a:rPr lang="en-US" sz="3200" b="1" dirty="0">
                <a:latin typeface="Calibri" panose="020F0502020204030204" pitchFamily="34" charset="0"/>
                <a:cs typeface="Arial" panose="020B0604020202020204" pitchFamily="34" charset="0"/>
                <a:sym typeface="Symbol"/>
              </a:rPr>
              <a:t> + MB</a:t>
            </a:r>
            <a:endParaRPr lang="en-US" sz="3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0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Mnemonics: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 rot="19616684">
            <a:off x="1115134" y="1586553"/>
            <a:ext cx="6968321" cy="610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Declination East, Compass Least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Olympia Navigation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 rot="20652591">
            <a:off x="2235021" y="3589344"/>
            <a:ext cx="4928738" cy="610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/>
              <a:t>Empty Sea add Water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 rot="2937482">
            <a:off x="5373808" y="3815121"/>
            <a:ext cx="7151426" cy="610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/>
              <a:t>Declination West, compass best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41479" y="4925713"/>
            <a:ext cx="5751394" cy="610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/>
              <a:t>True to Mag, Subtract East</a:t>
            </a: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 rot="3183270">
            <a:off x="7451555" y="1791059"/>
            <a:ext cx="4786952" cy="610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/>
              <a:t>Mag to True, add East</a:t>
            </a:r>
          </a:p>
        </p:txBody>
      </p:sp>
    </p:spTree>
    <p:extLst>
      <p:ext uri="{BB962C8B-B14F-4D97-AF65-F5344CB8AC3E}">
        <p14:creationId xmlns:p14="http://schemas.microsoft.com/office/powerpoint/2010/main" val="2913522149"/>
      </p:ext>
    </p:extLst>
  </p:cSld>
  <p:clrMapOvr>
    <a:masterClrMapping/>
  </p:clrMapOvr>
</p:sld>
</file>

<file path=ppt/theme/theme1.xml><?xml version="1.0" encoding="utf-8"?>
<a:theme xmlns:a="http://schemas.openxmlformats.org/drawingml/2006/main" name="OlyMountaineersNavig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10241</TotalTime>
  <Words>876</Words>
  <Application>Microsoft Office PowerPoint</Application>
  <PresentationFormat>Widescreen</PresentationFormat>
  <Paragraphs>211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Symbol</vt:lpstr>
      <vt:lpstr>OlyMountaineersNavigationTemplate</vt:lpstr>
      <vt:lpstr>Declination</vt:lpstr>
      <vt:lpstr>Declination</vt:lpstr>
      <vt:lpstr>Declination</vt:lpstr>
      <vt:lpstr>World Declination:  2018 </vt:lpstr>
      <vt:lpstr>Declination: Western US 2018</vt:lpstr>
      <vt:lpstr>Current Declination:  Community Center</vt:lpstr>
      <vt:lpstr>How do You Correct for Declination?</vt:lpstr>
      <vt:lpstr>Do the Math: Correcting a Magnetic Bearing for East Declination</vt:lpstr>
      <vt:lpstr>Mnemonics:</vt:lpstr>
      <vt:lpstr>“Set it and Forget It” How to Set Declination</vt:lpstr>
      <vt:lpstr>Questions?</vt:lpstr>
      <vt:lpstr>Break Time</vt:lpstr>
      <vt:lpstr>Compass use</vt:lpstr>
      <vt:lpstr>Compass</vt:lpstr>
      <vt:lpstr>Compass: Parts and Use</vt:lpstr>
      <vt:lpstr>Compass: Bearing to an Object</vt:lpstr>
      <vt:lpstr>Compass: Bearing onto a Map</vt:lpstr>
      <vt:lpstr>Compass: Bearing onto a Map</vt:lpstr>
      <vt:lpstr>Compass: Bearing from a Map</vt:lpstr>
      <vt:lpstr>Compass: Bearing from a Map</vt:lpstr>
      <vt:lpstr>Compass: Triangulation</vt:lpstr>
      <vt:lpstr>Compass: Triangulation Exercise</vt:lpstr>
      <vt:lpstr>Compass: More Triangulation</vt:lpstr>
      <vt:lpstr>Compass: Orient a Map</vt:lpstr>
      <vt:lpstr>Compass: Follow a Bearing</vt:lpstr>
      <vt:lpstr>Compass: Follow a Bearing</vt:lpstr>
      <vt:lpstr>Plug for our Library</vt:lpstr>
      <vt:lpstr>Extra Slides</vt:lpstr>
      <vt:lpstr>Declination: World</vt:lpstr>
      <vt:lpstr>Declination: US 2015</vt:lpstr>
      <vt:lpstr>Declination: Washington 2010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Declination</dc:title>
  <dc:creator>Mike Kretzler</dc:creator>
  <cp:lastModifiedBy>Mike Kretzler</cp:lastModifiedBy>
  <cp:revision>28</cp:revision>
  <dcterms:created xsi:type="dcterms:W3CDTF">2014-03-25T04:09:07Z</dcterms:created>
  <dcterms:modified xsi:type="dcterms:W3CDTF">2019-03-30T21:52:21Z</dcterms:modified>
</cp:coreProperties>
</file>