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9" r:id="rId12"/>
    <p:sldId id="267" r:id="rId13"/>
    <p:sldId id="268" r:id="rId14"/>
    <p:sldId id="279" r:id="rId15"/>
    <p:sldId id="275" r:id="rId16"/>
    <p:sldId id="276" r:id="rId17"/>
    <p:sldId id="278" r:id="rId18"/>
    <p:sldId id="277" r:id="rId19"/>
    <p:sldId id="280" r:id="rId20"/>
    <p:sldId id="281" r:id="rId21"/>
    <p:sldId id="282" r:id="rId22"/>
    <p:sldId id="283" r:id="rId23"/>
    <p:sldId id="284" r:id="rId24"/>
    <p:sldId id="285" r:id="rId25"/>
    <p:sldId id="286" r:id="rId26"/>
    <p:sldId id="287" r:id="rId27"/>
    <p:sldId id="288" r:id="rId28"/>
    <p:sldId id="289" r:id="rId29"/>
    <p:sldId id="270" r:id="rId30"/>
    <p:sldId id="271" r:id="rId31"/>
    <p:sldId id="272" r:id="rId32"/>
    <p:sldId id="273" r:id="rId33"/>
    <p:sldId id="274" r:id="rId34"/>
    <p:sldId id="290" r:id="rId35"/>
    <p:sldId id="294" r:id="rId36"/>
    <p:sldId id="291" r:id="rId37"/>
    <p:sldId id="292" r:id="rId38"/>
    <p:sldId id="293" r:id="rId39"/>
    <p:sldId id="295" r:id="rId40"/>
    <p:sldId id="296" r:id="rId4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5DA37D80-6434-44D0-A028-1B22A696006F}" styleName="Light Style 3 - Accent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8EC20E35-A176-4012-BC5E-935CFFF8708E}" styleName="Medium Styl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033" autoAdjust="0"/>
    <p:restoredTop sz="94660"/>
  </p:normalViewPr>
  <p:slideViewPr>
    <p:cSldViewPr snapToGrid="0">
      <p:cViewPr varScale="1">
        <p:scale>
          <a:sx n="72" d="100"/>
          <a:sy n="72" d="100"/>
        </p:scale>
        <p:origin x="224" y="9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0" Type="http://schemas.openxmlformats.org/officeDocument/2006/relationships/slide" Target="slides/slide19.xml"/><Relationship Id="rId41" Type="http://schemas.openxmlformats.org/officeDocument/2006/relationships/slide" Target="slides/slide40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4EFB84-0819-4985-922B-117DDE19675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5ED6114-ECA4-4D75-ACDD-2B48A624867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9C41117-8C2D-4D47-9A5F-A9F1F216A2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0ACCFB-5258-4046-849E-91966D987B37}" type="datetimeFigureOut">
              <a:rPr lang="en-US" smtClean="0"/>
              <a:t>8/7/23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77538A6-1141-42BC-8232-DDA0F9A21F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CA25A9E-3E32-4469-BE2D-48D9F7AA61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E97E40-C268-43D6-A992-4E03ACE1F9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1118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34CA47-4456-40CE-BCDC-ED30885333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3CDDAC6-08DF-4A84-84B5-D90171C328C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AEF30B2-5326-49A5-BB77-1C00ECEB9B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0ACCFB-5258-4046-849E-91966D987B37}" type="datetimeFigureOut">
              <a:rPr lang="en-US" smtClean="0"/>
              <a:t>8/7/23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5B43FB0-B28B-4367-9C67-C93FCCE6AD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7C0C49F-DB3F-4403-8FF5-186DD5AC39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E97E40-C268-43D6-A992-4E03ACE1F9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631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B9C95E7-742B-4D54-BF59-51F3D854231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C40E323-995B-4634-BC6A-61D256789D8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8F79BEC-7EF5-4B7C-AF52-755E7230CC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0ACCFB-5258-4046-849E-91966D987B37}" type="datetimeFigureOut">
              <a:rPr lang="en-US" smtClean="0"/>
              <a:t>8/7/23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F888041-1523-43D8-AB29-60568DEA2C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36E001E-19F8-486B-B88F-6EAACFC346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E97E40-C268-43D6-A992-4E03ACE1F9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19952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181B06-5AA9-4FF8-B1B5-D25220B491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3B18DDC-E259-4BA4-8557-E75CD2B4C24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701AD3B-EA67-4430-A4BD-318E63A96C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0ACCFB-5258-4046-849E-91966D987B37}" type="datetimeFigureOut">
              <a:rPr lang="en-US" smtClean="0"/>
              <a:t>8/7/23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14BEB0E-2E4F-431A-BADD-3627498BCA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C75FB5F-6A3B-4CDC-B754-87F8322DA7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E97E40-C268-43D6-A992-4E03ACE1F9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00307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097D35-C61C-450C-AB9E-ECC2ECD31C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5FE3ADD-FDEB-4DFB-98D2-999C9E3372D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321F55F-6584-45F3-9C5C-432C73705F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0ACCFB-5258-4046-849E-91966D987B37}" type="datetimeFigureOut">
              <a:rPr lang="en-US" smtClean="0"/>
              <a:t>8/7/23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5974D9A-0201-4447-8609-21603B7A3B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257F7F8-9940-4DAA-B450-C64BFCB501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E97E40-C268-43D6-A992-4E03ACE1F9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47435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600219-482F-409C-AD40-CE5A65E72D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56CE5CC-ED13-4128-8796-75F595A32EC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E842EAB-10BC-4C4F-94EA-7ECA067246C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DF0EE0F-BFBE-4B28-ADBB-810AB85DA9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0ACCFB-5258-4046-849E-91966D987B37}" type="datetimeFigureOut">
              <a:rPr lang="en-US" smtClean="0"/>
              <a:t>8/7/23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3860A02-9E21-4F50-B1B7-1125C8AFB1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BF4072E-140E-40C2-9096-37324620A9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E97E40-C268-43D6-A992-4E03ACE1F9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71608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211E2F-932B-4327-96D5-5EEA87FE80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9DEA421-A4DC-4E6B-AF4D-11D6EC864F9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4A301F6-37B1-4C11-A9F0-F4BF689310A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FEECE2A-0903-4C62-A0BC-C01A09246B8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C145B08-BB28-489E-8005-2D7F6EE9AA9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8FC32D0-82D9-45D6-B01F-8E62970171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0ACCFB-5258-4046-849E-91966D987B37}" type="datetimeFigureOut">
              <a:rPr lang="en-US" smtClean="0"/>
              <a:t>8/7/23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7B54E14-E75E-41AA-AA9D-4714BCA0BD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010E578-A276-44DE-A729-55E2DBC430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E97E40-C268-43D6-A992-4E03ACE1F9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58223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937159-9D9D-4AF9-AB72-C04AB265E7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34C1CA9-BBC8-4B8C-912A-9D9DAD2DAB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0ACCFB-5258-4046-849E-91966D987B37}" type="datetimeFigureOut">
              <a:rPr lang="en-US" smtClean="0"/>
              <a:t>8/7/23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95BBD96-4EE4-4AB1-80A5-5EFA310076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13F24F5-8729-4C8E-9F20-4ED36D0880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E97E40-C268-43D6-A992-4E03ACE1F9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6539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48A5856-87AF-4953-A1B5-A28EF5CCF4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0ACCFB-5258-4046-849E-91966D987B37}" type="datetimeFigureOut">
              <a:rPr lang="en-US" smtClean="0"/>
              <a:t>8/7/23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1C73DBF-AB06-4DBA-B33D-12711E9B1C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0785B87-22EE-40EC-8A40-FD16A30E90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E97E40-C268-43D6-A992-4E03ACE1F9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13794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621215-80D0-4D53-A136-C5890B9518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37A6A47-5AD3-4EE3-9775-48A7D22E6AD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7FBC8DC-42B0-4046-8B9B-B2F7AF44389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5E34900-30DC-40C2-B1FD-FD96FEA26C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0ACCFB-5258-4046-849E-91966D987B37}" type="datetimeFigureOut">
              <a:rPr lang="en-US" smtClean="0"/>
              <a:t>8/7/23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4AD92AE-26F7-4438-9F55-A05E2A5436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810FEC2-BB07-4863-85E9-806970C92B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E97E40-C268-43D6-A992-4E03ACE1F9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19152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18E3E9-085B-4B5F-9AE0-1F575ABD10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19F67A0-A2DE-4FB2-A95C-A2CFB32CC20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FFD83E9-2950-4F50-BB4B-5D6A02BC17D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48C7C0D-6EF9-4DAA-BC5C-B28C486B86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0ACCFB-5258-4046-849E-91966D987B37}" type="datetimeFigureOut">
              <a:rPr lang="en-US" smtClean="0"/>
              <a:t>8/7/23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E4884F4-5B09-4222-AA7F-F1AB6ACE84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41E1803-34CE-4ABD-8463-2A71888471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E97E40-C268-43D6-A992-4E03ACE1F9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1034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0415A8B-EA98-4348-8AA0-F50AB26C00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2AC49D7-E126-4C52-AED1-A6CAFC82E16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6C70AC9-5BF3-482F-89CB-3FCB2F6F85F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B0ACCFB-5258-4046-849E-91966D987B37}" type="datetimeFigureOut">
              <a:rPr lang="en-US" smtClean="0"/>
              <a:t>8/7/23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2CE513A-6E7F-462C-AF08-52D5104228C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6E09BBA-FA6F-4748-AE53-5683123EC67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E97E40-C268-43D6-A992-4E03ACE1F9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04248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E91DC736-0EF8-4F87-9146-EBF1D2EE4D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Connection concepts with climbing ropes">
            <a:extLst>
              <a:ext uri="{FF2B5EF4-FFF2-40B4-BE49-F238E27FC236}">
                <a16:creationId xmlns:a16="http://schemas.microsoft.com/office/drawing/2014/main" id="{E2AFEC77-DC72-AA45-A540-3918A9791AE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668" r="12959" b="-1"/>
          <a:stretch/>
        </p:blipFill>
        <p:spPr>
          <a:xfrm>
            <a:off x="3523488" y="10"/>
            <a:ext cx="8668512" cy="685799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097CD68E-23E3-4007-8847-CD0944C4F7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756601" cy="6858000"/>
          </a:xfrm>
          <a:prstGeom prst="rect">
            <a:avLst/>
          </a:prstGeom>
          <a:gradFill>
            <a:gsLst>
              <a:gs pos="58000">
                <a:schemeClr val="bg1"/>
              </a:gs>
              <a:gs pos="35000">
                <a:schemeClr val="bg1">
                  <a:alpha val="79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F8DBED1-EBE5-4347-A78D-0787967C3C3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77981" y="1122363"/>
            <a:ext cx="4023360" cy="3204134"/>
          </a:xfrm>
        </p:spPr>
        <p:txBody>
          <a:bodyPr anchor="b">
            <a:normAutofit/>
          </a:bodyPr>
          <a:lstStyle/>
          <a:p>
            <a:pPr algn="l"/>
            <a:r>
              <a:rPr lang="en-US" sz="4800"/>
              <a:t>Small Party Rescue </a:t>
            </a:r>
            <a:br>
              <a:rPr lang="en-US" sz="4800"/>
            </a:br>
            <a:r>
              <a:rPr lang="en-US" sz="4800"/>
              <a:t>Technical Handout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180A3B0-8E58-425C-9AA6-AC5667E47F6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77980" y="4872922"/>
            <a:ext cx="4023359" cy="1208141"/>
          </a:xfrm>
        </p:spPr>
        <p:txBody>
          <a:bodyPr>
            <a:normAutofit/>
          </a:bodyPr>
          <a:lstStyle/>
          <a:p>
            <a:pPr algn="l"/>
            <a:r>
              <a:rPr lang="en-US" sz="2000"/>
              <a:t>As of: 8/7/2023</a:t>
            </a:r>
          </a:p>
          <a:p>
            <a:pPr algn="l"/>
            <a:r>
              <a:rPr lang="en-US" sz="2000"/>
              <a:t>Adapted from Peter Tran, Mountaineers Foothills Branch	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AF2F604E-43BE-4DC3-B983-E071523364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759921" y="346791"/>
            <a:ext cx="146304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08C9B587-E65E-4B52-B37C-ABEBB6E879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1029" y="4546920"/>
            <a:ext cx="3977640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1546099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6D31AE-655F-466B-98C7-AF4C8F76AB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Monster </a:t>
            </a:r>
            <a:r>
              <a:rPr lang="en-US" dirty="0" err="1"/>
              <a:t>Munter</a:t>
            </a:r>
            <a:endParaRPr lang="en-US" dirty="0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17B40DD7-C6B4-46A4-8040-E6E1FA3CFAC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657350" y="2372519"/>
            <a:ext cx="8877300" cy="3257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90837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CFEB7D-881C-4998-855E-5E17A3EEA9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Redirected ATC with V-T Prusik</a:t>
            </a:r>
          </a:p>
        </p:txBody>
      </p:sp>
      <p:pic>
        <p:nvPicPr>
          <p:cNvPr id="8" name="Content Placeholder 7" descr="Redirected ATC with V-T Prusik (releasable hitch not required)">
            <a:extLst>
              <a:ext uri="{FF2B5EF4-FFF2-40B4-BE49-F238E27FC236}">
                <a16:creationId xmlns:a16="http://schemas.microsoft.com/office/drawing/2014/main" id="{5E8E81D7-BC03-DB77-0F20-81839CF7978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8606" y="1690688"/>
            <a:ext cx="3307775" cy="4351338"/>
          </a:xfr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0A3A38DF-92FB-9502-7653-66E1D6966491}"/>
              </a:ext>
            </a:extLst>
          </p:cNvPr>
          <p:cNvSpPr txBox="1"/>
          <p:nvPr/>
        </p:nvSpPr>
        <p:spPr>
          <a:xfrm>
            <a:off x="5112290" y="2174789"/>
            <a:ext cx="631333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Load releasing hitch NOT REQUIRED when using V-T prusik.</a:t>
            </a:r>
          </a:p>
        </p:txBody>
      </p:sp>
    </p:spTree>
    <p:extLst>
      <p:ext uri="{BB962C8B-B14F-4D97-AF65-F5344CB8AC3E}">
        <p14:creationId xmlns:p14="http://schemas.microsoft.com/office/powerpoint/2010/main" val="392134148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54542A-024B-41CF-BC67-2255E5EC96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/>
              <a:t>LRH – Munter Mariner</a:t>
            </a:r>
            <a:endParaRPr lang="en-US" dirty="0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6AEF3248-1B01-49DE-B93B-D8857A30DF7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990651" y="1250302"/>
            <a:ext cx="8210698" cy="5607698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CF3326DD-0FE9-402B-84F9-AF9DBB28804C}"/>
              </a:ext>
            </a:extLst>
          </p:cNvPr>
          <p:cNvSpPr/>
          <p:nvPr/>
        </p:nvSpPr>
        <p:spPr>
          <a:xfrm>
            <a:off x="9097347" y="6492875"/>
            <a:ext cx="970384" cy="36512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771119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6E8AA6-DFA6-49A7-8A58-E000B74422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Block and Tackle</a:t>
            </a:r>
          </a:p>
        </p:txBody>
      </p:sp>
      <p:pic>
        <p:nvPicPr>
          <p:cNvPr id="10" name="Content Placeholder 9">
            <a:extLst>
              <a:ext uri="{FF2B5EF4-FFF2-40B4-BE49-F238E27FC236}">
                <a16:creationId xmlns:a16="http://schemas.microsoft.com/office/drawing/2014/main" id="{FA48B91A-73B5-4D89-BEF8-4F68EEC70DF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369485" y="1251574"/>
            <a:ext cx="9453029" cy="56064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408887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186B36-39F5-4E5C-9051-D8DDF850A8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Raising Systems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C14A614-28F2-4904-B275-E59FEF2275E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If you don’t have 4 pulleys, you can use a carabiner</a:t>
            </a:r>
          </a:p>
          <a:p>
            <a:r>
              <a:rPr lang="en-US" dirty="0"/>
              <a:t>For maximum efficiency, use your best pulley closest to your hand</a:t>
            </a:r>
          </a:p>
        </p:txBody>
      </p:sp>
    </p:spTree>
    <p:extLst>
      <p:ext uri="{BB962C8B-B14F-4D97-AF65-F5344CB8AC3E}">
        <p14:creationId xmlns:p14="http://schemas.microsoft.com/office/powerpoint/2010/main" val="206041565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7C5391-EC3E-433B-8577-3C54F57656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Raising Systems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5FDFD606-3ED7-4C84-956E-1C389AE8277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02141" y="1268866"/>
            <a:ext cx="10587718" cy="55891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537931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33C571-8C0C-4AD2-8881-6351C9D863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Raising Systems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77CB6FA4-3791-4295-8C1A-A5BFECAFC57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5770" y="1690688"/>
            <a:ext cx="12040460" cy="51673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950185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9D4ADB-A5AA-4CE1-AEE5-4C7B236766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Raising Systems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57501DCD-1824-40A9-A66D-97EA66C0E0C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86328" y="1343607"/>
            <a:ext cx="10219343" cy="52532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247148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ECD1E4-CC08-4D98-8024-F245D7346E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Raising Systems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583BFD5E-B382-4AC3-B06D-9115E85B752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14016" y="1987420"/>
            <a:ext cx="11763967" cy="41739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190521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436C93-DC39-4DEE-B9A5-1400F01507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Lower to Raise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F56B37B8-E041-49C7-8B7D-C4F74E5A847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74417" y="1576873"/>
            <a:ext cx="9843166" cy="50666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525152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2583BA-4B49-4F2E-BDC1-B3C5330433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SPR – Skill Checklist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EE939D8-132D-4753-9BF7-2FE5E7D77D4C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 fontScale="62500" lnSpcReduction="20000"/>
          </a:bodyPr>
          <a:lstStyle/>
          <a:p>
            <a:pPr marL="0" indent="0">
              <a:buNone/>
            </a:pPr>
            <a:r>
              <a:rPr lang="en-US" dirty="0"/>
              <a:t>Knots</a:t>
            </a:r>
          </a:p>
          <a:p>
            <a:pPr marL="0" indent="0">
              <a:buNone/>
            </a:pPr>
            <a:r>
              <a:rPr lang="en-US" dirty="0"/>
              <a:t>☐Rewoven Figure 8</a:t>
            </a:r>
          </a:p>
          <a:p>
            <a:pPr marL="0" indent="0">
              <a:buNone/>
            </a:pPr>
            <a:r>
              <a:rPr lang="en-US" dirty="0"/>
              <a:t>☐Figure 8 on bight</a:t>
            </a:r>
          </a:p>
          <a:p>
            <a:pPr marL="0" indent="0">
              <a:buNone/>
            </a:pPr>
            <a:r>
              <a:rPr lang="en-US" dirty="0"/>
              <a:t>☐Bowline </a:t>
            </a:r>
          </a:p>
          <a:p>
            <a:pPr marL="0" indent="0">
              <a:buNone/>
            </a:pPr>
            <a:r>
              <a:rPr lang="en-US" dirty="0"/>
              <a:t>☐Water knot</a:t>
            </a:r>
          </a:p>
          <a:p>
            <a:pPr marL="0" indent="0">
              <a:buNone/>
            </a:pPr>
            <a:r>
              <a:rPr lang="en-US" dirty="0"/>
              <a:t>☐Flat overhand Bend</a:t>
            </a:r>
          </a:p>
          <a:p>
            <a:pPr marL="0" indent="0">
              <a:buNone/>
            </a:pPr>
            <a:r>
              <a:rPr lang="en-US" dirty="0"/>
              <a:t>☐Mule Overhand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Hitches</a:t>
            </a:r>
          </a:p>
          <a:p>
            <a:pPr marL="0" indent="0">
              <a:buNone/>
            </a:pPr>
            <a:r>
              <a:rPr lang="en-US" dirty="0"/>
              <a:t>☐Prusik hitch</a:t>
            </a:r>
          </a:p>
          <a:p>
            <a:pPr marL="0" indent="0">
              <a:buNone/>
            </a:pPr>
            <a:r>
              <a:rPr lang="en-US" dirty="0"/>
              <a:t>☐</a:t>
            </a:r>
            <a:r>
              <a:rPr lang="en-US" dirty="0" err="1"/>
              <a:t>Munter</a:t>
            </a:r>
            <a:endParaRPr lang="en-US" dirty="0"/>
          </a:p>
          <a:p>
            <a:pPr marL="0" indent="0">
              <a:buNone/>
            </a:pPr>
            <a:r>
              <a:rPr lang="en-US" dirty="0"/>
              <a:t>☐Super </a:t>
            </a:r>
            <a:r>
              <a:rPr lang="en-US" dirty="0" err="1"/>
              <a:t>Munter</a:t>
            </a:r>
            <a:endParaRPr lang="en-US" dirty="0"/>
          </a:p>
          <a:p>
            <a:pPr marL="0" indent="0">
              <a:buNone/>
            </a:pPr>
            <a:r>
              <a:rPr lang="en-US" dirty="0"/>
              <a:t>☐</a:t>
            </a:r>
            <a:r>
              <a:rPr lang="en-US" dirty="0" err="1"/>
              <a:t>Kleimheist</a:t>
            </a: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4A1C062-61F9-4A1A-B986-8AA6FC99E28D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 fontScale="62500" lnSpcReduction="20000"/>
          </a:bodyPr>
          <a:lstStyle/>
          <a:p>
            <a:pPr marL="0" indent="0">
              <a:buNone/>
            </a:pPr>
            <a:r>
              <a:rPr lang="en-US" dirty="0"/>
              <a:t>Load Release Hitches</a:t>
            </a:r>
          </a:p>
          <a:p>
            <a:pPr marL="0" indent="0">
              <a:buNone/>
            </a:pPr>
            <a:r>
              <a:rPr lang="en-US" dirty="0"/>
              <a:t>☐Guide Hitch/</a:t>
            </a:r>
            <a:r>
              <a:rPr lang="en-US" dirty="0" err="1"/>
              <a:t>Munter</a:t>
            </a:r>
            <a:r>
              <a:rPr lang="en-US" dirty="0"/>
              <a:t> Mule Overhand</a:t>
            </a:r>
          </a:p>
          <a:p>
            <a:pPr marL="0" indent="0">
              <a:buNone/>
            </a:pPr>
            <a:r>
              <a:rPr lang="en-US" dirty="0"/>
              <a:t>☐</a:t>
            </a:r>
            <a:r>
              <a:rPr lang="en-US" dirty="0" err="1"/>
              <a:t>Munter</a:t>
            </a:r>
            <a:r>
              <a:rPr lang="en-US" dirty="0"/>
              <a:t> Mariner</a:t>
            </a:r>
          </a:p>
          <a:p>
            <a:pPr marL="0" indent="0">
              <a:buNone/>
            </a:pPr>
            <a:r>
              <a:rPr lang="en-US" dirty="0"/>
              <a:t>☐Mariner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Other Skills</a:t>
            </a:r>
          </a:p>
          <a:p>
            <a:pPr marL="0" indent="0">
              <a:buNone/>
            </a:pPr>
            <a:r>
              <a:rPr lang="en-US" dirty="0"/>
              <a:t>☐Full Belay Escape – with releasable hitch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5397506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7296E6-4B79-4BC5-BCA6-1DB42FC3C7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Lower to Raise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DC28D373-8915-4B22-8DC9-DEEB3BA6D4A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18159" y="2006081"/>
            <a:ext cx="10755681" cy="43893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817661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110E92-9A87-4767-AEA5-9AF93A91B3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Lower to Raise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63F83347-83FF-475C-B138-C436E688484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67268" y="1578720"/>
            <a:ext cx="10057463" cy="4139406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128962AF-1DC2-488E-81E8-CC0663AA5EAA}"/>
              </a:ext>
            </a:extLst>
          </p:cNvPr>
          <p:cNvSpPr txBox="1"/>
          <p:nvPr/>
        </p:nvSpPr>
        <p:spPr>
          <a:xfrm>
            <a:off x="914400" y="5788404"/>
            <a:ext cx="1109024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Note: it is HIGHLY recommended you close the system with a clove hitch backup before completely removing the lowering system</a:t>
            </a:r>
          </a:p>
        </p:txBody>
      </p:sp>
    </p:spTree>
    <p:extLst>
      <p:ext uri="{BB962C8B-B14F-4D97-AF65-F5344CB8AC3E}">
        <p14:creationId xmlns:p14="http://schemas.microsoft.com/office/powerpoint/2010/main" val="310232489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A11B4F-D356-4A58-A033-C0BC23E6BE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Lower to Raise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3FD0C436-1C8B-4B66-9B02-8587257B3D8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54976" y="1483567"/>
            <a:ext cx="10682048" cy="49359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159365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A98A4D-05D6-462E-9163-9A7B7158F8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Lower to Raise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1E1E9C18-0C18-4297-BB54-2EDFF214177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36715" y="1388528"/>
            <a:ext cx="10918570" cy="51043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334145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16867B-1E92-43FC-AA96-2D80BAFE21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Raise to Lower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7D94FF67-BFC5-4361-864F-56DF05C38DB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318137" y="1354144"/>
            <a:ext cx="9555726" cy="50094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465625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AE29CE-5CA3-492F-928A-941109DC86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Raise to Lower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C4E3C4D9-E7CA-4FCE-81C5-EB4A6909831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09552" y="1690688"/>
            <a:ext cx="11172895" cy="47336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138384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5BC054-EA07-4CA9-A414-1B57E8BF62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Raise to Lower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79EAD1CC-1D6F-47FE-B9E5-D8AFA36F379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16305" y="1558880"/>
            <a:ext cx="9759389" cy="4066412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6CAACB9F-899B-4A96-B384-DAF82E781515}"/>
              </a:ext>
            </a:extLst>
          </p:cNvPr>
          <p:cNvSpPr txBox="1"/>
          <p:nvPr/>
        </p:nvSpPr>
        <p:spPr>
          <a:xfrm>
            <a:off x="914400" y="5788404"/>
            <a:ext cx="1109024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Note: it is HIGHLY recommended you close the system with a clove hitch backup before completely removing the raising system</a:t>
            </a:r>
          </a:p>
        </p:txBody>
      </p:sp>
    </p:spTree>
    <p:extLst>
      <p:ext uri="{BB962C8B-B14F-4D97-AF65-F5344CB8AC3E}">
        <p14:creationId xmlns:p14="http://schemas.microsoft.com/office/powerpoint/2010/main" val="387068943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0A3E34-62DD-4A59-BE1A-96878C2C7B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Raise to Lower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7C80A184-E78F-4B66-B771-FAF6F61847B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92505" y="1614198"/>
            <a:ext cx="11006989" cy="44243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642880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0A3E34-62DD-4A59-BE1A-96878C2C7B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Raise to Lower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1A351966-F670-40E3-AD2C-5116097B8FF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24490" y="1520889"/>
            <a:ext cx="10943019" cy="47517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319817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1E2E7E-0CB5-40B3-B4E9-886403B897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Knot Pass - Lowering</a:t>
            </a:r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26030C28-13B3-46E2-BE2F-DB46DB03A45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00844" y="1194221"/>
            <a:ext cx="10390312" cy="56637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181714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D55CD764-972B-4CA5-A885-53E55C63E17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34165AB3-7006-4430-BCE3-25476BE1332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948267"/>
            <a:ext cx="5291468" cy="5909733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062B4F2E-AF3C-4844-8ADF-3B6B5CF6C2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4361" y="1957628"/>
            <a:ext cx="4241800" cy="2648239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6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SPR – Station Checklist</a:t>
            </a:r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0CFA5236-2A7F-4F0A-877F-330404E2ECA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56167" y="3154680"/>
            <a:ext cx="232963" cy="1340860"/>
            <a:chOff x="56167" y="3154680"/>
            <a:chExt cx="232963" cy="1340860"/>
          </a:xfrm>
        </p:grpSpPr>
        <p:sp>
          <p:nvSpPr>
            <p:cNvPr id="17" name="Rectangle 2">
              <a:extLst>
                <a:ext uri="{FF2B5EF4-FFF2-40B4-BE49-F238E27FC236}">
                  <a16:creationId xmlns:a16="http://schemas.microsoft.com/office/drawing/2014/main" id="{BABD9770-B7BD-4553-96E9-3DDBE9FC6C1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228600" y="3724439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Rectangle 59">
              <a:extLst>
                <a:ext uri="{FF2B5EF4-FFF2-40B4-BE49-F238E27FC236}">
                  <a16:creationId xmlns:a16="http://schemas.microsoft.com/office/drawing/2014/main" id="{83D11737-FD98-474F-971E-736EB50D1FA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54864" y="3724439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Rectangle 2">
              <a:extLst>
                <a:ext uri="{FF2B5EF4-FFF2-40B4-BE49-F238E27FC236}">
                  <a16:creationId xmlns:a16="http://schemas.microsoft.com/office/drawing/2014/main" id="{55A7B686-73E6-4116-8E4F-05E20DAD781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228600" y="3582325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Rectangle 59">
              <a:extLst>
                <a:ext uri="{FF2B5EF4-FFF2-40B4-BE49-F238E27FC236}">
                  <a16:creationId xmlns:a16="http://schemas.microsoft.com/office/drawing/2014/main" id="{B68A8719-FE43-4773-8CD7-FB7A161D464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54864" y="3582325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Rectangle 2">
              <a:extLst>
                <a:ext uri="{FF2B5EF4-FFF2-40B4-BE49-F238E27FC236}">
                  <a16:creationId xmlns:a16="http://schemas.microsoft.com/office/drawing/2014/main" id="{92AABA6D-FE40-4583-9ED5-FAFFEAF2EA5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228600" y="3440211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Rectangle 59">
              <a:extLst>
                <a:ext uri="{FF2B5EF4-FFF2-40B4-BE49-F238E27FC236}">
                  <a16:creationId xmlns:a16="http://schemas.microsoft.com/office/drawing/2014/main" id="{5303E13F-2D0E-4253-AB44-5622D5FF008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54864" y="3440211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Rectangle 2">
              <a:extLst>
                <a:ext uri="{FF2B5EF4-FFF2-40B4-BE49-F238E27FC236}">
                  <a16:creationId xmlns:a16="http://schemas.microsoft.com/office/drawing/2014/main" id="{C96E2489-6129-4153-B618-784949D1EC5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228600" y="3298097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Rectangle 59">
              <a:extLst>
                <a:ext uri="{FF2B5EF4-FFF2-40B4-BE49-F238E27FC236}">
                  <a16:creationId xmlns:a16="http://schemas.microsoft.com/office/drawing/2014/main" id="{F5772FD7-0326-4437-93D3-1F356EF3FAC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54864" y="3298097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Rectangle 2">
              <a:extLst>
                <a:ext uri="{FF2B5EF4-FFF2-40B4-BE49-F238E27FC236}">
                  <a16:creationId xmlns:a16="http://schemas.microsoft.com/office/drawing/2014/main" id="{E91B716C-2BFF-4E81-8E47-C5FD8A2A962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228600" y="3155983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Rectangle 59">
              <a:extLst>
                <a:ext uri="{FF2B5EF4-FFF2-40B4-BE49-F238E27FC236}">
                  <a16:creationId xmlns:a16="http://schemas.microsoft.com/office/drawing/2014/main" id="{A17D7EB9-99FC-4C15-B0E5-A80EBF469EB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54864" y="3155983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Rectangle 2">
              <a:extLst>
                <a:ext uri="{FF2B5EF4-FFF2-40B4-BE49-F238E27FC236}">
                  <a16:creationId xmlns:a16="http://schemas.microsoft.com/office/drawing/2014/main" id="{07A760F9-0451-4B60-9E2C-71387345AAD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228600" y="4435009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Rectangle 59">
              <a:extLst>
                <a:ext uri="{FF2B5EF4-FFF2-40B4-BE49-F238E27FC236}">
                  <a16:creationId xmlns:a16="http://schemas.microsoft.com/office/drawing/2014/main" id="{DA9E5AAA-4CA5-4157-9823-61BE8737501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54864" y="4435009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Rectangle 2">
              <a:extLst>
                <a:ext uri="{FF2B5EF4-FFF2-40B4-BE49-F238E27FC236}">
                  <a16:creationId xmlns:a16="http://schemas.microsoft.com/office/drawing/2014/main" id="{51089EA7-1D28-4F2F-9403-64F45AC33FF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228600" y="4292895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Rectangle 59">
              <a:extLst>
                <a:ext uri="{FF2B5EF4-FFF2-40B4-BE49-F238E27FC236}">
                  <a16:creationId xmlns:a16="http://schemas.microsoft.com/office/drawing/2014/main" id="{1174947E-B8BA-4D42-A7E6-981CB4D8F00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54864" y="4292895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Rectangle 2">
              <a:extLst>
                <a:ext uri="{FF2B5EF4-FFF2-40B4-BE49-F238E27FC236}">
                  <a16:creationId xmlns:a16="http://schemas.microsoft.com/office/drawing/2014/main" id="{66EC6752-CBE7-402E-9A9B-AE6DE46F4B4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228600" y="4150781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Rectangle 59">
              <a:extLst>
                <a:ext uri="{FF2B5EF4-FFF2-40B4-BE49-F238E27FC236}">
                  <a16:creationId xmlns:a16="http://schemas.microsoft.com/office/drawing/2014/main" id="{FE41FB58-F919-484D-BFF9-083D66D47B8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54864" y="4150781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Rectangle 2">
              <a:extLst>
                <a:ext uri="{FF2B5EF4-FFF2-40B4-BE49-F238E27FC236}">
                  <a16:creationId xmlns:a16="http://schemas.microsoft.com/office/drawing/2014/main" id="{CEABF93A-52DC-4647-BF40-F29F8B2027F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228600" y="4008667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Rectangle 59">
              <a:extLst>
                <a:ext uri="{FF2B5EF4-FFF2-40B4-BE49-F238E27FC236}">
                  <a16:creationId xmlns:a16="http://schemas.microsoft.com/office/drawing/2014/main" id="{2208A40B-A2BD-41D1-AB1F-F0C5022CCD6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54864" y="4008667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Rectangle 2">
              <a:extLst>
                <a:ext uri="{FF2B5EF4-FFF2-40B4-BE49-F238E27FC236}">
                  <a16:creationId xmlns:a16="http://schemas.microsoft.com/office/drawing/2014/main" id="{A13D9143-1D57-45A5-802B-5AA29C5BAE1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228600" y="3866553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Rectangle 59">
              <a:extLst>
                <a:ext uri="{FF2B5EF4-FFF2-40B4-BE49-F238E27FC236}">
                  <a16:creationId xmlns:a16="http://schemas.microsoft.com/office/drawing/2014/main" id="{FFD21B20-61F0-43E2-8856-E9951C3BD2C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54864" y="3866553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8" name="Rectangle 37">
            <a:extLst>
              <a:ext uri="{FF2B5EF4-FFF2-40B4-BE49-F238E27FC236}">
                <a16:creationId xmlns:a16="http://schemas.microsoft.com/office/drawing/2014/main" id="{E3E51905-F374-4E1A-97CF-B741584B74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501384"/>
            <a:ext cx="5852160" cy="35661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7" name="Content Placeholder 6">
            <a:extLst>
              <a:ext uri="{FF2B5EF4-FFF2-40B4-BE49-F238E27FC236}">
                <a16:creationId xmlns:a16="http://schemas.microsoft.com/office/drawing/2014/main" id="{6BFAE1AC-DBE5-431F-B294-D7DDFCF4217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02195966"/>
              </p:ext>
            </p:extLst>
          </p:nvPr>
        </p:nvGraphicFramePr>
        <p:xfrm>
          <a:off x="5291468" y="611468"/>
          <a:ext cx="6900533" cy="5666574"/>
        </p:xfrm>
        <a:graphic>
          <a:graphicData uri="http://schemas.openxmlformats.org/drawingml/2006/table">
            <a:tbl>
              <a:tblPr firstRow="1" firstCol="1" bandRow="1">
                <a:tableStyleId>{5DA37D80-6434-44D0-A028-1B22A696006F}</a:tableStyleId>
              </a:tblPr>
              <a:tblGrid>
                <a:gridCol w="3544825">
                  <a:extLst>
                    <a:ext uri="{9D8B030D-6E8A-4147-A177-3AD203B41FA5}">
                      <a16:colId xmlns:a16="http://schemas.microsoft.com/office/drawing/2014/main" val="1429084886"/>
                    </a:ext>
                  </a:extLst>
                </a:gridCol>
                <a:gridCol w="3355708">
                  <a:extLst>
                    <a:ext uri="{9D8B030D-6E8A-4147-A177-3AD203B41FA5}">
                      <a16:colId xmlns:a16="http://schemas.microsoft.com/office/drawing/2014/main" val="2409168738"/>
                    </a:ext>
                  </a:extLst>
                </a:gridCol>
              </a:tblGrid>
              <a:tr h="396826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100" dirty="0">
                          <a:effectLst/>
                        </a:rPr>
                        <a:t>Main Line 1</a:t>
                      </a:r>
                      <a:endParaRPr lang="en-US" sz="2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1504" marR="13150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100" dirty="0">
                          <a:effectLst/>
                        </a:rPr>
                        <a:t>Main Line 2 (or belay)</a:t>
                      </a:r>
                      <a:endParaRPr lang="en-US" sz="2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1504" marR="13150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393607475"/>
                  </a:ext>
                </a:extLst>
              </a:tr>
              <a:tr h="396703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100" b="0">
                          <a:effectLst/>
                        </a:rPr>
                        <a:t>☐Anchor – wrap 3 pull 2</a:t>
                      </a:r>
                      <a:endParaRPr lang="en-US" sz="2100" b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1504" marR="13150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100">
                          <a:effectLst/>
                        </a:rPr>
                        <a:t>☐Anchor – Wrap 3 pull 2</a:t>
                      </a:r>
                      <a:endParaRPr lang="en-US" sz="2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1504" marR="13150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892070434"/>
                  </a:ext>
                </a:extLst>
              </a:tr>
              <a:tr h="1084786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100" b="0" dirty="0">
                          <a:effectLst/>
                        </a:rPr>
                        <a:t>☐Descent Control – redirected ATC </a:t>
                      </a:r>
                      <a:endParaRPr lang="en-US" sz="21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1504" marR="13150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100" dirty="0">
                          <a:effectLst/>
                        </a:rPr>
                        <a:t>☐Descent control – redirected ATC </a:t>
                      </a:r>
                      <a:endParaRPr lang="en-US" sz="2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1504" marR="13150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621281792"/>
                  </a:ext>
                </a:extLst>
              </a:tr>
              <a:tr h="396703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100" b="0">
                          <a:effectLst/>
                        </a:rPr>
                        <a:t>☐Safety Hitch</a:t>
                      </a:r>
                      <a:endParaRPr lang="en-US" sz="2100" b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1504" marR="13150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100">
                          <a:effectLst/>
                        </a:rPr>
                        <a:t>☐Safety Hitch</a:t>
                      </a:r>
                      <a:endParaRPr lang="en-US" sz="2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1504" marR="13150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570993365"/>
                  </a:ext>
                </a:extLst>
              </a:tr>
              <a:tr h="396826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100" b="0">
                          <a:effectLst/>
                        </a:rPr>
                        <a:t> </a:t>
                      </a:r>
                      <a:endParaRPr lang="en-US" sz="2100" b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1504" marR="13150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100" dirty="0">
                          <a:effectLst/>
                        </a:rPr>
                        <a:t> </a:t>
                      </a:r>
                      <a:endParaRPr lang="en-US" sz="2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1504" marR="13150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730849465"/>
                  </a:ext>
                </a:extLst>
              </a:tr>
              <a:tr h="396826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100" b="1" dirty="0">
                          <a:effectLst/>
                        </a:rPr>
                        <a:t>Attendant</a:t>
                      </a:r>
                      <a:endParaRPr lang="en-US" sz="21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1504" marR="13150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100" b="1" dirty="0">
                          <a:effectLst/>
                        </a:rPr>
                        <a:t>High Directional (as required)</a:t>
                      </a:r>
                      <a:endParaRPr lang="en-US" sz="21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1504" marR="13150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683808871"/>
                  </a:ext>
                </a:extLst>
              </a:tr>
              <a:tr h="1084786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100" b="0">
                          <a:effectLst/>
                        </a:rPr>
                        <a:t>☐Long Tail Bowline (5 foot tail) with figure 8 on bight at end of tail</a:t>
                      </a:r>
                      <a:endParaRPr lang="en-US" sz="2100" b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1504" marR="13150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100">
                          <a:effectLst/>
                        </a:rPr>
                        <a:t>☐Wrap many pull many</a:t>
                      </a:r>
                      <a:endParaRPr lang="en-US" sz="2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1504" marR="13150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787747164"/>
                  </a:ext>
                </a:extLst>
              </a:tr>
              <a:tr h="570474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100" b="0" dirty="0">
                          <a:effectLst/>
                        </a:rPr>
                        <a:t>☐Long prusik to belay line</a:t>
                      </a:r>
                      <a:endParaRPr lang="en-US" sz="21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1504" marR="13150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100" dirty="0">
                          <a:effectLst/>
                        </a:rPr>
                        <a:t>☐Releasable hitch</a:t>
                      </a:r>
                      <a:endParaRPr lang="en-US" sz="2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1504" marR="13150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775769903"/>
                  </a:ext>
                </a:extLst>
              </a:tr>
              <a:tr h="396826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100" dirty="0">
                          <a:effectLst/>
                        </a:rPr>
                        <a:t> </a:t>
                      </a:r>
                      <a:r>
                        <a:rPr lang="en-US" sz="2100" b="0" dirty="0">
                          <a:effectLst/>
                        </a:rPr>
                        <a:t>☐Prusik on main line for subject</a:t>
                      </a:r>
                      <a:endParaRPr lang="en-US" sz="2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1504" marR="13150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100" dirty="0">
                          <a:effectLst/>
                        </a:rPr>
                        <a:t>☐Pulley</a:t>
                      </a:r>
                      <a:endParaRPr lang="en-US" sz="2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1504" marR="13150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38225726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8320475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1327C4-7F18-4A2B-88E4-674DAA2436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Knot Pass - Lowering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949CB513-D2A2-4D06-9CC1-DFC1D97DA69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41240" y="1616043"/>
            <a:ext cx="11709519" cy="51673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095352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424ED9-8C26-4FC1-9B40-830DDFEAA1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Knot Pass - Lowering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CA6FB707-A0F0-4FB0-8CD8-3F5AC5D9678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01869" y="1619428"/>
            <a:ext cx="11188262" cy="52385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6532448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424ED9-8C26-4FC1-9B40-830DDFEAA1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Knot Pass - Lowering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426164D9-E847-46AB-81F5-339890E6D1B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06888" y="1690688"/>
            <a:ext cx="10026683" cy="52024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0803567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9AEE77-8084-43DB-9E02-5885DD7E6A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Knot Pass - Lowering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BA73B56-C70C-4833-89CF-83F8B58DFAC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Do not let the knot come too close to the lowering system or it will jam. Leave at least 8-12 inches</a:t>
            </a:r>
          </a:p>
          <a:p>
            <a:r>
              <a:rPr lang="en-US" dirty="0"/>
              <a:t>Tighten the LRH by hand as much as you can</a:t>
            </a:r>
          </a:p>
          <a:p>
            <a:r>
              <a:rPr lang="en-US" dirty="0"/>
              <a:t>Keep the </a:t>
            </a:r>
            <a:r>
              <a:rPr lang="en-US" dirty="0" err="1"/>
              <a:t>Munter</a:t>
            </a:r>
            <a:r>
              <a:rPr lang="en-US" dirty="0"/>
              <a:t> or Mariner on the LRH close to the anchor so it doesn’t travel away as you release</a:t>
            </a:r>
          </a:p>
        </p:txBody>
      </p:sp>
    </p:spTree>
    <p:extLst>
      <p:ext uri="{BB962C8B-B14F-4D97-AF65-F5344CB8AC3E}">
        <p14:creationId xmlns:p14="http://schemas.microsoft.com/office/powerpoint/2010/main" val="1434389558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9AEE77-8084-43DB-9E02-5885DD7E6A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Knot Pass - Raising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6FE04572-054B-456C-BDB9-21B0D745B60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849627" y="1459396"/>
            <a:ext cx="8492745" cy="51187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5423258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87CD4B-2753-4D6B-905D-599CEBF8AC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Knot Pass - Raising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B62699A4-CC05-4936-A622-B9DD00BCFE3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08482" y="1539552"/>
            <a:ext cx="10375035" cy="47680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6133355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87CD4B-2753-4D6B-905D-599CEBF8AC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Knot Pass - Raising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395537A4-73AC-4C6A-9CC3-F147B905667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01321" y="1446245"/>
            <a:ext cx="10789357" cy="51252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6322186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87CD4B-2753-4D6B-905D-599CEBF8AC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Knot Pass - Raising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4E1BB637-EA3A-4231-B915-77110475345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64514" y="1332949"/>
            <a:ext cx="10062971" cy="51599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2606810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87CD4B-2753-4D6B-905D-599CEBF8AC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Knot Pass - Raising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8920BE7C-27B7-4D92-BFD9-2C72056332D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99911" y="1258304"/>
            <a:ext cx="10592177" cy="52345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9649712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87CD4B-2753-4D6B-905D-599CEBF8AC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Knot Pass - Raising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E9E2BAD0-6A29-48B9-8B11-9670A8475FD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95333" y="1532018"/>
            <a:ext cx="9801333" cy="4863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105774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D55CD764-972B-4CA5-A885-53E55C63E17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34165AB3-7006-4430-BCE3-25476BE1332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948267"/>
            <a:ext cx="5291468" cy="5909733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062B4F2E-AF3C-4844-8ADF-3B6B5CF6C2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4361" y="1957628"/>
            <a:ext cx="4241800" cy="2648239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6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SPR – Command Checklist</a:t>
            </a:r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0CFA5236-2A7F-4F0A-877F-330404E2ECA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56167" y="3154680"/>
            <a:ext cx="232963" cy="1340860"/>
            <a:chOff x="56167" y="3154680"/>
            <a:chExt cx="232963" cy="1340860"/>
          </a:xfrm>
        </p:grpSpPr>
        <p:sp>
          <p:nvSpPr>
            <p:cNvPr id="17" name="Rectangle 2">
              <a:extLst>
                <a:ext uri="{FF2B5EF4-FFF2-40B4-BE49-F238E27FC236}">
                  <a16:creationId xmlns:a16="http://schemas.microsoft.com/office/drawing/2014/main" id="{BABD9770-B7BD-4553-96E9-3DDBE9FC6C1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228600" y="3724439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Rectangle 59">
              <a:extLst>
                <a:ext uri="{FF2B5EF4-FFF2-40B4-BE49-F238E27FC236}">
                  <a16:creationId xmlns:a16="http://schemas.microsoft.com/office/drawing/2014/main" id="{83D11737-FD98-474F-971E-736EB50D1FA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54864" y="3724439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Rectangle 2">
              <a:extLst>
                <a:ext uri="{FF2B5EF4-FFF2-40B4-BE49-F238E27FC236}">
                  <a16:creationId xmlns:a16="http://schemas.microsoft.com/office/drawing/2014/main" id="{55A7B686-73E6-4116-8E4F-05E20DAD781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228600" y="3582325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Rectangle 59">
              <a:extLst>
                <a:ext uri="{FF2B5EF4-FFF2-40B4-BE49-F238E27FC236}">
                  <a16:creationId xmlns:a16="http://schemas.microsoft.com/office/drawing/2014/main" id="{B68A8719-FE43-4773-8CD7-FB7A161D464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54864" y="3582325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Rectangle 2">
              <a:extLst>
                <a:ext uri="{FF2B5EF4-FFF2-40B4-BE49-F238E27FC236}">
                  <a16:creationId xmlns:a16="http://schemas.microsoft.com/office/drawing/2014/main" id="{92AABA6D-FE40-4583-9ED5-FAFFEAF2EA5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228600" y="3440211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Rectangle 59">
              <a:extLst>
                <a:ext uri="{FF2B5EF4-FFF2-40B4-BE49-F238E27FC236}">
                  <a16:creationId xmlns:a16="http://schemas.microsoft.com/office/drawing/2014/main" id="{5303E13F-2D0E-4253-AB44-5622D5FF008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54864" y="3440211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Rectangle 2">
              <a:extLst>
                <a:ext uri="{FF2B5EF4-FFF2-40B4-BE49-F238E27FC236}">
                  <a16:creationId xmlns:a16="http://schemas.microsoft.com/office/drawing/2014/main" id="{C96E2489-6129-4153-B618-784949D1EC5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228600" y="3298097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Rectangle 59">
              <a:extLst>
                <a:ext uri="{FF2B5EF4-FFF2-40B4-BE49-F238E27FC236}">
                  <a16:creationId xmlns:a16="http://schemas.microsoft.com/office/drawing/2014/main" id="{F5772FD7-0326-4437-93D3-1F356EF3FAC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54864" y="3298097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Rectangle 2">
              <a:extLst>
                <a:ext uri="{FF2B5EF4-FFF2-40B4-BE49-F238E27FC236}">
                  <a16:creationId xmlns:a16="http://schemas.microsoft.com/office/drawing/2014/main" id="{E91B716C-2BFF-4E81-8E47-C5FD8A2A962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228600" y="3155983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Rectangle 59">
              <a:extLst>
                <a:ext uri="{FF2B5EF4-FFF2-40B4-BE49-F238E27FC236}">
                  <a16:creationId xmlns:a16="http://schemas.microsoft.com/office/drawing/2014/main" id="{A17D7EB9-99FC-4C15-B0E5-A80EBF469EB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54864" y="3155983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Rectangle 2">
              <a:extLst>
                <a:ext uri="{FF2B5EF4-FFF2-40B4-BE49-F238E27FC236}">
                  <a16:creationId xmlns:a16="http://schemas.microsoft.com/office/drawing/2014/main" id="{07A760F9-0451-4B60-9E2C-71387345AAD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228600" y="4435009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Rectangle 59">
              <a:extLst>
                <a:ext uri="{FF2B5EF4-FFF2-40B4-BE49-F238E27FC236}">
                  <a16:creationId xmlns:a16="http://schemas.microsoft.com/office/drawing/2014/main" id="{DA9E5AAA-4CA5-4157-9823-61BE8737501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54864" y="4435009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Rectangle 2">
              <a:extLst>
                <a:ext uri="{FF2B5EF4-FFF2-40B4-BE49-F238E27FC236}">
                  <a16:creationId xmlns:a16="http://schemas.microsoft.com/office/drawing/2014/main" id="{51089EA7-1D28-4F2F-9403-64F45AC33FF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228600" y="4292895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Rectangle 59">
              <a:extLst>
                <a:ext uri="{FF2B5EF4-FFF2-40B4-BE49-F238E27FC236}">
                  <a16:creationId xmlns:a16="http://schemas.microsoft.com/office/drawing/2014/main" id="{1174947E-B8BA-4D42-A7E6-981CB4D8F00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54864" y="4292895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Rectangle 2">
              <a:extLst>
                <a:ext uri="{FF2B5EF4-FFF2-40B4-BE49-F238E27FC236}">
                  <a16:creationId xmlns:a16="http://schemas.microsoft.com/office/drawing/2014/main" id="{66EC6752-CBE7-402E-9A9B-AE6DE46F4B4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228600" y="4150781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Rectangle 59">
              <a:extLst>
                <a:ext uri="{FF2B5EF4-FFF2-40B4-BE49-F238E27FC236}">
                  <a16:creationId xmlns:a16="http://schemas.microsoft.com/office/drawing/2014/main" id="{FE41FB58-F919-484D-BFF9-083D66D47B8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54864" y="4150781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Rectangle 2">
              <a:extLst>
                <a:ext uri="{FF2B5EF4-FFF2-40B4-BE49-F238E27FC236}">
                  <a16:creationId xmlns:a16="http://schemas.microsoft.com/office/drawing/2014/main" id="{CEABF93A-52DC-4647-BF40-F29F8B2027F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228600" y="4008667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Rectangle 59">
              <a:extLst>
                <a:ext uri="{FF2B5EF4-FFF2-40B4-BE49-F238E27FC236}">
                  <a16:creationId xmlns:a16="http://schemas.microsoft.com/office/drawing/2014/main" id="{2208A40B-A2BD-41D1-AB1F-F0C5022CCD6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54864" y="4008667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Rectangle 2">
              <a:extLst>
                <a:ext uri="{FF2B5EF4-FFF2-40B4-BE49-F238E27FC236}">
                  <a16:creationId xmlns:a16="http://schemas.microsoft.com/office/drawing/2014/main" id="{A13D9143-1D57-45A5-802B-5AA29C5BAE1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228600" y="3866553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Rectangle 59">
              <a:extLst>
                <a:ext uri="{FF2B5EF4-FFF2-40B4-BE49-F238E27FC236}">
                  <a16:creationId xmlns:a16="http://schemas.microsoft.com/office/drawing/2014/main" id="{FFD21B20-61F0-43E2-8856-E9951C3BD2C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54864" y="3866553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8" name="Rectangle 37">
            <a:extLst>
              <a:ext uri="{FF2B5EF4-FFF2-40B4-BE49-F238E27FC236}">
                <a16:creationId xmlns:a16="http://schemas.microsoft.com/office/drawing/2014/main" id="{E3E51905-F374-4E1A-97CF-B741584B74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501384"/>
            <a:ext cx="5852160" cy="35661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7" name="Content Placeholder 6">
            <a:extLst>
              <a:ext uri="{FF2B5EF4-FFF2-40B4-BE49-F238E27FC236}">
                <a16:creationId xmlns:a16="http://schemas.microsoft.com/office/drawing/2014/main" id="{6BFAE1AC-DBE5-431F-B294-D7DDFCF4217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90392848"/>
              </p:ext>
            </p:extLst>
          </p:nvPr>
        </p:nvGraphicFramePr>
        <p:xfrm>
          <a:off x="5291468" y="948266"/>
          <a:ext cx="6900533" cy="5318312"/>
        </p:xfrm>
        <a:graphic>
          <a:graphicData uri="http://schemas.openxmlformats.org/drawingml/2006/table">
            <a:tbl>
              <a:tblPr firstRow="1" firstCol="1" bandRow="1">
                <a:tableStyleId>{BC89EF96-8CEA-46FF-86C4-4CE0E7609802}</a:tableStyleId>
              </a:tblPr>
              <a:tblGrid>
                <a:gridCol w="3544825">
                  <a:extLst>
                    <a:ext uri="{9D8B030D-6E8A-4147-A177-3AD203B41FA5}">
                      <a16:colId xmlns:a16="http://schemas.microsoft.com/office/drawing/2014/main" val="1429084886"/>
                    </a:ext>
                  </a:extLst>
                </a:gridCol>
                <a:gridCol w="3355708">
                  <a:extLst>
                    <a:ext uri="{9D8B030D-6E8A-4147-A177-3AD203B41FA5}">
                      <a16:colId xmlns:a16="http://schemas.microsoft.com/office/drawing/2014/main" val="2409168738"/>
                    </a:ext>
                  </a:extLst>
                </a:gridCol>
              </a:tblGrid>
              <a:tr h="508118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0" dirty="0">
                          <a:effectLst/>
                        </a:rPr>
                        <a:t>☐Quiet on the set (optional)</a:t>
                      </a:r>
                      <a:endParaRPr lang="en-US" sz="11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0" dirty="0">
                          <a:effectLst/>
                        </a:rPr>
                        <a:t>☐Down Slow/Down</a:t>
                      </a:r>
                      <a:endParaRPr lang="en-US" sz="11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93607475"/>
                  </a:ext>
                </a:extLst>
              </a:tr>
              <a:tr h="507960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0" dirty="0">
                          <a:effectLst/>
                        </a:rPr>
                        <a:t>☐Main line Ready? – Main Line Ready</a:t>
                      </a:r>
                      <a:endParaRPr lang="en-US" sz="11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0">
                          <a:effectLst/>
                        </a:rPr>
                        <a:t>☐STOP</a:t>
                      </a:r>
                      <a:endParaRPr lang="en-US" sz="1100" b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92070434"/>
                  </a:ext>
                </a:extLst>
              </a:tr>
              <a:tr h="1389019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0" dirty="0">
                          <a:effectLst/>
                        </a:rPr>
                        <a:t>☐Attendant Ready? – Attendant Ready</a:t>
                      </a:r>
                      <a:endParaRPr lang="en-US" sz="11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0">
                          <a:effectLst/>
                        </a:rPr>
                        <a:t>☐Main line ___________ (down X feet/inches, convert to raise, lock the system, etc)</a:t>
                      </a:r>
                      <a:endParaRPr lang="en-US" sz="1100" b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21281792"/>
                  </a:ext>
                </a:extLst>
              </a:tr>
              <a:tr h="507960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0" dirty="0">
                          <a:effectLst/>
                        </a:rPr>
                        <a:t>☐Preflight Check – walk through scenario, make sure everyone knows what the plan is</a:t>
                      </a:r>
                      <a:endParaRPr lang="en-US" sz="11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0" dirty="0">
                          <a:effectLst/>
                        </a:rPr>
                        <a:t>☐Attendant ___________ (needs XXX, attendant ready, </a:t>
                      </a:r>
                      <a:r>
                        <a:rPr lang="en-US" sz="1100" b="0" dirty="0" err="1">
                          <a:effectLst/>
                        </a:rPr>
                        <a:t>etc</a:t>
                      </a:r>
                      <a:r>
                        <a:rPr lang="en-US" sz="1100" b="0" dirty="0">
                          <a:effectLst/>
                        </a:rPr>
                        <a:t>)</a:t>
                      </a:r>
                      <a:endParaRPr lang="en-US" sz="11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70993365"/>
                  </a:ext>
                </a:extLst>
              </a:tr>
              <a:tr h="508118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0">
                          <a:effectLst/>
                        </a:rPr>
                        <a:t>☐Attendant Approach the Edge – Attendant at the edge</a:t>
                      </a:r>
                      <a:endParaRPr lang="en-US" sz="1100" b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0" dirty="0">
                          <a:effectLst/>
                        </a:rPr>
                        <a:t>☐Up Slow/Up</a:t>
                      </a:r>
                      <a:endParaRPr lang="en-US" sz="11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30849465"/>
                  </a:ext>
                </a:extLst>
              </a:tr>
              <a:tr h="508118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0">
                          <a:effectLst/>
                        </a:rPr>
                        <a:t>☐Main line, pull slack, load system – System loaded</a:t>
                      </a:r>
                      <a:endParaRPr lang="en-US" sz="1100" b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0" dirty="0">
                          <a:effectLst/>
                        </a:rPr>
                        <a:t>☐ALL STOP</a:t>
                      </a:r>
                      <a:endParaRPr lang="en-US" sz="11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83808871"/>
                  </a:ext>
                </a:extLst>
              </a:tr>
              <a:tr h="1389019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0" dirty="0">
                          <a:effectLst/>
                        </a:rPr>
                        <a:t>☐Attendant Lean back – Attendant ready</a:t>
                      </a:r>
                      <a:endParaRPr lang="en-US" sz="11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0" dirty="0">
                          <a:effectLst/>
                        </a:rPr>
                        <a:t>☐DC ___________ (Disconnect Main/Belay/All)</a:t>
                      </a:r>
                      <a:endParaRPr lang="en-US" sz="11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8774716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83296033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87CD4B-2753-4D6B-905D-599CEBF8AC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Knot Pass - Raising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AAA3ED2-5413-4A8F-80DD-25FFE0B3B78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Note: to avoid decreasing the pulling (throw) distance each time a knot is passed, you can remove the anchor extension as soon as the knot has passed the pulley far enough</a:t>
            </a:r>
          </a:p>
        </p:txBody>
      </p:sp>
    </p:spTree>
    <p:extLst>
      <p:ext uri="{BB962C8B-B14F-4D97-AF65-F5344CB8AC3E}">
        <p14:creationId xmlns:p14="http://schemas.microsoft.com/office/powerpoint/2010/main" val="128323300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42A5316D-ED2F-4F89-B4B4-8D9240B1A34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2013557" cy="6858000"/>
          </a:xfrm>
          <a:prstGeom prst="rect">
            <a:avLst/>
          </a:prstGeom>
          <a:solidFill>
            <a:srgbClr val="7F7F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8EC5DF6-B85F-4E26-B30B-2E0A0A3EC1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4510" y="1487272"/>
            <a:ext cx="2743200" cy="2743200"/>
          </a:xfrm>
          <a:prstGeom prst="ellipse">
            <a:avLst/>
          </a:prstGeom>
          <a:solidFill>
            <a:srgbClr val="262626"/>
          </a:solidFill>
          <a:ln w="174625" cmpd="thinThick">
            <a:solidFill>
              <a:srgbClr val="262626"/>
            </a:solidFill>
          </a:ln>
        </p:spPr>
        <p:txBody>
          <a:bodyPr>
            <a:normAutofit/>
          </a:bodyPr>
          <a:lstStyle/>
          <a:p>
            <a:pPr algn="ctr"/>
            <a:r>
              <a:rPr lang="en-US" sz="2600">
                <a:solidFill>
                  <a:srgbClr val="FFFFFF"/>
                </a:solidFill>
              </a:rPr>
              <a:t>SPR – Other Skills</a:t>
            </a: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B76FC201-53F9-4CAB-9216-905272727E1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38600" y="4884873"/>
            <a:ext cx="7188199" cy="1292090"/>
          </a:xfrm>
        </p:spPr>
        <p:txBody>
          <a:bodyPr>
            <a:normAutofit/>
          </a:bodyPr>
          <a:lstStyle/>
          <a:p>
            <a:r>
              <a:rPr lang="en-US" sz="1800" b="1" dirty="0"/>
              <a:t>Most important point of the course: Lowering MUCH preferred! Raising a 2-person load can be extremely difficult even with M-A raising systems due to friction and climbing rope stretch!</a:t>
            </a:r>
          </a:p>
        </p:txBody>
      </p:sp>
      <p:graphicFrame>
        <p:nvGraphicFramePr>
          <p:cNvPr id="7" name="Content Placeholder 3">
            <a:extLst>
              <a:ext uri="{FF2B5EF4-FFF2-40B4-BE49-F238E27FC236}">
                <a16:creationId xmlns:a16="http://schemas.microsoft.com/office/drawing/2014/main" id="{7885F9AD-9BEB-495C-834B-C3C7301F6330}"/>
              </a:ext>
            </a:extLst>
          </p:cNvPr>
          <p:cNvGraphicFramePr>
            <a:graphicFrameLocks/>
          </p:cNvGraphicFramePr>
          <p:nvPr/>
        </p:nvGraphicFramePr>
        <p:xfrm>
          <a:off x="4465411" y="1313299"/>
          <a:ext cx="6334578" cy="3091151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6334578">
                  <a:extLst>
                    <a:ext uri="{9D8B030D-6E8A-4147-A177-3AD203B41FA5}">
                      <a16:colId xmlns:a16="http://schemas.microsoft.com/office/drawing/2014/main" val="1358184915"/>
                    </a:ext>
                  </a:extLst>
                </a:gridCol>
              </a:tblGrid>
              <a:tr h="441593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300">
                          <a:effectLst/>
                        </a:rPr>
                        <a:t>Lower To Raise Transition</a:t>
                      </a:r>
                      <a:endParaRPr lang="en-US" sz="23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46339" marR="146339" marT="0" marB="0"/>
                </a:tc>
                <a:extLst>
                  <a:ext uri="{0D108BD9-81ED-4DB2-BD59-A6C34878D82A}">
                    <a16:rowId xmlns:a16="http://schemas.microsoft.com/office/drawing/2014/main" val="2073973422"/>
                  </a:ext>
                </a:extLst>
              </a:tr>
              <a:tr h="441593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300">
                          <a:effectLst/>
                        </a:rPr>
                        <a:t>Raise to Lower Transition</a:t>
                      </a:r>
                      <a:endParaRPr lang="en-US" sz="23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46339" marR="146339" marT="0" marB="0"/>
                </a:tc>
                <a:extLst>
                  <a:ext uri="{0D108BD9-81ED-4DB2-BD59-A6C34878D82A}">
                    <a16:rowId xmlns:a16="http://schemas.microsoft.com/office/drawing/2014/main" val="260020743"/>
                  </a:ext>
                </a:extLst>
              </a:tr>
              <a:tr h="441593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300">
                          <a:effectLst/>
                        </a:rPr>
                        <a:t>Knot Pass on Raise</a:t>
                      </a:r>
                      <a:endParaRPr lang="en-US" sz="23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46339" marR="146339" marT="0" marB="0"/>
                </a:tc>
                <a:extLst>
                  <a:ext uri="{0D108BD9-81ED-4DB2-BD59-A6C34878D82A}">
                    <a16:rowId xmlns:a16="http://schemas.microsoft.com/office/drawing/2014/main" val="3430109121"/>
                  </a:ext>
                </a:extLst>
              </a:tr>
              <a:tr h="441593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300">
                          <a:effectLst/>
                        </a:rPr>
                        <a:t>Knot Pass on Lower</a:t>
                      </a:r>
                      <a:endParaRPr lang="en-US" sz="23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46339" marR="146339" marT="0" marB="0"/>
                </a:tc>
                <a:extLst>
                  <a:ext uri="{0D108BD9-81ED-4DB2-BD59-A6C34878D82A}">
                    <a16:rowId xmlns:a16="http://schemas.microsoft.com/office/drawing/2014/main" val="1296007114"/>
                  </a:ext>
                </a:extLst>
              </a:tr>
              <a:tr h="441593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300">
                          <a:effectLst/>
                        </a:rPr>
                        <a:t>Knot Pass through High Directional</a:t>
                      </a:r>
                      <a:endParaRPr lang="en-US" sz="23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46339" marR="146339" marT="0" marB="0"/>
                </a:tc>
                <a:extLst>
                  <a:ext uri="{0D108BD9-81ED-4DB2-BD59-A6C34878D82A}">
                    <a16:rowId xmlns:a16="http://schemas.microsoft.com/office/drawing/2014/main" val="3938170779"/>
                  </a:ext>
                </a:extLst>
              </a:tr>
              <a:tr h="441593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300">
                          <a:effectLst/>
                        </a:rPr>
                        <a:t>Block and Tackle</a:t>
                      </a:r>
                      <a:endParaRPr lang="en-US" sz="23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46339" marR="146339" marT="0" marB="0"/>
                </a:tc>
                <a:extLst>
                  <a:ext uri="{0D108BD9-81ED-4DB2-BD59-A6C34878D82A}">
                    <a16:rowId xmlns:a16="http://schemas.microsoft.com/office/drawing/2014/main" val="3332448458"/>
                  </a:ext>
                </a:extLst>
              </a:tr>
              <a:tr h="441593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300">
                          <a:effectLst/>
                        </a:rPr>
                        <a:t>Tandem Rappel</a:t>
                      </a:r>
                      <a:endParaRPr lang="en-US" sz="23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46339" marR="146339" marT="0" marB="0"/>
                </a:tc>
                <a:extLst>
                  <a:ext uri="{0D108BD9-81ED-4DB2-BD59-A6C34878D82A}">
                    <a16:rowId xmlns:a16="http://schemas.microsoft.com/office/drawing/2014/main" val="15454745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9761732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6CB0B9-ABAC-4809-99C2-26EE59FB33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Monster </a:t>
            </a:r>
            <a:r>
              <a:rPr lang="en-US" dirty="0" err="1"/>
              <a:t>Munter</a:t>
            </a:r>
            <a:endParaRPr lang="en-US" dirty="0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CCAE0DAD-9A0A-40E7-946E-1032B1D241A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38287" y="2443956"/>
            <a:ext cx="9115425" cy="3114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326965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3C4E79-3771-4540-8DDA-1B2E235C56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Monster </a:t>
            </a:r>
            <a:r>
              <a:rPr lang="en-US" dirty="0" err="1"/>
              <a:t>Munter</a:t>
            </a:r>
            <a:endParaRPr lang="en-US" dirty="0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99E0AADF-7BF0-41E1-B338-246C432B0BE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62100" y="2372519"/>
            <a:ext cx="9067800" cy="3257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083076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F26E19-19C3-45CC-82F6-00702F2FE3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Monster </a:t>
            </a:r>
            <a:r>
              <a:rPr lang="en-US" dirty="0" err="1"/>
              <a:t>Munter</a:t>
            </a:r>
            <a:endParaRPr lang="en-US" dirty="0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A2D0C740-30FF-4257-9D6C-56453B55C84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95437" y="2601119"/>
            <a:ext cx="9001125" cy="2800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395917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040B2B-32CC-4F97-B8BC-905FBC23AD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Monster </a:t>
            </a:r>
            <a:r>
              <a:rPr lang="en-US" dirty="0" err="1"/>
              <a:t>Munter</a:t>
            </a:r>
            <a:endParaRPr lang="en-US" dirty="0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48266BF6-45A6-472E-98FE-427111825FE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657350" y="1929606"/>
            <a:ext cx="8877300" cy="4143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22597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307</TotalTime>
  <Words>645</Words>
  <Application>Microsoft Macintosh PowerPoint</Application>
  <PresentationFormat>Widescreen</PresentationFormat>
  <Paragraphs>112</Paragraphs>
  <Slides>40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40</vt:i4>
      </vt:variant>
    </vt:vector>
  </HeadingPairs>
  <TitlesOfParts>
    <vt:vector size="44" baseType="lpstr">
      <vt:lpstr>Arial</vt:lpstr>
      <vt:lpstr>Calibri</vt:lpstr>
      <vt:lpstr>Calibri Light</vt:lpstr>
      <vt:lpstr>Office Theme</vt:lpstr>
      <vt:lpstr>Small Party Rescue  Technical Handout</vt:lpstr>
      <vt:lpstr>SPR – Skill Checklist</vt:lpstr>
      <vt:lpstr>SPR – Station Checklist</vt:lpstr>
      <vt:lpstr>SPR – Command Checklist</vt:lpstr>
      <vt:lpstr>SPR – Other Skills</vt:lpstr>
      <vt:lpstr>Monster Munter</vt:lpstr>
      <vt:lpstr>Monster Munter</vt:lpstr>
      <vt:lpstr>Monster Munter</vt:lpstr>
      <vt:lpstr>Monster Munter</vt:lpstr>
      <vt:lpstr>Monster Munter</vt:lpstr>
      <vt:lpstr>Redirected ATC with V-T Prusik</vt:lpstr>
      <vt:lpstr>LRH – Munter Mariner</vt:lpstr>
      <vt:lpstr>Block and Tackle</vt:lpstr>
      <vt:lpstr>Raising Systems</vt:lpstr>
      <vt:lpstr>Raising Systems</vt:lpstr>
      <vt:lpstr>Raising Systems</vt:lpstr>
      <vt:lpstr>Raising Systems</vt:lpstr>
      <vt:lpstr>Raising Systems</vt:lpstr>
      <vt:lpstr>Lower to Raise</vt:lpstr>
      <vt:lpstr>Lower to Raise</vt:lpstr>
      <vt:lpstr>Lower to Raise</vt:lpstr>
      <vt:lpstr>Lower to Raise</vt:lpstr>
      <vt:lpstr>Lower to Raise</vt:lpstr>
      <vt:lpstr>Raise to Lower</vt:lpstr>
      <vt:lpstr>Raise to Lower</vt:lpstr>
      <vt:lpstr>Raise to Lower</vt:lpstr>
      <vt:lpstr>Raise to Lower</vt:lpstr>
      <vt:lpstr>Raise to Lower</vt:lpstr>
      <vt:lpstr>Knot Pass - Lowering</vt:lpstr>
      <vt:lpstr>Knot Pass - Lowering</vt:lpstr>
      <vt:lpstr>Knot Pass - Lowering</vt:lpstr>
      <vt:lpstr>Knot Pass - Lowering</vt:lpstr>
      <vt:lpstr>Knot Pass - Lowering</vt:lpstr>
      <vt:lpstr>Knot Pass - Raising</vt:lpstr>
      <vt:lpstr>Knot Pass - Raising</vt:lpstr>
      <vt:lpstr>Knot Pass - Raising</vt:lpstr>
      <vt:lpstr>Knot Pass - Raising</vt:lpstr>
      <vt:lpstr>Knot Pass - Raising</vt:lpstr>
      <vt:lpstr>Knot Pass - Raising</vt:lpstr>
      <vt:lpstr>Knot Pass - Raising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Small Party Rescue  Technical Handout</dc:title>
  <dc:creator>Jerry Logan</dc:creator>
  <cp:lastModifiedBy>Jerry Logan</cp:lastModifiedBy>
  <cp:revision>4</cp:revision>
  <dcterms:created xsi:type="dcterms:W3CDTF">2020-10-20T21:36:29Z</dcterms:created>
  <dcterms:modified xsi:type="dcterms:W3CDTF">2023-08-07T20:10:50Z</dcterms:modified>
</cp:coreProperties>
</file>