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12" r:id="rId3"/>
    <p:sldId id="363" r:id="rId4"/>
    <p:sldId id="259" r:id="rId5"/>
    <p:sldId id="258" r:id="rId6"/>
    <p:sldId id="257" r:id="rId7"/>
    <p:sldId id="260" r:id="rId8"/>
    <p:sldId id="262" r:id="rId9"/>
    <p:sldId id="313" r:id="rId10"/>
    <p:sldId id="261" r:id="rId11"/>
    <p:sldId id="264" r:id="rId12"/>
    <p:sldId id="263" r:id="rId13"/>
    <p:sldId id="339" r:id="rId14"/>
    <p:sldId id="357" r:id="rId15"/>
    <p:sldId id="265" r:id="rId16"/>
    <p:sldId id="267" r:id="rId17"/>
    <p:sldId id="275" r:id="rId18"/>
    <p:sldId id="329" r:id="rId19"/>
    <p:sldId id="268" r:id="rId20"/>
    <p:sldId id="340" r:id="rId21"/>
    <p:sldId id="344" r:id="rId22"/>
    <p:sldId id="343" r:id="rId23"/>
    <p:sldId id="341" r:id="rId24"/>
    <p:sldId id="345" r:id="rId25"/>
    <p:sldId id="351" r:id="rId26"/>
    <p:sldId id="270" r:id="rId27"/>
    <p:sldId id="347" r:id="rId28"/>
    <p:sldId id="271" r:id="rId29"/>
    <p:sldId id="272" r:id="rId30"/>
    <p:sldId id="276" r:id="rId31"/>
    <p:sldId id="348" r:id="rId32"/>
    <p:sldId id="282" r:id="rId33"/>
    <p:sldId id="287" r:id="rId34"/>
    <p:sldId id="333" r:id="rId35"/>
    <p:sldId id="334" r:id="rId36"/>
    <p:sldId id="274" r:id="rId37"/>
    <p:sldId id="289" r:id="rId38"/>
    <p:sldId id="314" r:id="rId39"/>
    <p:sldId id="283" r:id="rId40"/>
    <p:sldId id="294" r:id="rId41"/>
    <p:sldId id="295" r:id="rId42"/>
    <p:sldId id="315" r:id="rId43"/>
    <p:sldId id="319" r:id="rId44"/>
    <p:sldId id="366" r:id="rId45"/>
    <p:sldId id="284" r:id="rId46"/>
    <p:sldId id="365" r:id="rId47"/>
    <p:sldId id="364" r:id="rId48"/>
    <p:sldId id="285" r:id="rId49"/>
    <p:sldId id="286" r:id="rId50"/>
    <p:sldId id="291" r:id="rId51"/>
    <p:sldId id="355" r:id="rId52"/>
    <p:sldId id="316" r:id="rId53"/>
    <p:sldId id="311" r:id="rId54"/>
    <p:sldId id="299" r:id="rId55"/>
    <p:sldId id="309" r:id="rId56"/>
    <p:sldId id="317" r:id="rId57"/>
    <p:sldId id="308" r:id="rId58"/>
    <p:sldId id="280" r:id="rId59"/>
    <p:sldId id="310" r:id="rId60"/>
    <p:sldId id="349" r:id="rId61"/>
    <p:sldId id="356" r:id="rId62"/>
    <p:sldId id="281" r:id="rId63"/>
    <p:sldId id="296" r:id="rId64"/>
    <p:sldId id="358" r:id="rId65"/>
    <p:sldId id="293" r:id="rId66"/>
    <p:sldId id="360" r:id="rId67"/>
    <p:sldId id="361" r:id="rId68"/>
    <p:sldId id="362" r:id="rId69"/>
    <p:sldId id="354" r:id="rId70"/>
  </p:sldIdLst>
  <p:sldSz cx="9144000" cy="6858000" type="letter"/>
  <p:notesSz cx="7315200" cy="9601200"/>
  <p:custDataLst>
    <p:tags r:id="rId73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Font typeface="Monotype Sorts" pitchFamily="2" charset="2"/>
      <a:buChar char="•"/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Font typeface="Monotype Sorts" pitchFamily="2" charset="2"/>
      <a:buChar char="•"/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Font typeface="Monotype Sorts" pitchFamily="2" charset="2"/>
      <a:buChar char="•"/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Font typeface="Monotype Sorts" pitchFamily="2" charset="2"/>
      <a:buChar char="•"/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Font typeface="Monotype Sorts" pitchFamily="2" charset="2"/>
      <a:buChar char="•"/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33"/>
    <a:srgbClr val="0000FF"/>
    <a:srgbClr val="3333CC"/>
    <a:srgbClr val="00CC00"/>
    <a:srgbClr val="008000"/>
    <a:srgbClr val="00FF00"/>
    <a:srgbClr val="339933"/>
    <a:srgbClr val="9966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72" autoAdjust="0"/>
    <p:restoredTop sz="90012" autoAdjust="0"/>
  </p:normalViewPr>
  <p:slideViewPr>
    <p:cSldViewPr>
      <p:cViewPr varScale="1">
        <p:scale>
          <a:sx n="96" d="100"/>
          <a:sy n="96" d="100"/>
        </p:scale>
        <p:origin x="192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36" y="-114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886200" y="883920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buNone/>
            </a:pPr>
            <a:fld id="{7E256FA5-BD57-4BD0-A198-035E2C4B8B11}" type="slidenum">
              <a:rPr lang="en-US" smtClean="0"/>
              <a:pPr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78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989" cy="4809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defTabSz="967679">
              <a:defRPr sz="1300"/>
            </a:lvl1pPr>
          </a:lstStyle>
          <a:p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211" y="1"/>
            <a:ext cx="3170989" cy="48099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algn="r" defTabSz="967679">
              <a:defRPr sz="1300"/>
            </a:lvl1pPr>
          </a:lstStyle>
          <a:p>
            <a:endParaRPr lang="en-US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5838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895" y="4560771"/>
            <a:ext cx="5363411" cy="431960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203"/>
            <a:ext cx="3170989" cy="48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defTabSz="967679">
              <a:defRPr sz="1300"/>
            </a:lvl1pPr>
          </a:lstStyle>
          <a:p>
            <a:endParaRPr 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11" y="9120203"/>
            <a:ext cx="3170989" cy="4809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algn="r" defTabSz="967679">
              <a:defRPr sz="1300"/>
            </a:lvl1pPr>
          </a:lstStyle>
          <a:p>
            <a:fld id="{2FC43646-258A-4B3C-B927-78D47220DB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17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Subject – receive care per a protocol</a:t>
            </a:r>
          </a:p>
          <a:p>
            <a:r>
              <a:rPr lang="en-US" dirty="0"/>
              <a:t>Patient – receive individualized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43646-258A-4B3C-B927-78D47220D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10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43646-258A-4B3C-B927-78D47220DBE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95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line here is listed for reference. Not used in alpine climbs. If aid climbing, you may have static lines, but you also have a bazillion other tools you can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43646-258A-4B3C-B927-78D47220DBE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35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dynamic ropes aren’t tested for breaking in static pull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43646-258A-4B3C-B927-78D47220DBE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84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 list of all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43646-258A-4B3C-B927-78D47220DBE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18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commands are for a “perfect scenario”. In reality, you probably won’t remember these exact commands. Just talk in your team and agree on a plan and your commands before sending someone over the 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43646-258A-4B3C-B927-78D47220DBE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13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43646-258A-4B3C-B927-78D47220DBE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68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“Perfect Scenario”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43646-258A-4B3C-B927-78D47220DBE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63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51749-B2E3-45B4-9755-5578FF844571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06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51749-B2E3-45B4-9755-5578FF844571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5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scene size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43646-258A-4B3C-B927-78D47220D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74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51749-B2E3-45B4-9755-5578FF844571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6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for critical points – emphasis 2 points of connection when on slopes greater than 35 degrees</a:t>
            </a:r>
          </a:p>
          <a:p>
            <a:endParaRPr lang="en-US" dirty="0"/>
          </a:p>
          <a:p>
            <a:r>
              <a:rPr lang="en-US" dirty="0"/>
              <a:t>Components &gt; System &gt; Operators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43646-258A-4B3C-B927-78D47220D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2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also use </a:t>
            </a:r>
            <a:r>
              <a:rPr lang="en-US" dirty="0" err="1"/>
              <a:t>cordalete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43646-258A-4B3C-B927-78D47220D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45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 wrap 3 pull 2?</a:t>
            </a:r>
          </a:p>
          <a:p>
            <a:pPr marL="171450" indent="-171450">
              <a:buFontTx/>
              <a:buChar char="-"/>
            </a:pPr>
            <a:r>
              <a:rPr lang="en-US" dirty="0"/>
              <a:t>Single strand holds 20kN</a:t>
            </a:r>
          </a:p>
          <a:p>
            <a:pPr marL="171450" indent="-171450">
              <a:buFontTx/>
              <a:buChar char="-"/>
            </a:pPr>
            <a:r>
              <a:rPr lang="en-US" dirty="0"/>
              <a:t>Wrap 3 pull 2 strength = 20*2*2 = 80KN = 18,000 </a:t>
            </a:r>
            <a:r>
              <a:rPr lang="en-US" dirty="0" err="1"/>
              <a:t>lbs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43646-258A-4B3C-B927-78D47220D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0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careful not to cross/tri load the carabiner.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43646-258A-4B3C-B927-78D47220DB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1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kleimheist</a:t>
            </a:r>
            <a:r>
              <a:rPr lang="en-US" dirty="0"/>
              <a:t> isn’t typical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43646-258A-4B3C-B927-78D47220DB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14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Angle terrain only – not for steep angle</a:t>
            </a:r>
          </a:p>
          <a:p>
            <a:r>
              <a:rPr lang="en-US" dirty="0"/>
              <a:t>Most effective for multipitch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43646-258A-4B3C-B927-78D47220DBE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47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directional used to prevent rope from dragging over edge and to provide a “top rope effect”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C43646-258A-4B3C-B927-78D47220DBE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3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30EE7C9-A8A7-66C9-2593-08E635A8DA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19900" y="6210056"/>
            <a:ext cx="1905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1100" b="1" kern="1200">
                <a:solidFill>
                  <a:srgbClr val="000000"/>
                </a:solidFill>
                <a:latin typeface="Rockwell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•"/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•"/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•"/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•"/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r>
              <a:rPr lang="en-US" dirty="0"/>
              <a:t>Small Party Rescue  Version 4  2023-08-09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467EA05-160A-7F7D-704F-9EB6A0B0B2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245225"/>
            <a:ext cx="1905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100" b="1">
                <a:solidFill>
                  <a:srgbClr val="000000"/>
                </a:solidFill>
                <a:latin typeface="Rockwell" pitchFamily="18" charset="0"/>
              </a:defRPr>
            </a:lvl1pPr>
          </a:lstStyle>
          <a:p>
            <a:r>
              <a:rPr lang="en-US" dirty="0"/>
              <a:t>Small Party Rescue  Version 4  2023-08-09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19812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912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82E5309-D75E-6C42-78FC-E0981F45AF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245225"/>
            <a:ext cx="1905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100" b="1">
                <a:solidFill>
                  <a:srgbClr val="000000"/>
                </a:solidFill>
                <a:latin typeface="Rockwell" pitchFamily="18" charset="0"/>
              </a:defRPr>
            </a:lvl1pPr>
          </a:lstStyle>
          <a:p>
            <a:r>
              <a:rPr lang="en-US" dirty="0"/>
              <a:t>Small Party Rescue  Version 4  2023-08-09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/>
            </a:lvl1pPr>
            <a:lvl2pPr>
              <a:buFont typeface="Wingdings 3" pitchFamily="18" charset="2"/>
              <a:buChar char="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Small Party Rescue  Version 4  2023-08-09</a:t>
            </a:r>
            <a:endParaRPr lang="en-US" sz="1200" b="0" dirty="0">
              <a:solidFill>
                <a:schemeClr val="tx1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E54F9A0-9FBF-F4A1-F895-9350FBC361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245225"/>
            <a:ext cx="1905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100" b="1">
                <a:solidFill>
                  <a:srgbClr val="000000"/>
                </a:solidFill>
                <a:latin typeface="Rockwell" pitchFamily="18" charset="0"/>
              </a:defRPr>
            </a:lvl1pPr>
          </a:lstStyle>
          <a:p>
            <a:r>
              <a:rPr lang="en-US" dirty="0"/>
              <a:t>Small Party Rescue  Version 4  2023-08-09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0E5A637-CCD6-82DC-FDCF-5CA768A97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729046" y="6248400"/>
            <a:ext cx="1905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100" b="1">
                <a:solidFill>
                  <a:srgbClr val="000000"/>
                </a:solidFill>
                <a:latin typeface="Rockwell" pitchFamily="18" charset="0"/>
              </a:defRPr>
            </a:lvl1pPr>
          </a:lstStyle>
          <a:p>
            <a:r>
              <a:rPr lang="en-US" dirty="0"/>
              <a:t>Small Party Rescue  Version 4  2023-08-09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8A07A42-5AAD-5CD5-95D2-37F8326A7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0" y="6245225"/>
            <a:ext cx="1905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100" b="1">
                <a:solidFill>
                  <a:srgbClr val="000000"/>
                </a:solidFill>
                <a:latin typeface="Rockwell" pitchFamily="18" charset="0"/>
              </a:defRPr>
            </a:lvl1pPr>
          </a:lstStyle>
          <a:p>
            <a:r>
              <a:rPr lang="en-US" dirty="0"/>
              <a:t>Small Party Rescue  Version 4  2023-08-09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BEDE47A-DBF3-BF82-7B00-4C8D9B0C2D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245225"/>
            <a:ext cx="1905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100" b="1">
                <a:solidFill>
                  <a:srgbClr val="000000"/>
                </a:solidFill>
                <a:latin typeface="Rockwell" pitchFamily="18" charset="0"/>
              </a:defRPr>
            </a:lvl1pPr>
          </a:lstStyle>
          <a:p>
            <a:r>
              <a:rPr lang="en-US" dirty="0"/>
              <a:t>Small Party Rescue  Version 4  2023-08-09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D6A252C5-0CCC-E0BD-1F0E-79752AB828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245225"/>
            <a:ext cx="1905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100" b="1">
                <a:solidFill>
                  <a:srgbClr val="000000"/>
                </a:solidFill>
                <a:latin typeface="Rockwell" pitchFamily="18" charset="0"/>
              </a:defRPr>
            </a:lvl1pPr>
          </a:lstStyle>
          <a:p>
            <a:r>
              <a:rPr lang="en-US" dirty="0"/>
              <a:t>Small Party Rescue  Version 4  2023-08-09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98EC66E-9F91-816F-9D98-723D89E720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0" y="6245225"/>
            <a:ext cx="1905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100" b="1">
                <a:solidFill>
                  <a:srgbClr val="000000"/>
                </a:solidFill>
                <a:latin typeface="Rockwell" pitchFamily="18" charset="0"/>
              </a:defRPr>
            </a:lvl1pPr>
          </a:lstStyle>
          <a:p>
            <a:r>
              <a:rPr lang="en-US" dirty="0"/>
              <a:t>Small Party Rescue  Version 4  2023-08-09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6CBDA35-490F-904D-7CDB-43DB31225D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0" y="6245225"/>
            <a:ext cx="1905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100" b="1">
                <a:solidFill>
                  <a:srgbClr val="000000"/>
                </a:solidFill>
                <a:latin typeface="Rockwell" pitchFamily="18" charset="0"/>
              </a:defRPr>
            </a:lvl1pPr>
          </a:lstStyle>
          <a:p>
            <a:r>
              <a:rPr lang="en-US" dirty="0"/>
              <a:t>Small Party Rescue  Version 4  2023-08-09</a:t>
            </a:r>
            <a:endParaRPr lang="en-US" sz="1200" dirty="0"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245225"/>
            <a:ext cx="1905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100" b="1">
                <a:solidFill>
                  <a:srgbClr val="000000"/>
                </a:solidFill>
                <a:latin typeface="Rockwell" pitchFamily="18" charset="0"/>
              </a:defRPr>
            </a:lvl1pPr>
          </a:lstStyle>
          <a:p>
            <a:r>
              <a:rPr lang="en-US" dirty="0"/>
              <a:t>Small Party Rescue  Version 4  2023-08-09</a:t>
            </a:r>
            <a:endParaRPr lang="en-US" sz="1200" dirty="0">
              <a:latin typeface="Times New Roman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1" name="Picture 7" descr="C:\Documents\Volunteer\The Mountaineers\Logos\MountLogoFinal30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20138" y="6248400"/>
            <a:ext cx="347662" cy="544513"/>
          </a:xfrm>
          <a:prstGeom prst="rect">
            <a:avLst/>
          </a:prstGeom>
          <a:noFill/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762000" y="1295400"/>
            <a:ext cx="6324600" cy="0"/>
          </a:xfrm>
          <a:prstGeom prst="lin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eorgia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eorgia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eorgia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eorgia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Monotype Sorts" pitchFamily="2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í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aterfall in a forest&#10;&#10;Description automatically generated">
            <a:extLst>
              <a:ext uri="{FF2B5EF4-FFF2-40B4-BE49-F238E27FC236}">
                <a16:creationId xmlns:a16="http://schemas.microsoft.com/office/drawing/2014/main" id="{EA43A481-F67E-4B9C-A175-67997335D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9"/>
          <a:stretch/>
        </p:blipFill>
        <p:spPr>
          <a:xfrm>
            <a:off x="20" y="206071"/>
            <a:ext cx="9143980" cy="4801868"/>
          </a:xfrm>
          <a:prstGeom prst="rect">
            <a:avLst/>
          </a:prstGeom>
        </p:spPr>
      </p:pic>
      <p:pic>
        <p:nvPicPr>
          <p:cNvPr id="2052" name="Picture 134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9143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53" name="Picture 136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9146285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054" name="Rectangle 138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5390368"/>
            <a:ext cx="9141714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3363" y="5214010"/>
            <a:ext cx="7944130" cy="72959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500" kern="1200" dirty="0">
                <a:solidFill>
                  <a:srgbClr val="000000"/>
                </a:solidFill>
              </a:rPr>
              <a:t>Small Party Rescue</a:t>
            </a:r>
            <a:br>
              <a:rPr lang="en-US" sz="2400" kern="1200" dirty="0">
                <a:solidFill>
                  <a:srgbClr val="000000"/>
                </a:solidFill>
              </a:rPr>
            </a:br>
            <a:br>
              <a:rPr lang="en-US" sz="3500" kern="1200" dirty="0">
                <a:solidFill>
                  <a:srgbClr val="000000"/>
                </a:solidFill>
              </a:rPr>
            </a:br>
            <a:r>
              <a:rPr lang="en-US" sz="1600" kern="1200" dirty="0">
                <a:solidFill>
                  <a:srgbClr val="000000"/>
                </a:solidFill>
              </a:rPr>
              <a:t>Version 4</a:t>
            </a:r>
            <a:br>
              <a:rPr lang="en-US" sz="1600" kern="1200" dirty="0">
                <a:solidFill>
                  <a:srgbClr val="000000"/>
                </a:solidFill>
              </a:rPr>
            </a:br>
            <a:r>
              <a:rPr lang="en-US" sz="1600" kern="1200" dirty="0">
                <a:solidFill>
                  <a:srgbClr val="000000"/>
                </a:solidFill>
              </a:rPr>
              <a:t>2023-08-09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/>
              <a:t>Tools of Alpine Rescue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Anchors</a:t>
            </a:r>
          </a:p>
          <a:p>
            <a:r>
              <a:rPr lang="en-US" dirty="0"/>
              <a:t>Belay Systems</a:t>
            </a:r>
          </a:p>
          <a:p>
            <a:r>
              <a:rPr lang="en-US" dirty="0"/>
              <a:t>Load Release Hitches</a:t>
            </a:r>
          </a:p>
          <a:p>
            <a:r>
              <a:rPr lang="en-US" dirty="0"/>
              <a:t>Lowering Systems</a:t>
            </a:r>
          </a:p>
          <a:p>
            <a:r>
              <a:rPr lang="en-US" dirty="0"/>
              <a:t>Raising Systems</a:t>
            </a:r>
          </a:p>
          <a:p>
            <a:r>
              <a:rPr lang="en-US" dirty="0"/>
              <a:t>High Directional</a:t>
            </a:r>
          </a:p>
          <a:p>
            <a:r>
              <a:rPr lang="en-US" dirty="0"/>
              <a:t>Attendant-Subject Tie-in</a:t>
            </a:r>
          </a:p>
          <a:p>
            <a:r>
              <a:rPr lang="en-US" dirty="0"/>
              <a:t>Static </a:t>
            </a:r>
            <a:r>
              <a:rPr lang="en-US" i="1" dirty="0"/>
              <a:t>vs</a:t>
            </a:r>
            <a:r>
              <a:rPr lang="en-US" dirty="0"/>
              <a:t>. Dynamic Ropes</a:t>
            </a:r>
          </a:p>
          <a:p>
            <a:r>
              <a:rPr lang="en-US" dirty="0"/>
              <a:t>Material Strengths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9F421D91-69B9-7A48-8FFC-81096B443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Anchors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953000"/>
          </a:xfrm>
        </p:spPr>
        <p:txBody>
          <a:bodyPr/>
          <a:lstStyle/>
          <a:p>
            <a:r>
              <a:rPr lang="en-US" dirty="0"/>
              <a:t>Natural Protection</a:t>
            </a:r>
          </a:p>
          <a:p>
            <a:pPr lvl="1"/>
            <a:r>
              <a:rPr lang="en-US" dirty="0"/>
              <a:t>Trees, Rock Features</a:t>
            </a:r>
          </a:p>
          <a:p>
            <a:pPr lvl="1"/>
            <a:r>
              <a:rPr lang="en-US" dirty="0"/>
              <a:t>Wrap-3-Pull-2 or Wrap-2-Pull-1</a:t>
            </a:r>
          </a:p>
          <a:p>
            <a:pPr lvl="1"/>
            <a:r>
              <a:rPr lang="en-US" dirty="0"/>
              <a:t>Basket Hitch</a:t>
            </a:r>
          </a:p>
          <a:p>
            <a:pPr lvl="1"/>
            <a:r>
              <a:rPr lang="en-US" dirty="0"/>
              <a:t>Frost Knot</a:t>
            </a:r>
          </a:p>
          <a:p>
            <a:pPr>
              <a:spcBef>
                <a:spcPct val="50000"/>
              </a:spcBef>
            </a:pPr>
            <a:r>
              <a:rPr lang="en-US" dirty="0"/>
              <a:t>Artificial Protection</a:t>
            </a:r>
          </a:p>
          <a:p>
            <a:pPr lvl="1"/>
            <a:r>
              <a:rPr lang="en-US" dirty="0"/>
              <a:t>Bolts, Cams, Nuts, Hexes, pitons, etc.</a:t>
            </a:r>
          </a:p>
          <a:p>
            <a:pPr lvl="1"/>
            <a:r>
              <a:rPr lang="en-US" dirty="0"/>
              <a:t>Ice Screws, Pickets, V-threads</a:t>
            </a:r>
          </a:p>
          <a:p>
            <a:pPr>
              <a:spcBef>
                <a:spcPct val="50000"/>
              </a:spcBef>
            </a:pPr>
            <a:r>
              <a:rPr lang="en-US" dirty="0"/>
              <a:t>Single </a:t>
            </a:r>
            <a:r>
              <a:rPr lang="en-US" i="1" dirty="0"/>
              <a:t>vs</a:t>
            </a:r>
            <a:r>
              <a:rPr lang="en-US" dirty="0"/>
              <a:t>. Multi-point</a:t>
            </a:r>
          </a:p>
          <a:p>
            <a:pPr lvl="1">
              <a:lnSpc>
                <a:spcPct val="80000"/>
              </a:lnSpc>
              <a:buSzPct val="82000"/>
            </a:pPr>
            <a:r>
              <a:rPr lang="en-US" sz="3200" b="1" dirty="0"/>
              <a:t>S</a:t>
            </a:r>
            <a:r>
              <a:rPr lang="en-US" sz="2400" dirty="0"/>
              <a:t>-E-R-E-NE</a:t>
            </a:r>
          </a:p>
          <a:p>
            <a:pPr lvl="1">
              <a:lnSpc>
                <a:spcPct val="80000"/>
              </a:lnSpc>
              <a:buSzPct val="82000"/>
            </a:pPr>
            <a:r>
              <a:rPr lang="en-US" sz="3200" b="1" dirty="0"/>
              <a:t>S</a:t>
            </a:r>
            <a:r>
              <a:rPr lang="en-US" sz="2400" dirty="0"/>
              <a:t>olid (bombproof) </a:t>
            </a:r>
            <a:r>
              <a:rPr lang="en-US" sz="2400" b="1" dirty="0"/>
              <a:t>most important!</a:t>
            </a:r>
            <a:endParaRPr lang="en-US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C653DA32-6023-4C48-9EF4-784B74AE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Wrap-3-Pull-2 Anchor</a:t>
            </a:r>
          </a:p>
        </p:txBody>
      </p:sp>
      <p:pic>
        <p:nvPicPr>
          <p:cNvPr id="15363" name="Picture 3" descr="C:\Documents\Volunteer\The Mountaineers\Intermediate Rescue Methods 2005\Pictures for Handouts &amp; Lecture\wrap-3-pull-2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2706688" cy="1998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4" name="Picture 4" descr="C:\Documents\Volunteer\The Mountaineers\Intermediate Rescue Methods 2005\Pictures for Handouts &amp; Lecture\wrap-3-pull-2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1463" y="2438400"/>
            <a:ext cx="2011362" cy="2141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5" descr="C:\Documents\Volunteer\The Mountaineers\Intermediate Rescue Methods 2005\Pictures for Handouts &amp; Lecture\wrap-3-pull-2_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657600"/>
            <a:ext cx="1800225" cy="205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572633A9-E23E-6745-B1F7-D8D3EC85E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Masterpoint Anchor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74C7DC-B348-42E2-B6B8-B2043E51B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7" y="1414914"/>
            <a:ext cx="3629025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6FF0B3CB-8B30-8D42-9F30-DB96DFFED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Basket Hitch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621941" cy="2073429"/>
          </a:xfrm>
          <a:prstGeom prst="rect">
            <a:avLst/>
          </a:prstGeom>
          <a:noFill/>
          <a:ln w="127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53" y="3810000"/>
            <a:ext cx="2819399" cy="2279735"/>
          </a:xfrm>
          <a:prstGeom prst="rect">
            <a:avLst/>
          </a:prstGeom>
          <a:noFill/>
          <a:ln w="12700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C9EEC5-6E86-439B-B522-44AC738299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55" y="1606704"/>
            <a:ext cx="2063045" cy="4133849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720DA030-460E-EB46-ABA0-A5D24F01F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974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Munter Hitch Belay</a:t>
            </a:r>
          </a:p>
        </p:txBody>
      </p:sp>
      <p:pic>
        <p:nvPicPr>
          <p:cNvPr id="17411" name="Picture 3" descr="C:\Documents\Volunteer\The Mountaineers\Intermediate Rescue Methods 2005\Pictures for Handouts &amp; Lecture\rescue_belay_mu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13" y="1577975"/>
            <a:ext cx="5384800" cy="360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5969000" y="3048000"/>
            <a:ext cx="2747963" cy="3200400"/>
            <a:chOff x="3760" y="1920"/>
            <a:chExt cx="1731" cy="2016"/>
          </a:xfrm>
        </p:grpSpPr>
        <p:pic>
          <p:nvPicPr>
            <p:cNvPr id="17413" name="Picture 5" descr="C:\Documents\Volunteer\The Mountaineers\Intermediate Rescue Methods\Rescue Methods 2007\Lecture\Pictures\Belay - On Bela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0" y="1920"/>
              <a:ext cx="1664" cy="191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4944" y="3820"/>
              <a:ext cx="547" cy="116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pitchFamily="2" charset="2"/>
                <a:buNone/>
              </a:pPr>
              <a:r>
                <a:rPr lang="en-US" sz="600" dirty="0">
                  <a:latin typeface="Arial" charset="0"/>
                </a:rPr>
                <a:t>Photo: Dave Shema</a:t>
              </a:r>
            </a:p>
          </p:txBody>
        </p:sp>
      </p:grp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BDAA798-79C9-5C4F-A2CC-1AE89A360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Release Hitches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572000"/>
          </a:xfrm>
        </p:spPr>
        <p:txBody>
          <a:bodyPr/>
          <a:lstStyle/>
          <a:p>
            <a:r>
              <a:rPr lang="en-US" dirty="0" err="1"/>
              <a:t>Munter</a:t>
            </a:r>
            <a:r>
              <a:rPr lang="en-US" dirty="0"/>
              <a:t>-Mule</a:t>
            </a:r>
            <a:endParaRPr lang="en-US" sz="2200" dirty="0">
              <a:sym typeface="Monotype Sorts" pitchFamily="2" charset="2"/>
            </a:endParaRPr>
          </a:p>
          <a:p>
            <a:pPr lvl="1"/>
            <a:r>
              <a:rPr lang="en-US" dirty="0">
                <a:sym typeface="Monotype Sorts" pitchFamily="2" charset="2"/>
              </a:rPr>
              <a:t>Climbing Rope or Cord</a:t>
            </a:r>
          </a:p>
          <a:p>
            <a:pPr lvl="1"/>
            <a:r>
              <a:rPr lang="en-US" dirty="0">
                <a:sym typeface="Monotype Sorts" pitchFamily="2" charset="2"/>
              </a:rPr>
              <a:t>Best for belay tie-off and belay escape</a:t>
            </a:r>
          </a:p>
          <a:p>
            <a:r>
              <a:rPr lang="en-US" dirty="0" err="1"/>
              <a:t>Munter</a:t>
            </a:r>
            <a:r>
              <a:rPr lang="en-US" dirty="0"/>
              <a:t>-Mariner’s Hitch</a:t>
            </a:r>
            <a:endParaRPr lang="en-US" sz="2200" dirty="0">
              <a:sym typeface="Monotype Sorts" pitchFamily="2" charset="2"/>
            </a:endParaRPr>
          </a:p>
          <a:p>
            <a:pPr lvl="1"/>
            <a:r>
              <a:rPr lang="en-US" dirty="0">
                <a:sym typeface="Monotype Sorts" pitchFamily="2" charset="2"/>
              </a:rPr>
              <a:t>Cord - can be pre-tied or tied when needed</a:t>
            </a:r>
          </a:p>
          <a:p>
            <a:pPr lvl="1"/>
            <a:r>
              <a:rPr lang="en-US" dirty="0">
                <a:sym typeface="Monotype Sorts" pitchFamily="2" charset="2"/>
              </a:rPr>
              <a:t>Best for rescue load tension transfers</a:t>
            </a:r>
            <a:endParaRPr lang="en-US" sz="1200" dirty="0"/>
          </a:p>
          <a:p>
            <a:r>
              <a:rPr lang="en-US" dirty="0"/>
              <a:t>Mariner’s Hitch</a:t>
            </a:r>
            <a:endParaRPr lang="en-US" sz="2200" dirty="0">
              <a:sym typeface="Monotype Sorts" pitchFamily="2" charset="2"/>
            </a:endParaRPr>
          </a:p>
          <a:p>
            <a:pPr lvl="1"/>
            <a:r>
              <a:rPr lang="en-US" dirty="0"/>
              <a:t>Cord or Webbing</a:t>
            </a:r>
          </a:p>
          <a:p>
            <a:pPr lvl="1"/>
            <a:r>
              <a:rPr lang="en-US" dirty="0"/>
              <a:t>Best if tied when needed and pre-tensioned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3FF25C1B-16FB-E648-964C-0C401C6D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Release Hitches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838200"/>
          </a:xfrm>
        </p:spPr>
        <p:txBody>
          <a:bodyPr/>
          <a:lstStyle/>
          <a:p>
            <a:r>
              <a:rPr lang="en-US" dirty="0"/>
              <a:t>When to use a load release hitch?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450975" y="2133600"/>
            <a:ext cx="4913525" cy="117570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3200" dirty="0">
                <a:solidFill>
                  <a:srgbClr val="FF0000"/>
                </a:solidFill>
                <a:latin typeface="Impact" pitchFamily="34" charset="0"/>
              </a:rPr>
              <a:t>A L W A YS **</a:t>
            </a:r>
          </a:p>
          <a:p>
            <a:pPr>
              <a:buFont typeface="Monotype Sorts" pitchFamily="2" charset="2"/>
              <a:buNone/>
            </a:pPr>
            <a:r>
              <a:rPr lang="en-US" sz="3200" dirty="0">
                <a:solidFill>
                  <a:srgbClr val="FF0000"/>
                </a:solidFill>
                <a:latin typeface="Impact" pitchFamily="34" charset="0"/>
              </a:rPr>
              <a:t>Unless you use a V-T prusik!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38200" y="3505200"/>
            <a:ext cx="777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SzPct val="80000"/>
              <a:buFont typeface="Monotype Sorts" pitchFamily="2" charset="2"/>
              <a:buChar char="o"/>
            </a:pPr>
            <a:r>
              <a:rPr lang="en-US" sz="2800" dirty="0"/>
              <a:t>Anytime a rope (or friction hitch) is loaded, a “device” which allows the load to be released or  transferred MUST be used.</a:t>
            </a:r>
          </a:p>
          <a:p>
            <a:pPr marL="342900" indent="-342900">
              <a:buSzPct val="80000"/>
              <a:buFont typeface="Monotype Sorts" pitchFamily="2" charset="2"/>
              <a:buNone/>
            </a:pPr>
            <a:endParaRPr lang="en-US" sz="1200" dirty="0"/>
          </a:p>
          <a:p>
            <a:pPr marL="342900" indent="-342900">
              <a:buSzPct val="80000"/>
              <a:buFont typeface="Monotype Sorts" pitchFamily="2" charset="2"/>
              <a:buChar char="o"/>
            </a:pPr>
            <a:r>
              <a:rPr lang="en-US" sz="2800" dirty="0"/>
              <a:t>Use for belay escape, knot passes and raise-to-lower system changeovers.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17556219-D4C7-A449-B7F9-E78DE1A60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  <p:bldP spid="2765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Munter-Mule</a:t>
            </a:r>
          </a:p>
        </p:txBody>
      </p:sp>
      <p:pic>
        <p:nvPicPr>
          <p:cNvPr id="92163" name="Picture 3" descr="C:\Documents\Volunteer\The Mountaineers\Intermediate Rescue Methods 2005\Pictures for Handouts &amp; Lecture\munter-mule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887" y="1752600"/>
            <a:ext cx="2220913" cy="364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09800"/>
            <a:ext cx="3027363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AE35FF8-762B-B843-83B4-1DDF321DC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Munter</a:t>
            </a:r>
            <a:r>
              <a:rPr lang="en-US" dirty="0"/>
              <a:t>-Mariner Hitch</a:t>
            </a:r>
          </a:p>
        </p:txBody>
      </p:sp>
      <p:pic>
        <p:nvPicPr>
          <p:cNvPr id="20484" name="Picture 4" descr="C:\Documents\Volunteer\The Mountaineers\Intermediate Rescue Methods 2005\Pictures for Handouts &amp; Lecture\LRH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1896733"/>
            <a:ext cx="2057400" cy="348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Picture 5" descr="C:\Documents\Volunteer\The Mountaineers\Intermediate Rescue Methods 2005\Pictures for Handouts &amp; Lecture\LRH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22463"/>
            <a:ext cx="2001838" cy="3487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90" name="Picture 10" descr="C:\Documents\Volunteer\The Mountaineers\Intermediate Rescue Methods\Rescue Methods 2005\Pictures for Handouts &amp; Lecture\LRH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750" y="1927225"/>
            <a:ext cx="2101850" cy="347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0ABEB8F-FD6F-3A4C-8C6C-B04713BDA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724400"/>
          </a:xfrm>
        </p:spPr>
        <p:txBody>
          <a:bodyPr/>
          <a:lstStyle/>
          <a:p>
            <a:pPr>
              <a:spcBef>
                <a:spcPct val="40000"/>
              </a:spcBef>
              <a:buSzPct val="90000"/>
              <a:buFont typeface="Monotype Sorts" pitchFamily="2" charset="2"/>
              <a:buChar char="è"/>
            </a:pPr>
            <a:r>
              <a:rPr lang="en-US" b="1" dirty="0"/>
              <a:t>Introduction</a:t>
            </a: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/>
              <a:t>Tools of Alpine Rescue</a:t>
            </a:r>
          </a:p>
          <a:p>
            <a:pPr>
              <a:spcBef>
                <a:spcPct val="40000"/>
              </a:spcBef>
            </a:pPr>
            <a:r>
              <a:rPr lang="en-US" dirty="0"/>
              <a:t>Roles in the Rescue System</a:t>
            </a:r>
          </a:p>
          <a:p>
            <a:pPr>
              <a:spcBef>
                <a:spcPct val="40000"/>
              </a:spcBef>
            </a:pPr>
            <a:r>
              <a:rPr lang="en-US" dirty="0"/>
              <a:t>Running the Rescue</a:t>
            </a:r>
          </a:p>
          <a:p>
            <a:pPr>
              <a:spcBef>
                <a:spcPct val="40000"/>
              </a:spcBef>
            </a:pPr>
            <a:r>
              <a:rPr lang="en-US" dirty="0"/>
              <a:t>Teamwork, Leadership &amp; Followership</a:t>
            </a:r>
          </a:p>
          <a:p>
            <a:pPr>
              <a:spcBef>
                <a:spcPct val="40000"/>
              </a:spcBef>
            </a:pPr>
            <a:r>
              <a:rPr lang="en-US" dirty="0"/>
              <a:t>Calling for Help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835B2476-6CD5-624C-8233-84AC7DCF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Munter</a:t>
            </a:r>
            <a:r>
              <a:rPr lang="en-US" dirty="0"/>
              <a:t>-Mariner’s Hitch In Use</a:t>
            </a:r>
          </a:p>
        </p:txBody>
      </p:sp>
      <p:pic>
        <p:nvPicPr>
          <p:cNvPr id="104454" name="Picture 6" descr="C:\Documents\Volunteer\The Mountaineers\Intermediate Rescue Methods\Rescue Methods 2005\Pictures for Handouts &amp; Lecture\LRH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76400"/>
            <a:ext cx="3154363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D3E234B4-8DC6-0644-870F-4971CE047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Mariner Hitch</a:t>
            </a:r>
          </a:p>
        </p:txBody>
      </p:sp>
      <p:pic>
        <p:nvPicPr>
          <p:cNvPr id="6" name="Picture 5" descr="MarinerHitch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1417320" cy="4114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 descr="MarinerHitch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0504" y="2286000"/>
            <a:ext cx="2039112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MarinerHitch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286000"/>
            <a:ext cx="1517904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1E933EF-CFB5-834A-8018-AF8E8B1D5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Belay Escape – Other Options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69287" y="1600200"/>
            <a:ext cx="1873913" cy="4572000"/>
            <a:chOff x="869287" y="1600200"/>
            <a:chExt cx="1873913" cy="4572000"/>
          </a:xfrm>
        </p:grpSpPr>
        <p:pic>
          <p:nvPicPr>
            <p:cNvPr id="1228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9287" y="1600200"/>
              <a:ext cx="1873913" cy="411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097887" y="5741313"/>
              <a:ext cx="14798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200" dirty="0"/>
                <a:t>Cordelette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25231" y="1600200"/>
            <a:ext cx="2161169" cy="4572000"/>
            <a:chOff x="3095132" y="1600200"/>
            <a:chExt cx="2161169" cy="4572000"/>
          </a:xfrm>
        </p:grpSpPr>
        <p:sp>
          <p:nvSpPr>
            <p:cNvPr id="9" name="TextBox 8"/>
            <p:cNvSpPr txBox="1"/>
            <p:nvPr/>
          </p:nvSpPr>
          <p:spPr>
            <a:xfrm>
              <a:off x="3095132" y="5741313"/>
              <a:ext cx="21611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200" dirty="0"/>
                <a:t>Mariner’s Hitch</a:t>
              </a:r>
            </a:p>
          </p:txBody>
        </p:sp>
        <p:pic>
          <p:nvPicPr>
            <p:cNvPr id="12" name="Picture 11" descr="BelayEscape-Marin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2454" y="1600200"/>
              <a:ext cx="1906524" cy="41148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6045708" y="1600200"/>
            <a:ext cx="1879092" cy="4572000"/>
            <a:chOff x="6045708" y="1600200"/>
            <a:chExt cx="1879092" cy="4572000"/>
          </a:xfrm>
        </p:grpSpPr>
        <p:sp>
          <p:nvSpPr>
            <p:cNvPr id="10" name="TextBox 9"/>
            <p:cNvSpPr txBox="1"/>
            <p:nvPr/>
          </p:nvSpPr>
          <p:spPr>
            <a:xfrm>
              <a:off x="6219660" y="5741313"/>
              <a:ext cx="1531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200" dirty="0"/>
                <a:t>Kleimheist</a:t>
              </a:r>
            </a:p>
          </p:txBody>
        </p:sp>
        <p:pic>
          <p:nvPicPr>
            <p:cNvPr id="19" name="Picture 18" descr="BelayEscape-Kleimheis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5708" y="1600200"/>
              <a:ext cx="1879092" cy="41148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5577F1B0-A722-1748-B7A8-30BE70E5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Belay Escape to Rescue System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1789943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2971800" y="3095823"/>
            <a:ext cx="4724400" cy="637977"/>
            <a:chOff x="2971800" y="3095823"/>
            <a:chExt cx="4724400" cy="637977"/>
          </a:xfrm>
        </p:grpSpPr>
        <p:sp>
          <p:nvSpPr>
            <p:cNvPr id="6" name="TextBox 5"/>
            <p:cNvSpPr txBox="1"/>
            <p:nvPr/>
          </p:nvSpPr>
          <p:spPr>
            <a:xfrm>
              <a:off x="5105400" y="3095823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/>
                <a:t>Lowering System</a:t>
              </a:r>
            </a:p>
          </p:txBody>
        </p:sp>
        <p:cxnSp>
          <p:nvCxnSpPr>
            <p:cNvPr id="13" name="Straight Arrow Connector 12"/>
            <p:cNvCxnSpPr>
              <a:endCxn id="6" idx="1"/>
            </p:cNvCxnSpPr>
            <p:nvPr/>
          </p:nvCxnSpPr>
          <p:spPr bwMode="auto">
            <a:xfrm flipV="1">
              <a:off x="2971800" y="3326656"/>
              <a:ext cx="2133600" cy="407144"/>
            </a:xfrm>
            <a:prstGeom prst="straightConnector1">
              <a:avLst/>
            </a:prstGeom>
            <a:noFill/>
            <a:ln w="317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971800" y="3733800"/>
            <a:ext cx="4495800" cy="866576"/>
            <a:chOff x="2971800" y="3733800"/>
            <a:chExt cx="4495800" cy="866576"/>
          </a:xfrm>
        </p:grpSpPr>
        <p:sp>
          <p:nvSpPr>
            <p:cNvPr id="7" name="TextBox 6"/>
            <p:cNvSpPr txBox="1"/>
            <p:nvPr/>
          </p:nvSpPr>
          <p:spPr>
            <a:xfrm>
              <a:off x="5105400" y="4138711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/>
                <a:t>Raising System</a:t>
              </a:r>
            </a:p>
          </p:txBody>
        </p:sp>
        <p:cxnSp>
          <p:nvCxnSpPr>
            <p:cNvPr id="14" name="Straight Arrow Connector 13"/>
            <p:cNvCxnSpPr>
              <a:endCxn id="7" idx="1"/>
            </p:cNvCxnSpPr>
            <p:nvPr/>
          </p:nvCxnSpPr>
          <p:spPr bwMode="auto">
            <a:xfrm>
              <a:off x="2971800" y="3733800"/>
              <a:ext cx="2133600" cy="635744"/>
            </a:xfrm>
            <a:prstGeom prst="straightConnector1">
              <a:avLst/>
            </a:prstGeom>
            <a:noFill/>
            <a:ln w="317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2971800" y="3733800"/>
            <a:ext cx="4343400" cy="1909465"/>
            <a:chOff x="2971800" y="3733800"/>
            <a:chExt cx="4343400" cy="1909465"/>
          </a:xfrm>
        </p:grpSpPr>
        <p:sp>
          <p:nvSpPr>
            <p:cNvPr id="8" name="TextBox 7"/>
            <p:cNvSpPr txBox="1"/>
            <p:nvPr/>
          </p:nvSpPr>
          <p:spPr>
            <a:xfrm>
              <a:off x="5105400" y="518160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/>
                <a:t>Belay System</a:t>
              </a:r>
            </a:p>
          </p:txBody>
        </p:sp>
        <p:cxnSp>
          <p:nvCxnSpPr>
            <p:cNvPr id="15" name="Straight Arrow Connector 14"/>
            <p:cNvCxnSpPr>
              <a:endCxn id="8" idx="1"/>
            </p:cNvCxnSpPr>
            <p:nvPr/>
          </p:nvCxnSpPr>
          <p:spPr bwMode="auto">
            <a:xfrm>
              <a:off x="2971800" y="3733800"/>
              <a:ext cx="2133600" cy="1678633"/>
            </a:xfrm>
            <a:prstGeom prst="straightConnector1">
              <a:avLst/>
            </a:prstGeom>
            <a:noFill/>
            <a:ln w="317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1447800" y="2052935"/>
            <a:ext cx="7010400" cy="1680865"/>
            <a:chOff x="1447800" y="2052935"/>
            <a:chExt cx="7010400" cy="1680865"/>
          </a:xfrm>
        </p:grpSpPr>
        <p:sp>
          <p:nvSpPr>
            <p:cNvPr id="5" name="TextBox 4"/>
            <p:cNvSpPr txBox="1"/>
            <p:nvPr/>
          </p:nvSpPr>
          <p:spPr>
            <a:xfrm>
              <a:off x="5105400" y="2052935"/>
              <a:ext cx="335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/>
                <a:t>Nothing, Leave “As Is”</a:t>
              </a:r>
            </a:p>
          </p:txBody>
        </p:sp>
        <p:cxnSp>
          <p:nvCxnSpPr>
            <p:cNvPr id="10" name="Straight Arrow Connector 9"/>
            <p:cNvCxnSpPr>
              <a:endCxn id="5" idx="1"/>
            </p:cNvCxnSpPr>
            <p:nvPr/>
          </p:nvCxnSpPr>
          <p:spPr bwMode="auto">
            <a:xfrm flipV="1">
              <a:off x="2971800" y="2283768"/>
              <a:ext cx="2133600" cy="1450032"/>
            </a:xfrm>
            <a:prstGeom prst="straightConnector1">
              <a:avLst/>
            </a:prstGeom>
            <a:noFill/>
            <a:ln w="317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1447800" y="3657600"/>
              <a:ext cx="1524000" cy="76200"/>
            </a:xfrm>
            <a:prstGeom prst="straightConnector1">
              <a:avLst/>
            </a:prstGeom>
            <a:noFill/>
            <a:ln w="317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63F0C08C-FC58-7642-8840-D3F775C0E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Belay Escape to Rescue System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00600" y="1602432"/>
            <a:ext cx="2209800" cy="4572000"/>
            <a:chOff x="5867400" y="1600200"/>
            <a:chExt cx="2209800" cy="4572000"/>
          </a:xfrm>
        </p:grpSpPr>
        <p:pic>
          <p:nvPicPr>
            <p:cNvPr id="1228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32891" y="1600200"/>
              <a:ext cx="1878818" cy="411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5867400" y="5710535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/>
                <a:t>M</a:t>
              </a:r>
              <a:r>
                <a:rPr lang="en-US" dirty="0">
                  <a:latin typeface="Georgia"/>
                </a:rPr>
                <a:t>u</a:t>
              </a:r>
              <a:r>
                <a:rPr lang="en-US" dirty="0"/>
                <a:t>nter-Mule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00200" y="1602432"/>
            <a:ext cx="2209800" cy="4572000"/>
            <a:chOff x="3619500" y="1600200"/>
            <a:chExt cx="2209800" cy="4572000"/>
          </a:xfrm>
        </p:grpSpPr>
        <p:sp>
          <p:nvSpPr>
            <p:cNvPr id="6" name="TextBox 5"/>
            <p:cNvSpPr txBox="1"/>
            <p:nvPr/>
          </p:nvSpPr>
          <p:spPr>
            <a:xfrm>
              <a:off x="3619500" y="5710535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/>
                <a:t>3:1 Z-Pulley</a:t>
              </a:r>
              <a:endParaRPr lang="en-US" dirty="0"/>
            </a:p>
          </p:txBody>
        </p:sp>
        <p:pic>
          <p:nvPicPr>
            <p:cNvPr id="10" name="Picture 9" descr="BelayEscape-Rais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3998" y="1600200"/>
              <a:ext cx="1860804" cy="41148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0B81F22D-C25C-4E44-9BD9-88B04D14B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Munter Hitch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14400" y="1752600"/>
            <a:ext cx="3657600" cy="3357265"/>
            <a:chOff x="914400" y="1752600"/>
            <a:chExt cx="3657600" cy="33572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752600"/>
              <a:ext cx="3657600" cy="27305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990600" y="4648200"/>
              <a:ext cx="20473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Munter Hitch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53000" y="2357735"/>
            <a:ext cx="3429000" cy="3357265"/>
            <a:chOff x="4953000" y="2357735"/>
            <a:chExt cx="3429000" cy="33572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971800"/>
              <a:ext cx="3429000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276663" y="2357735"/>
              <a:ext cx="3105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/>
                <a:t>Double Munter Hitch</a:t>
              </a:r>
            </a:p>
          </p:txBody>
        </p:sp>
      </p:grp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65796E0E-7DA2-B043-95D3-8A8FC1AB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88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Redirected ATC</a:t>
            </a:r>
          </a:p>
        </p:txBody>
      </p:sp>
      <p:pic>
        <p:nvPicPr>
          <p:cNvPr id="4" name="Picture 3" descr="ATC Redirected with V-T Prusik">
            <a:extLst>
              <a:ext uri="{FF2B5EF4-FFF2-40B4-BE49-F238E27FC236}">
                <a16:creationId xmlns:a16="http://schemas.microsoft.com/office/drawing/2014/main" id="{07B21EA3-4CDF-A2AC-834B-613F444675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r="1" b="739"/>
          <a:stretch/>
        </p:blipFill>
        <p:spPr>
          <a:xfrm>
            <a:off x="838200" y="1524000"/>
            <a:ext cx="3810000" cy="4724400"/>
          </a:xfrm>
          <a:prstGeom prst="rect">
            <a:avLst/>
          </a:prstGeom>
          <a:noFill/>
        </p:spPr>
      </p:pic>
      <p:sp>
        <p:nvSpPr>
          <p:cNvPr id="22535" name="Content Placeholder 3">
            <a:extLst>
              <a:ext uri="{FF2B5EF4-FFF2-40B4-BE49-F238E27FC236}">
                <a16:creationId xmlns:a16="http://schemas.microsoft.com/office/drawing/2014/main" id="{FCFB8EE6-2379-703A-6759-251B5D3C9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810000" cy="4724400"/>
          </a:xfrm>
        </p:spPr>
        <p:txBody>
          <a:bodyPr/>
          <a:lstStyle/>
          <a:p>
            <a:r>
              <a:rPr lang="en-US" dirty="0"/>
              <a:t>ATC Redirected</a:t>
            </a:r>
          </a:p>
          <a:p>
            <a:r>
              <a:rPr lang="en-US" dirty="0"/>
              <a:t>V-T Prusik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69D374ED-CF21-DB44-9562-E98AB6C0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9046" y="6248400"/>
            <a:ext cx="1905000" cy="6127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Small Party Rescue  Version 4 2023-08-09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Tandem Rappel</a:t>
            </a: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665065"/>
            <a:ext cx="2809875" cy="4314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8" name="Picture 2" descr="J:\bowmanja\Pictures\SPSR 2012\WP_000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64493"/>
            <a:ext cx="3235475" cy="43159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243EC53-8A48-B54F-93EC-F50D93A33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2A  2020-10-20</a:t>
            </a:r>
          </a:p>
        </p:txBody>
      </p:sp>
    </p:spTree>
    <p:extLst>
      <p:ext uri="{BB962C8B-B14F-4D97-AF65-F5344CB8AC3E}">
        <p14:creationId xmlns:p14="http://schemas.microsoft.com/office/powerpoint/2010/main" val="346679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3:1 “Z-Pulley” Raising System</a:t>
            </a:r>
          </a:p>
        </p:txBody>
      </p:sp>
      <p:pic>
        <p:nvPicPr>
          <p:cNvPr id="23556" name="Picture 4" descr="C:\Documents\Volunteer\The Mountaineers\Intermediate Rescue Methods\Rescue Methods 2005\Pictures for Handouts &amp; Lecture\main_raise_3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813" y="1676400"/>
            <a:ext cx="377507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8FC74105-9558-E741-8EB6-0217F2BFB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5:1 Raising System</a:t>
            </a:r>
          </a:p>
        </p:txBody>
      </p:sp>
      <p:pic>
        <p:nvPicPr>
          <p:cNvPr id="24579" name="Picture 3" descr="C:\Documents\Volunteer\The Mountaineers\Intermediate Rescue Methods 2005\Pictures for Handouts &amp; Lecture\main_raise_5x1c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4813"/>
            <a:ext cx="3738563" cy="4573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8EB4587B-5A1A-4048-B50E-0BB829A7F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724400"/>
          </a:xfrm>
        </p:spPr>
        <p:txBody>
          <a:bodyPr/>
          <a:lstStyle/>
          <a:p>
            <a:pPr>
              <a:spcBef>
                <a:spcPct val="40000"/>
              </a:spcBef>
              <a:buSzPct val="90000"/>
              <a:buFont typeface="Monotype Sorts" pitchFamily="2" charset="2"/>
              <a:buChar char="è"/>
            </a:pPr>
            <a:r>
              <a:rPr lang="en-US" dirty="0"/>
              <a:t>High angle – Terrain ~&gt;60°</a:t>
            </a:r>
          </a:p>
          <a:p>
            <a:pPr>
              <a:spcBef>
                <a:spcPct val="40000"/>
              </a:spcBef>
              <a:buSzPct val="90000"/>
              <a:buFont typeface="Monotype Sorts" pitchFamily="2" charset="2"/>
              <a:buChar char="è"/>
            </a:pPr>
            <a:r>
              <a:rPr lang="en-US" dirty="0"/>
              <a:t>Steep Angle – Terrain ~&gt; 35° ~ 60°</a:t>
            </a:r>
          </a:p>
          <a:p>
            <a:pPr>
              <a:spcBef>
                <a:spcPct val="40000"/>
              </a:spcBef>
              <a:buSzPct val="90000"/>
              <a:buFont typeface="Monotype Sorts" pitchFamily="2" charset="2"/>
              <a:buChar char="è"/>
            </a:pPr>
            <a:r>
              <a:rPr lang="en-US" dirty="0"/>
              <a:t>Subject – Injured/Unresponsive person </a:t>
            </a:r>
          </a:p>
          <a:p>
            <a:pPr>
              <a:spcBef>
                <a:spcPct val="40000"/>
              </a:spcBef>
              <a:buSzPct val="90000"/>
              <a:buFont typeface="Monotype Sorts" pitchFamily="2" charset="2"/>
              <a:buChar char="è"/>
            </a:pPr>
            <a:r>
              <a:rPr lang="en-US" dirty="0"/>
              <a:t>Personal Load – 1 person on a rope (1 </a:t>
            </a:r>
            <a:r>
              <a:rPr lang="en-US" dirty="0" err="1"/>
              <a:t>kN</a:t>
            </a:r>
            <a:r>
              <a:rPr lang="en-US" dirty="0"/>
              <a:t>)</a:t>
            </a:r>
          </a:p>
          <a:p>
            <a:pPr>
              <a:spcBef>
                <a:spcPct val="40000"/>
              </a:spcBef>
              <a:buSzPct val="90000"/>
              <a:buFont typeface="Monotype Sorts" pitchFamily="2" charset="2"/>
              <a:buChar char="è"/>
            </a:pPr>
            <a:r>
              <a:rPr lang="en-US" dirty="0"/>
              <a:t>Rescue Load – 2 people on a rope (2 </a:t>
            </a:r>
            <a:r>
              <a:rPr lang="en-US" dirty="0" err="1"/>
              <a:t>kN</a:t>
            </a:r>
            <a:r>
              <a:rPr lang="en-US" dirty="0"/>
              <a:t>)</a:t>
            </a:r>
          </a:p>
          <a:p>
            <a:pPr>
              <a:spcBef>
                <a:spcPct val="40000"/>
              </a:spcBef>
              <a:buSzPct val="90000"/>
              <a:buFont typeface="Monotype Sorts" pitchFamily="2" charset="2"/>
              <a:buChar char="è"/>
            </a:pPr>
            <a:r>
              <a:rPr lang="en-US" dirty="0"/>
              <a:t>Safety Margin – Ratio of your load and rating your gear’s weak point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D7F1FBE8-359D-EA40-82C3-07CE9EF5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4364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Directional</a:t>
            </a:r>
          </a:p>
        </p:txBody>
      </p:sp>
      <p:pic>
        <p:nvPicPr>
          <p:cNvPr id="29702" name="Picture 6" descr="C:\Documents\Volunteer\The Mountaineers\Intermediate Rescue Methods\Rescue Methods 2006\High Directional Close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38400"/>
            <a:ext cx="3181350" cy="3660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609600" y="1676400"/>
            <a:ext cx="4441825" cy="3652838"/>
            <a:chOff x="384" y="1056"/>
            <a:chExt cx="2798" cy="2301"/>
          </a:xfrm>
        </p:grpSpPr>
        <p:pic>
          <p:nvPicPr>
            <p:cNvPr id="29699" name="Picture 3" descr="C:\Documents\Volunteer\The Mountaineers\Intermediate Rescue Methods 2005\Pictures for Handouts &amp; Lecture\rescue_overview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1056"/>
              <a:ext cx="2798" cy="23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9704" name="Oval 8"/>
            <p:cNvSpPr>
              <a:spLocks noChangeAspect="1" noChangeArrowheads="1"/>
            </p:cNvSpPr>
            <p:nvPr/>
          </p:nvSpPr>
          <p:spPr bwMode="auto">
            <a:xfrm>
              <a:off x="768" y="1663"/>
              <a:ext cx="597" cy="545"/>
            </a:xfrm>
            <a:prstGeom prst="ellipse">
              <a:avLst/>
            </a:prstGeom>
            <a:noFill/>
            <a:ln w="50800" cap="sq">
              <a:solidFill>
                <a:srgbClr val="005345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C80A390-E4B8-DA4E-B888-9A710E12B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Attendant-Subject Tie-in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200" y="1752600"/>
            <a:ext cx="7772400" cy="434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Monotype Sorts" pitchFamily="2" charset="2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í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Small Party System</a:t>
            </a:r>
          </a:p>
          <a:p>
            <a:pPr lvl="1">
              <a:buFont typeface="Wingdings 3" pitchFamily="18" charset="2"/>
              <a:buChar char=""/>
            </a:pPr>
            <a:r>
              <a:rPr lang="en-US" dirty="0"/>
              <a:t>Rescuer connected to </a:t>
            </a:r>
            <a:r>
              <a:rPr lang="en-US" b="1" dirty="0"/>
              <a:t>BOTH</a:t>
            </a:r>
            <a:r>
              <a:rPr lang="en-US" dirty="0"/>
              <a:t> ropes</a:t>
            </a:r>
          </a:p>
          <a:p>
            <a:pPr lvl="1">
              <a:buFont typeface="Wingdings 3" pitchFamily="18" charset="2"/>
              <a:buChar char=""/>
            </a:pPr>
            <a:r>
              <a:rPr lang="en-US" dirty="0"/>
              <a:t>Subject connected to </a:t>
            </a:r>
            <a:r>
              <a:rPr lang="en-US" b="1" dirty="0"/>
              <a:t>BOTH</a:t>
            </a:r>
            <a:r>
              <a:rPr lang="en-US" dirty="0"/>
              <a:t> ropes</a:t>
            </a:r>
          </a:p>
          <a:p>
            <a:pPr lvl="1">
              <a:buFont typeface="Monotype Sorts" pitchFamily="2" charset="2"/>
              <a:buNone/>
            </a:pPr>
            <a:endParaRPr lang="en-US" sz="1600" dirty="0"/>
          </a:p>
          <a:p>
            <a:r>
              <a:rPr lang="en-US" dirty="0"/>
              <a:t>How to achieve</a:t>
            </a:r>
          </a:p>
          <a:p>
            <a:pPr lvl="1">
              <a:buFont typeface="Wingdings 3" pitchFamily="18" charset="2"/>
              <a:buChar char=""/>
            </a:pPr>
            <a:r>
              <a:rPr lang="en-US" dirty="0"/>
              <a:t>Attendant: Longtail bowline to main line, prussik to belay line</a:t>
            </a:r>
          </a:p>
          <a:p>
            <a:pPr lvl="1">
              <a:buFont typeface="Wingdings 3" pitchFamily="18" charset="2"/>
              <a:buChar char=""/>
            </a:pPr>
            <a:r>
              <a:rPr lang="en-US" dirty="0"/>
              <a:t>Subject: Figure 8 from bowline to main line, prussik to main line, figure 8 to belay line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6F7DF1F7-0F0C-BE4E-B590-C1738561B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7692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Longtail Bowline</a:t>
            </a:r>
          </a:p>
        </p:txBody>
      </p:sp>
      <p:pic>
        <p:nvPicPr>
          <p:cNvPr id="35843" name="Picture 3" descr="C:\Documents\Volunteer\The Mountaineers\Intermediate Rescue Methods 2005\Pictures for Handouts &amp; Lecture\longtail_bow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050" y="1905000"/>
            <a:ext cx="6407150" cy="360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600200" y="4738688"/>
            <a:ext cx="541338" cy="214312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800" b="1" dirty="0">
                <a:solidFill>
                  <a:srgbClr val="4D4D4D"/>
                </a:solidFill>
                <a:latin typeface="Arial" charset="0"/>
              </a:rPr>
              <a:t>subject</a:t>
            </a:r>
            <a:endParaRPr lang="en-US" b="1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51389437-AD49-7E4F-8DE1-38D38C4FC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Attendant &amp; Subject Tie-in</a:t>
            </a:r>
          </a:p>
        </p:txBody>
      </p:sp>
      <p:pic>
        <p:nvPicPr>
          <p:cNvPr id="3" name="Picture 2" descr="A person sitting in a field&#10;&#10;Description automatically generated">
            <a:extLst>
              <a:ext uri="{FF2B5EF4-FFF2-40B4-BE49-F238E27FC236}">
                <a16:creationId xmlns:a16="http://schemas.microsoft.com/office/drawing/2014/main" id="{D898143A-72EA-4D0E-9292-1AF45D5D59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1500" y="2054225"/>
            <a:ext cx="5461000" cy="4095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B4BDF3-9293-4BDC-806D-94C52F7E1609}"/>
              </a:ext>
            </a:extLst>
          </p:cNvPr>
          <p:cNvSpPr txBox="1"/>
          <p:nvPr/>
        </p:nvSpPr>
        <p:spPr>
          <a:xfrm>
            <a:off x="423863" y="5715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“Main Line”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2A120-ED0C-4546-8483-315E7FD38E0F}"/>
              </a:ext>
            </a:extLst>
          </p:cNvPr>
          <p:cNvSpPr txBox="1"/>
          <p:nvPr/>
        </p:nvSpPr>
        <p:spPr>
          <a:xfrm>
            <a:off x="542925" y="1941237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Long Tail Bowline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E5748-397A-469B-AEFF-470F15F9E42C}"/>
              </a:ext>
            </a:extLst>
          </p:cNvPr>
          <p:cNvSpPr txBox="1"/>
          <p:nvPr/>
        </p:nvSpPr>
        <p:spPr>
          <a:xfrm>
            <a:off x="6738937" y="5114835"/>
            <a:ext cx="2410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Fallen Climber/”Belay Line”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01D9A-273E-4156-8545-6CE15F1B9B0D}"/>
              </a:ext>
            </a:extLst>
          </p:cNvPr>
          <p:cNvSpPr txBox="1"/>
          <p:nvPr/>
        </p:nvSpPr>
        <p:spPr>
          <a:xfrm>
            <a:off x="6858000" y="1941237"/>
            <a:ext cx="2424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Figure 8 from “Main Line”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048AF-B4E8-4418-A91C-EEC02BAF5C5A}"/>
              </a:ext>
            </a:extLst>
          </p:cNvPr>
          <p:cNvSpPr txBox="1"/>
          <p:nvPr/>
        </p:nvSpPr>
        <p:spPr>
          <a:xfrm>
            <a:off x="372862" y="3686601"/>
            <a:ext cx="2032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Prusik on Main To Subject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DAA93-3A01-4176-9FFE-67AB9FBDFD1F}"/>
              </a:ext>
            </a:extLst>
          </p:cNvPr>
          <p:cNvSpPr txBox="1"/>
          <p:nvPr/>
        </p:nvSpPr>
        <p:spPr>
          <a:xfrm>
            <a:off x="6953458" y="3528036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Prusik on Belay to Attendant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80F069-1828-46B1-963D-5B35B2F9ADC9}"/>
              </a:ext>
            </a:extLst>
          </p:cNvPr>
          <p:cNvCxnSpPr>
            <a:cxnSpLocks/>
          </p:cNvCxnSpPr>
          <p:nvPr/>
        </p:nvCxnSpPr>
        <p:spPr bwMode="auto">
          <a:xfrm>
            <a:off x="2286000" y="6019800"/>
            <a:ext cx="1505055" cy="609600"/>
          </a:xfrm>
          <a:prstGeom prst="straightConnector1">
            <a:avLst/>
          </a:prstGeom>
          <a:noFill/>
          <a:ln w="762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EDCF801-29DB-4F83-AFB7-6509779376DA}"/>
              </a:ext>
            </a:extLst>
          </p:cNvPr>
          <p:cNvCxnSpPr>
            <a:cxnSpLocks/>
          </p:cNvCxnSpPr>
          <p:nvPr/>
        </p:nvCxnSpPr>
        <p:spPr bwMode="auto">
          <a:xfrm>
            <a:off x="1809855" y="4326976"/>
            <a:ext cx="1997947" cy="1849689"/>
          </a:xfrm>
          <a:prstGeom prst="straightConnector1">
            <a:avLst/>
          </a:prstGeom>
          <a:noFill/>
          <a:ln w="762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AED1239-68B4-4B18-94EB-D88DF4002F17}"/>
              </a:ext>
            </a:extLst>
          </p:cNvPr>
          <p:cNvCxnSpPr>
            <a:cxnSpLocks/>
          </p:cNvCxnSpPr>
          <p:nvPr/>
        </p:nvCxnSpPr>
        <p:spPr bwMode="auto">
          <a:xfrm>
            <a:off x="2025363" y="2381364"/>
            <a:ext cx="1508464" cy="2266836"/>
          </a:xfrm>
          <a:prstGeom prst="straightConnector1">
            <a:avLst/>
          </a:prstGeom>
          <a:noFill/>
          <a:ln w="762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AB32779-C9ED-44F0-AD09-61C811CC2584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6019800" y="5715000"/>
            <a:ext cx="719137" cy="404167"/>
          </a:xfrm>
          <a:prstGeom prst="straightConnector1">
            <a:avLst/>
          </a:prstGeom>
          <a:noFill/>
          <a:ln w="762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8DF704A-C16C-4D4B-9DF6-BA83EAF5D949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flipH="1">
            <a:off x="5648325" y="4128201"/>
            <a:ext cx="1305133" cy="1200329"/>
          </a:xfrm>
          <a:prstGeom prst="straightConnector1">
            <a:avLst/>
          </a:prstGeom>
          <a:noFill/>
          <a:ln w="762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40282C7-DE6D-4894-8357-C614F2B57596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>
            <a:off x="4876800" y="2356736"/>
            <a:ext cx="1981200" cy="2098793"/>
          </a:xfrm>
          <a:prstGeom prst="straightConnector1">
            <a:avLst/>
          </a:prstGeom>
          <a:noFill/>
          <a:ln w="762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AA9A71D7-4D3A-7C4F-BD7B-951446536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Carabiner Block-and-Tackle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4191000" y="1600200"/>
            <a:ext cx="4038600" cy="4930581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100" dirty="0"/>
              <a:t>A simple pulley system.</a:t>
            </a:r>
          </a:p>
          <a:p>
            <a:pPr>
              <a:buFont typeface="Monotype Sorts" pitchFamily="2" charset="2"/>
              <a:buNone/>
            </a:pPr>
            <a:endParaRPr lang="en-US" sz="2100" dirty="0"/>
          </a:p>
          <a:p>
            <a:pPr>
              <a:buFont typeface="Monotype Sorts" pitchFamily="2" charset="2"/>
              <a:buNone/>
            </a:pPr>
            <a:r>
              <a:rPr lang="en-US" sz="2100" dirty="0"/>
              <a:t>A method of extracting a subject from loaded accident rope.  </a:t>
            </a:r>
          </a:p>
          <a:p>
            <a:pPr>
              <a:buFont typeface="Monotype Sorts" pitchFamily="2" charset="2"/>
              <a:buNone/>
            </a:pPr>
            <a:endParaRPr lang="en-US" sz="2100" dirty="0"/>
          </a:p>
          <a:p>
            <a:pPr>
              <a:buFont typeface="Monotype Sorts" pitchFamily="2" charset="2"/>
              <a:buNone/>
            </a:pPr>
            <a:r>
              <a:rPr lang="en-US" sz="2100" dirty="0"/>
              <a:t>Raise subject just enough to release the tension on their tie-in knot. </a:t>
            </a:r>
          </a:p>
          <a:p>
            <a:pPr>
              <a:buFont typeface="Monotype Sorts" pitchFamily="2" charset="2"/>
              <a:buNone/>
            </a:pPr>
            <a:endParaRPr lang="en-US" sz="2100" dirty="0"/>
          </a:p>
          <a:p>
            <a:pPr>
              <a:buFont typeface="Monotype Sorts" pitchFamily="2" charset="2"/>
              <a:buNone/>
            </a:pPr>
            <a:r>
              <a:rPr lang="en-US" sz="2100" dirty="0"/>
              <a:t>An efficient “wall pick-off.”</a:t>
            </a:r>
          </a:p>
          <a:p>
            <a:pPr>
              <a:buFont typeface="Monotype Sorts" pitchFamily="2" charset="2"/>
              <a:buNone/>
            </a:pPr>
            <a:endParaRPr lang="en-US" sz="2100" dirty="0"/>
          </a:p>
          <a:p>
            <a:pPr>
              <a:buFont typeface="Monotype Sorts" pitchFamily="2" charset="2"/>
              <a:buNone/>
            </a:pPr>
            <a:r>
              <a:rPr lang="en-US" sz="2100" dirty="0"/>
              <a:t>Doesn’t work well for everyone.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  <p:pic>
        <p:nvPicPr>
          <p:cNvPr id="6" name="Picture 5" descr="CBT_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752600"/>
            <a:ext cx="2986068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38F6F442-D3F3-BE47-B99F-C947C702F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Carabiner Block-and-Tackle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4191000" y="2514600"/>
            <a:ext cx="4038600" cy="164352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dirty="0"/>
              <a:t>Carabiner block-and-tackle tied off with a Mule knot and Overhand back-up.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  <p:pic>
        <p:nvPicPr>
          <p:cNvPr id="6" name="Picture 5" descr="CBN_AB_M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752600"/>
            <a:ext cx="3029288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E4094655-79B9-1047-8F26-9254DC27D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</a:t>
            </a:r>
            <a:r>
              <a:rPr lang="en-US" i="1" dirty="0"/>
              <a:t>vs</a:t>
            </a:r>
            <a:r>
              <a:rPr lang="en-US" dirty="0"/>
              <a:t>. Dynamic Rope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724400"/>
          </a:xfrm>
        </p:spPr>
        <p:txBody>
          <a:bodyPr/>
          <a:lstStyle/>
          <a:p>
            <a:r>
              <a:rPr lang="en-US" dirty="0"/>
              <a:t>Dynamic Rope</a:t>
            </a:r>
          </a:p>
          <a:p>
            <a:pPr lvl="1"/>
            <a:r>
              <a:rPr lang="en-US" dirty="0"/>
              <a:t>Climbing rope</a:t>
            </a:r>
          </a:p>
          <a:p>
            <a:pPr lvl="1"/>
            <a:r>
              <a:rPr lang="en-US" dirty="0"/>
              <a:t>8-10% elongation (static), up to 30</a:t>
            </a:r>
            <a:r>
              <a:rPr lang="en-US"/>
              <a:t>% dynamic</a:t>
            </a:r>
            <a:endParaRPr lang="en-US" dirty="0"/>
          </a:p>
          <a:p>
            <a:pPr lvl="1"/>
            <a:r>
              <a:rPr lang="en-US" dirty="0"/>
              <a:t>60 m of rope </a:t>
            </a:r>
            <a:r>
              <a:rPr lang="en-US" sz="2000" b="1" dirty="0">
                <a:sym typeface="Wingdings 3"/>
              </a:rPr>
              <a:t></a:t>
            </a:r>
            <a:r>
              <a:rPr lang="en-US" b="1" dirty="0">
                <a:sym typeface="Monotype Sorts" pitchFamily="2" charset="2"/>
              </a:rPr>
              <a:t> 6 m fall if main line fails!</a:t>
            </a:r>
          </a:p>
          <a:p>
            <a:pPr lvl="1"/>
            <a:r>
              <a:rPr lang="en-US" dirty="0">
                <a:sym typeface="Monotype Sorts" pitchFamily="2" charset="2"/>
              </a:rPr>
              <a:t>Keep lowers and raises short!</a:t>
            </a:r>
            <a:r>
              <a:rPr lang="en-US" dirty="0"/>
              <a:t> </a:t>
            </a:r>
          </a:p>
          <a:p>
            <a:pPr lvl="1">
              <a:buFont typeface="Monotype Sorts" pitchFamily="2" charset="2"/>
              <a:buNone/>
            </a:pPr>
            <a:endParaRPr lang="en-US" sz="1600" dirty="0"/>
          </a:p>
          <a:p>
            <a:r>
              <a:rPr lang="en-US" dirty="0"/>
              <a:t>Low-stretch “Static” Rope</a:t>
            </a:r>
          </a:p>
          <a:p>
            <a:pPr lvl="1"/>
            <a:r>
              <a:rPr lang="en-US" dirty="0"/>
              <a:t>Rescue rope, Haul line</a:t>
            </a:r>
          </a:p>
          <a:p>
            <a:pPr lvl="1"/>
            <a:r>
              <a:rPr lang="en-US" dirty="0"/>
              <a:t>1-2% elongation</a:t>
            </a:r>
          </a:p>
          <a:p>
            <a:pPr lvl="1"/>
            <a:r>
              <a:rPr lang="en-US" dirty="0"/>
              <a:t>100 m rope </a:t>
            </a:r>
            <a:r>
              <a:rPr lang="en-US" sz="2000" dirty="0">
                <a:sym typeface="Wingdings 3"/>
              </a:rPr>
              <a:t></a:t>
            </a:r>
            <a:r>
              <a:rPr lang="en-US" dirty="0">
                <a:sym typeface="Monotype Sorts" pitchFamily="2" charset="2"/>
              </a:rPr>
              <a:t> 2 m fall if main line fails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ACD2C804-8C31-C74A-8697-7A0E86B5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Strengths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4267200" cy="3810000"/>
          </a:xfrm>
        </p:spPr>
        <p:txBody>
          <a:bodyPr/>
          <a:lstStyle/>
          <a:p>
            <a:r>
              <a:rPr lang="en-US" sz="2000" dirty="0"/>
              <a:t>9mm Dynamic Rope ~ 20 kN</a:t>
            </a:r>
          </a:p>
          <a:p>
            <a:r>
              <a:rPr lang="en-US" sz="2000" dirty="0"/>
              <a:t>10.5mm Dynamic Rope ~ 28 kN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000" dirty="0"/>
              <a:t>1-inch Webbing ~ 20 kN</a:t>
            </a:r>
          </a:p>
          <a:p>
            <a:r>
              <a:rPr lang="en-US" sz="2000" dirty="0"/>
              <a:t>9/16-inch Webbing ~ 11 kN</a:t>
            </a:r>
          </a:p>
          <a:p>
            <a:r>
              <a:rPr lang="en-US" sz="2000" dirty="0"/>
              <a:t>12mm Spectra ~ 11 kN</a:t>
            </a:r>
          </a:p>
          <a:p>
            <a:pPr>
              <a:buFont typeface="Monotype Sorts" pitchFamily="2" charset="2"/>
              <a:buNone/>
            </a:pPr>
            <a:endParaRPr lang="en-US" sz="1200" dirty="0"/>
          </a:p>
          <a:p>
            <a:r>
              <a:rPr lang="en-US" sz="2000" dirty="0"/>
              <a:t>8mm Cord ~ 15 kN</a:t>
            </a:r>
          </a:p>
          <a:p>
            <a:r>
              <a:rPr lang="en-US" sz="2000" dirty="0"/>
              <a:t>6mm Cord ~ 8 kN</a:t>
            </a:r>
          </a:p>
          <a:p>
            <a:r>
              <a:rPr lang="en-US" sz="2000" dirty="0"/>
              <a:t>5.5mm Spectra ~ 18 kN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029200" y="23622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SzPct val="80000"/>
              <a:buFont typeface="Wingdings" pitchFamily="2" charset="2"/>
              <a:buChar char="q"/>
            </a:pPr>
            <a:r>
              <a:rPr lang="en-US" sz="2000" dirty="0"/>
              <a:t>Carabiners ~ 20-30 kN</a:t>
            </a:r>
          </a:p>
          <a:p>
            <a:pPr marL="342900" indent="-342900">
              <a:buSzPct val="80000"/>
              <a:buFont typeface="Wingdings" pitchFamily="2" charset="2"/>
              <a:buChar char="q"/>
            </a:pPr>
            <a:r>
              <a:rPr lang="en-US" sz="2000" dirty="0"/>
              <a:t>Pulley ~ 10-20 kN</a:t>
            </a:r>
          </a:p>
          <a:p>
            <a:pPr marL="342900" indent="-342900">
              <a:buSzPct val="80000"/>
              <a:buFont typeface="Wingdings" pitchFamily="2" charset="2"/>
              <a:buChar char="q"/>
            </a:pPr>
            <a:endParaRPr lang="en-US" sz="1200" dirty="0"/>
          </a:p>
          <a:p>
            <a:pPr marL="342900" indent="-342900">
              <a:buSzPct val="80000"/>
              <a:buFont typeface="Wingdings" pitchFamily="2" charset="2"/>
              <a:buChar char="q"/>
            </a:pPr>
            <a:r>
              <a:rPr lang="en-US" sz="2000" dirty="0"/>
              <a:t>Stopper ~ 5 kN</a:t>
            </a:r>
          </a:p>
          <a:p>
            <a:pPr marL="342900" indent="-342900">
              <a:buSzPct val="80000"/>
              <a:buFont typeface="Wingdings" pitchFamily="2" charset="2"/>
              <a:buChar char="q"/>
            </a:pPr>
            <a:r>
              <a:rPr lang="en-US" sz="2000" dirty="0"/>
              <a:t>Hex ~ 10 kN</a:t>
            </a:r>
          </a:p>
          <a:p>
            <a:pPr marL="342900" indent="-342900">
              <a:buSzPct val="80000"/>
              <a:buFont typeface="Wingdings" pitchFamily="2" charset="2"/>
              <a:buChar char="q"/>
            </a:pPr>
            <a:r>
              <a:rPr lang="en-US" sz="2000" dirty="0"/>
              <a:t>Cams ~ 10 </a:t>
            </a:r>
            <a:r>
              <a:rPr lang="en-US" sz="2000" dirty="0" err="1"/>
              <a:t>kN</a:t>
            </a:r>
            <a:endParaRPr lang="en-US" sz="2000" dirty="0"/>
          </a:p>
          <a:p>
            <a:pPr marL="342900" indent="-342900">
              <a:buSzPct val="80000"/>
              <a:buFont typeface="Wingdings" pitchFamily="2" charset="2"/>
              <a:buChar char="q"/>
            </a:pPr>
            <a:r>
              <a:rPr lang="en-US" sz="2000" dirty="0"/>
              <a:t>Bolts ~ 18 </a:t>
            </a:r>
            <a:r>
              <a:rPr lang="en-US" sz="2000" dirty="0" err="1"/>
              <a:t>kN</a:t>
            </a:r>
            <a:r>
              <a:rPr lang="en-US" sz="2000" dirty="0"/>
              <a:t> T, 25 </a:t>
            </a:r>
            <a:r>
              <a:rPr lang="en-US" sz="2000" dirty="0" err="1"/>
              <a:t>kN</a:t>
            </a:r>
            <a:r>
              <a:rPr lang="en-US" sz="2000" dirty="0"/>
              <a:t> S</a:t>
            </a:r>
          </a:p>
          <a:p>
            <a:pPr marL="342900" indent="-342900">
              <a:buSzPct val="80000"/>
              <a:buNone/>
            </a:pPr>
            <a:endParaRPr lang="en-US" sz="1200" dirty="0"/>
          </a:p>
          <a:p>
            <a:pPr marL="342900" indent="-342900">
              <a:buSzPct val="80000"/>
              <a:buFont typeface="Wingdings" pitchFamily="2" charset="2"/>
              <a:buChar char="q"/>
            </a:pPr>
            <a:r>
              <a:rPr lang="en-US" sz="2000" dirty="0"/>
              <a:t>Ice  Screw ~ 11 kN</a:t>
            </a:r>
          </a:p>
          <a:p>
            <a:pPr marL="342900" indent="-342900">
              <a:buSzPct val="80000"/>
              <a:buFont typeface="Wingdings" pitchFamily="2" charset="2"/>
              <a:buChar char="q"/>
            </a:pPr>
            <a:r>
              <a:rPr lang="en-US" sz="2000" dirty="0"/>
              <a:t>V-thread ~ 13 kN-H, 16kN-V</a:t>
            </a:r>
          </a:p>
          <a:p>
            <a:pPr marL="342900" indent="-342900">
              <a:buSzPct val="80000"/>
              <a:buFont typeface="Wingdings" pitchFamily="2" charset="2"/>
              <a:buChar char="q"/>
            </a:pPr>
            <a:r>
              <a:rPr lang="en-US" sz="2000" dirty="0"/>
              <a:t>Picket ~ 1-12 kN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905000" y="1741488"/>
            <a:ext cx="5095875" cy="42703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200" dirty="0"/>
              <a:t>Rescue Load (2 people and gear) ~ 2 kN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0C607F4-045F-8B44-A738-648224FA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7244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Introduction</a:t>
            </a:r>
          </a:p>
          <a:p>
            <a:pPr>
              <a:spcBef>
                <a:spcPct val="40000"/>
              </a:spcBef>
            </a:pPr>
            <a:r>
              <a:rPr lang="en-US" dirty="0"/>
              <a:t>Tools of Alpine Rescue</a:t>
            </a:r>
          </a:p>
          <a:p>
            <a:pPr>
              <a:spcBef>
                <a:spcPct val="40000"/>
              </a:spcBef>
              <a:buSzPct val="90000"/>
              <a:buFont typeface="Monotype Sorts" pitchFamily="2" charset="2"/>
              <a:buChar char="è"/>
            </a:pPr>
            <a:r>
              <a:rPr lang="en-US" b="1" dirty="0"/>
              <a:t>Roles in the Rescue System</a:t>
            </a: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/>
              <a:t>Running the Rescue</a:t>
            </a:r>
          </a:p>
          <a:p>
            <a:pPr>
              <a:spcBef>
                <a:spcPct val="40000"/>
              </a:spcBef>
            </a:pPr>
            <a:r>
              <a:rPr lang="en-US" dirty="0"/>
              <a:t>Teamwork, Leadership &amp; Followership</a:t>
            </a:r>
          </a:p>
          <a:p>
            <a:pPr>
              <a:spcBef>
                <a:spcPct val="40000"/>
              </a:spcBef>
            </a:pPr>
            <a:r>
              <a:rPr lang="en-US" dirty="0"/>
              <a:t>Calling for Help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6794D613-5AB8-C545-9F1F-2D3EFD02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in the Rescue Roles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42672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2600" dirty="0"/>
              <a:t>Rescue Leader </a:t>
            </a:r>
            <a:r>
              <a:rPr lang="en-US" sz="2600" dirty="0">
                <a:sym typeface="Wingdings 3"/>
              </a:rPr>
              <a:t></a:t>
            </a:r>
            <a:r>
              <a:rPr lang="en-US" sz="2600" dirty="0">
                <a:sym typeface="Monotype Sorts" pitchFamily="2" charset="2"/>
              </a:rPr>
              <a:t> focus on the “Big Picture”</a:t>
            </a:r>
            <a:endParaRPr lang="en-US" sz="2600" dirty="0"/>
          </a:p>
          <a:p>
            <a:pPr>
              <a:spcBef>
                <a:spcPct val="40000"/>
              </a:spcBef>
            </a:pPr>
            <a:r>
              <a:rPr lang="en-US" sz="2600" dirty="0"/>
              <a:t>Safety Leader </a:t>
            </a:r>
            <a:r>
              <a:rPr lang="en-US" sz="2600" dirty="0">
                <a:sym typeface="Wingdings 3"/>
              </a:rPr>
              <a:t></a:t>
            </a:r>
            <a:r>
              <a:rPr lang="en-US" sz="2600" dirty="0">
                <a:sym typeface="Monotype Sorts" pitchFamily="2" charset="2"/>
              </a:rPr>
              <a:t> focus on Safety</a:t>
            </a:r>
            <a:endParaRPr lang="en-US" sz="2600" dirty="0"/>
          </a:p>
          <a:p>
            <a:pPr>
              <a:spcBef>
                <a:spcPct val="40000"/>
              </a:spcBef>
            </a:pPr>
            <a:r>
              <a:rPr lang="en-US" sz="2600" dirty="0"/>
              <a:t>Controller </a:t>
            </a:r>
            <a:r>
              <a:rPr lang="en-US" sz="2600" dirty="0">
                <a:sym typeface="Wingdings 3"/>
              </a:rPr>
              <a:t></a:t>
            </a:r>
            <a:r>
              <a:rPr lang="en-US" sz="2600" dirty="0">
                <a:sym typeface="Monotype Sorts" pitchFamily="2" charset="2"/>
              </a:rPr>
              <a:t> focus on running the Rescue System</a:t>
            </a:r>
            <a:endParaRPr lang="en-US" sz="2600" dirty="0"/>
          </a:p>
          <a:p>
            <a:pPr>
              <a:spcBef>
                <a:spcPct val="40000"/>
              </a:spcBef>
            </a:pPr>
            <a:r>
              <a:rPr lang="en-US" sz="2600" dirty="0"/>
              <a:t>Medic/EMT/First Aid </a:t>
            </a:r>
            <a:r>
              <a:rPr lang="en-US" sz="2600" dirty="0">
                <a:sym typeface="Wingdings 3"/>
              </a:rPr>
              <a:t></a:t>
            </a:r>
            <a:r>
              <a:rPr lang="en-US" sz="2600" dirty="0">
                <a:sym typeface="Monotype Sorts" pitchFamily="2" charset="2"/>
              </a:rPr>
              <a:t> focus on Subject</a:t>
            </a:r>
            <a:endParaRPr lang="en-US" sz="2600" dirty="0"/>
          </a:p>
          <a:p>
            <a:pPr>
              <a:spcBef>
                <a:spcPct val="40000"/>
              </a:spcBef>
            </a:pPr>
            <a:r>
              <a:rPr lang="en-US" sz="2600" dirty="0"/>
              <a:t>Attendant </a:t>
            </a:r>
            <a:r>
              <a:rPr lang="en-US" sz="2600" dirty="0">
                <a:sym typeface="Wingdings 3"/>
              </a:rPr>
              <a:t></a:t>
            </a:r>
            <a:r>
              <a:rPr lang="en-US" sz="2600" dirty="0">
                <a:sym typeface="Monotype Sorts" pitchFamily="2" charset="2"/>
              </a:rPr>
              <a:t> focus on Subject and Rescue Route</a:t>
            </a:r>
            <a:endParaRPr lang="en-US" sz="2600" dirty="0"/>
          </a:p>
          <a:p>
            <a:pPr>
              <a:spcBef>
                <a:spcPct val="40000"/>
              </a:spcBef>
            </a:pPr>
            <a:r>
              <a:rPr lang="en-US" sz="2600" b="1" dirty="0"/>
              <a:t>Belay Line </a:t>
            </a:r>
            <a:r>
              <a:rPr lang="en-US" sz="2600" dirty="0"/>
              <a:t>Operator </a:t>
            </a:r>
            <a:r>
              <a:rPr lang="en-US" sz="2600" dirty="0">
                <a:sym typeface="Wingdings 3"/>
              </a:rPr>
              <a:t></a:t>
            </a:r>
            <a:r>
              <a:rPr lang="en-US" sz="2600" dirty="0">
                <a:sym typeface="Monotype Sorts" pitchFamily="2" charset="2"/>
              </a:rPr>
              <a:t> focus on Belay Line</a:t>
            </a:r>
            <a:endParaRPr lang="en-US" sz="2600" dirty="0"/>
          </a:p>
          <a:p>
            <a:pPr>
              <a:spcBef>
                <a:spcPct val="40000"/>
              </a:spcBef>
            </a:pPr>
            <a:r>
              <a:rPr lang="en-US" sz="2600" b="1" dirty="0"/>
              <a:t>Main Line </a:t>
            </a:r>
            <a:r>
              <a:rPr lang="en-US" sz="2600" dirty="0"/>
              <a:t>Operator </a:t>
            </a:r>
            <a:r>
              <a:rPr lang="en-US" sz="2600" dirty="0">
                <a:sym typeface="Wingdings 3"/>
              </a:rPr>
              <a:t></a:t>
            </a:r>
            <a:r>
              <a:rPr lang="en-US" sz="2600" dirty="0">
                <a:sym typeface="Monotype Sorts" pitchFamily="2" charset="2"/>
              </a:rPr>
              <a:t> focus on Raise/Lower</a:t>
            </a:r>
            <a:endParaRPr lang="en-US" sz="2600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956B68F4-5CFD-AA4E-A39C-89CA338D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Small Party Rescue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696200" cy="4572000"/>
          </a:xfrm>
        </p:spPr>
        <p:txBody>
          <a:bodyPr/>
          <a:lstStyle/>
          <a:p>
            <a:r>
              <a:rPr lang="en-US" dirty="0"/>
              <a:t>Develop teamwork, leadership and followership.</a:t>
            </a:r>
          </a:p>
          <a:p>
            <a:endParaRPr lang="en-US" sz="1600" dirty="0"/>
          </a:p>
          <a:p>
            <a:r>
              <a:rPr lang="en-US" dirty="0"/>
              <a:t>Learn the tools of alpine rescue.</a:t>
            </a:r>
          </a:p>
          <a:p>
            <a:endParaRPr lang="en-US" sz="1600" dirty="0"/>
          </a:p>
          <a:p>
            <a:r>
              <a:rPr lang="en-US" dirty="0"/>
              <a:t>Develop the skill and confidence to creatively solve the problems needed to affect a rescue in steep alpine terrain.</a:t>
            </a:r>
          </a:p>
          <a:p>
            <a:endParaRPr lang="en-US" sz="1800" dirty="0"/>
          </a:p>
          <a:p>
            <a:r>
              <a:rPr lang="en-US" sz="1800" dirty="0"/>
              <a:t>Note: this is geared towards a “single pitch” alpine rescue scenario, but it can be used for multipitch rescue. The focus is to get everyone to a safe location to await further help, and not to get back to the cars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ED5EC5D1-C255-834C-A8BA-BA82F0C6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</a:t>
            </a:r>
            <a:r>
              <a:rPr lang="en-US" i="1" dirty="0"/>
              <a:t>vs</a:t>
            </a:r>
            <a:r>
              <a:rPr lang="en-US" dirty="0"/>
              <a:t>. Party Size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5+-person Rescue Team</a:t>
            </a:r>
            <a:endParaRPr lang="en-US" dirty="0"/>
          </a:p>
          <a:p>
            <a:pPr lvl="1"/>
            <a:r>
              <a:rPr lang="en-US" sz="2000" dirty="0"/>
              <a:t>Rescue Leader</a:t>
            </a:r>
          </a:p>
          <a:p>
            <a:pPr lvl="1"/>
            <a:r>
              <a:rPr lang="en-US" sz="2000" dirty="0"/>
              <a:t>Controller/Safety</a:t>
            </a:r>
          </a:p>
          <a:p>
            <a:pPr lvl="1"/>
            <a:r>
              <a:rPr lang="en-US" sz="2000" dirty="0"/>
              <a:t>Belayer</a:t>
            </a:r>
          </a:p>
          <a:p>
            <a:pPr lvl="1"/>
            <a:r>
              <a:rPr lang="en-US" sz="2000" dirty="0"/>
              <a:t>Main Line Operator</a:t>
            </a:r>
          </a:p>
          <a:p>
            <a:pPr lvl="1"/>
            <a:r>
              <a:rPr lang="en-US" sz="2000" dirty="0"/>
              <a:t>Attendant/First Aid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AEE01DD6-5459-D444-AD3A-FFA45144F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</a:t>
            </a:r>
            <a:r>
              <a:rPr lang="en-US" i="1" dirty="0"/>
              <a:t>vs</a:t>
            </a:r>
            <a:r>
              <a:rPr lang="en-US" dirty="0"/>
              <a:t>. Party Size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Three-person Rescue Team</a:t>
            </a:r>
            <a:endParaRPr lang="en-US" dirty="0"/>
          </a:p>
          <a:p>
            <a:pPr lvl="1"/>
            <a:r>
              <a:rPr lang="en-US" sz="2000" dirty="0"/>
              <a:t>Rescue Leader/Safety/Belayer</a:t>
            </a:r>
          </a:p>
          <a:p>
            <a:pPr lvl="1"/>
            <a:r>
              <a:rPr lang="en-US" sz="2000" dirty="0"/>
              <a:t>Main Line Operator/Controller</a:t>
            </a:r>
          </a:p>
          <a:p>
            <a:pPr lvl="1"/>
            <a:r>
              <a:rPr lang="en-US" sz="2000" dirty="0"/>
              <a:t>Attendant/First Aid</a:t>
            </a:r>
            <a:endParaRPr lang="en-US" dirty="0"/>
          </a:p>
          <a:p>
            <a:pPr lvl="1">
              <a:buFont typeface="Monotype Sorts" pitchFamily="2" charset="2"/>
              <a:buNone/>
            </a:pPr>
            <a:endParaRPr lang="en-US" sz="800" dirty="0"/>
          </a:p>
          <a:p>
            <a:r>
              <a:rPr lang="en-US" sz="2600" dirty="0"/>
              <a:t>Two-person Rescue Team</a:t>
            </a:r>
            <a:endParaRPr lang="en-US" dirty="0"/>
          </a:p>
          <a:p>
            <a:pPr lvl="1"/>
            <a:r>
              <a:rPr lang="en-US" sz="2000" dirty="0"/>
              <a:t>Main Line Operator/Safety</a:t>
            </a:r>
          </a:p>
          <a:p>
            <a:pPr lvl="1"/>
            <a:r>
              <a:rPr lang="en-US" sz="2000" dirty="0"/>
              <a:t>Attendant/First Aid/Safety/Self-Belayed/Controller</a:t>
            </a:r>
          </a:p>
          <a:p>
            <a:pPr lvl="1">
              <a:buFont typeface="Monotype Sorts" pitchFamily="2" charset="2"/>
              <a:buNone/>
            </a:pPr>
            <a:endParaRPr lang="en-US" sz="800" dirty="0"/>
          </a:p>
          <a:p>
            <a:r>
              <a:rPr lang="en-US" sz="2600" dirty="0"/>
              <a:t>One-person Rescue Team</a:t>
            </a:r>
            <a:endParaRPr lang="en-US" dirty="0"/>
          </a:p>
          <a:p>
            <a:pPr lvl="1"/>
            <a:r>
              <a:rPr lang="en-US" sz="2000" dirty="0"/>
              <a:t>Take the Self-Rescue Course</a:t>
            </a:r>
            <a:endParaRPr lang="en-US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9EB9F8F1-404F-7F44-BDC1-5537E725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7244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Introduction</a:t>
            </a:r>
          </a:p>
          <a:p>
            <a:pPr>
              <a:spcBef>
                <a:spcPct val="40000"/>
              </a:spcBef>
            </a:pPr>
            <a:r>
              <a:rPr lang="en-US" dirty="0"/>
              <a:t>Tools of Alpine Rescue</a:t>
            </a:r>
          </a:p>
          <a:p>
            <a:pPr>
              <a:spcBef>
                <a:spcPct val="40000"/>
              </a:spcBef>
            </a:pPr>
            <a:r>
              <a:rPr lang="en-US" dirty="0"/>
              <a:t>Roles in the Rescue System</a:t>
            </a:r>
          </a:p>
          <a:p>
            <a:pPr>
              <a:spcBef>
                <a:spcPct val="40000"/>
              </a:spcBef>
              <a:buSzPct val="90000"/>
              <a:buFont typeface="Monotype Sorts" pitchFamily="2" charset="2"/>
              <a:buChar char="è"/>
            </a:pPr>
            <a:r>
              <a:rPr lang="en-US" b="1" dirty="0"/>
              <a:t>Running the Rescue</a:t>
            </a: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/>
              <a:t>Teamwork, Leadership &amp; Followership</a:t>
            </a:r>
          </a:p>
          <a:p>
            <a:pPr>
              <a:spcBef>
                <a:spcPct val="40000"/>
              </a:spcBef>
            </a:pPr>
            <a:r>
              <a:rPr lang="en-US" dirty="0"/>
              <a:t>Calling for Help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2DA92E62-44DD-9445-86EB-779640C5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Rescue System</a:t>
            </a:r>
          </a:p>
        </p:txBody>
      </p:sp>
      <p:grpSp>
        <p:nvGrpSpPr>
          <p:cNvPr id="77834" name="Group 10"/>
          <p:cNvGrpSpPr>
            <a:grpSpLocks/>
          </p:cNvGrpSpPr>
          <p:nvPr/>
        </p:nvGrpSpPr>
        <p:grpSpPr bwMode="auto">
          <a:xfrm>
            <a:off x="1781175" y="1738313"/>
            <a:ext cx="5000625" cy="4510087"/>
            <a:chOff x="1122" y="1095"/>
            <a:chExt cx="3150" cy="2841"/>
          </a:xfrm>
        </p:grpSpPr>
        <p:pic>
          <p:nvPicPr>
            <p:cNvPr id="77829" name="Picture 5" descr="C:\Documents\Volunteer\The Mountaineers\Intermediate Rescue Methods 2005\Pictures for Handouts &amp; Lecture\rescue_overview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2" y="1095"/>
              <a:ext cx="3150" cy="28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7830" name="Text Box 6"/>
            <p:cNvSpPr txBox="1">
              <a:spLocks noChangeArrowheads="1"/>
            </p:cNvSpPr>
            <p:nvPr/>
          </p:nvSpPr>
          <p:spPr bwMode="auto">
            <a:xfrm>
              <a:off x="2352" y="1601"/>
              <a:ext cx="370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pitchFamily="2" charset="2"/>
                <a:buNone/>
              </a:pPr>
              <a:r>
                <a:rPr lang="en-US" sz="1400" b="1" dirty="0">
                  <a:latin typeface="Arial" charset="0"/>
                </a:rPr>
                <a:t>Main</a:t>
              </a:r>
              <a:endParaRPr lang="en-US" dirty="0"/>
            </a:p>
          </p:txBody>
        </p:sp>
        <p:sp>
          <p:nvSpPr>
            <p:cNvPr id="77831" name="Text Box 7"/>
            <p:cNvSpPr txBox="1">
              <a:spLocks noChangeArrowheads="1"/>
            </p:cNvSpPr>
            <p:nvPr/>
          </p:nvSpPr>
          <p:spPr bwMode="auto">
            <a:xfrm>
              <a:off x="3216" y="2205"/>
              <a:ext cx="41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pitchFamily="2" charset="2"/>
                <a:buNone/>
              </a:pPr>
              <a:r>
                <a:rPr lang="en-US" sz="1400" b="1" dirty="0">
                  <a:latin typeface="Arial" charset="0"/>
                </a:rPr>
                <a:t>Belay</a:t>
              </a:r>
              <a:endParaRPr lang="en-US" dirty="0"/>
            </a:p>
          </p:txBody>
        </p:sp>
        <p:sp>
          <p:nvSpPr>
            <p:cNvPr id="77832" name="Text Box 8"/>
            <p:cNvSpPr txBox="1">
              <a:spLocks noChangeArrowheads="1"/>
            </p:cNvSpPr>
            <p:nvPr/>
          </p:nvSpPr>
          <p:spPr bwMode="auto">
            <a:xfrm>
              <a:off x="2304" y="3453"/>
              <a:ext cx="636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pitchFamily="2" charset="2"/>
                <a:buNone/>
              </a:pPr>
              <a:r>
                <a:rPr lang="en-US" sz="1400" b="1" dirty="0">
                  <a:latin typeface="Arial" charset="0"/>
                </a:rPr>
                <a:t>Attendant</a:t>
              </a:r>
              <a:endParaRPr lang="en-US" dirty="0"/>
            </a:p>
          </p:txBody>
        </p:sp>
        <p:sp>
          <p:nvSpPr>
            <p:cNvPr id="77833" name="Text Box 9"/>
            <p:cNvSpPr txBox="1">
              <a:spLocks noChangeArrowheads="1"/>
            </p:cNvSpPr>
            <p:nvPr/>
          </p:nvSpPr>
          <p:spPr bwMode="auto">
            <a:xfrm>
              <a:off x="1126" y="2400"/>
              <a:ext cx="650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pitchFamily="2" charset="2"/>
                <a:buNone/>
              </a:pPr>
              <a:r>
                <a:rPr lang="en-US" sz="1400" b="1" dirty="0">
                  <a:latin typeface="Arial" charset="0"/>
                </a:rPr>
                <a:t>Controller</a:t>
              </a:r>
              <a:endParaRPr lang="en-US" dirty="0"/>
            </a:p>
          </p:txBody>
        </p:sp>
      </p:grp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D77F0F13-BC87-C543-AD7C-36540595A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Rescue System</a:t>
            </a:r>
          </a:p>
        </p:txBody>
      </p:sp>
      <p:grpSp>
        <p:nvGrpSpPr>
          <p:cNvPr id="77834" name="Group 10"/>
          <p:cNvGrpSpPr>
            <a:grpSpLocks/>
          </p:cNvGrpSpPr>
          <p:nvPr/>
        </p:nvGrpSpPr>
        <p:grpSpPr bwMode="auto">
          <a:xfrm>
            <a:off x="1781175" y="1738313"/>
            <a:ext cx="5000625" cy="4510087"/>
            <a:chOff x="1122" y="1095"/>
            <a:chExt cx="3150" cy="2841"/>
          </a:xfrm>
        </p:grpSpPr>
        <p:pic>
          <p:nvPicPr>
            <p:cNvPr id="77829" name="Picture 5" descr="C:\Documents\Volunteer\The Mountaineers\Intermediate Rescue Methods 2005\Pictures for Handouts &amp; Lecture\rescue_overview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2" y="1095"/>
              <a:ext cx="3150" cy="28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7830" name="Text Box 6"/>
            <p:cNvSpPr txBox="1">
              <a:spLocks noChangeArrowheads="1"/>
            </p:cNvSpPr>
            <p:nvPr/>
          </p:nvSpPr>
          <p:spPr bwMode="auto">
            <a:xfrm>
              <a:off x="2352" y="1601"/>
              <a:ext cx="370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pitchFamily="2" charset="2"/>
                <a:buNone/>
              </a:pPr>
              <a:r>
                <a:rPr lang="en-US" sz="1400" b="1" dirty="0">
                  <a:latin typeface="Arial" charset="0"/>
                </a:rPr>
                <a:t>Main</a:t>
              </a:r>
              <a:endParaRPr lang="en-US" dirty="0"/>
            </a:p>
          </p:txBody>
        </p:sp>
        <p:sp>
          <p:nvSpPr>
            <p:cNvPr id="77831" name="Text Box 7"/>
            <p:cNvSpPr txBox="1">
              <a:spLocks noChangeArrowheads="1"/>
            </p:cNvSpPr>
            <p:nvPr/>
          </p:nvSpPr>
          <p:spPr bwMode="auto">
            <a:xfrm>
              <a:off x="3216" y="2205"/>
              <a:ext cx="414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pitchFamily="2" charset="2"/>
                <a:buNone/>
              </a:pPr>
              <a:r>
                <a:rPr lang="en-US" sz="1400" b="1" dirty="0">
                  <a:latin typeface="Arial" charset="0"/>
                </a:rPr>
                <a:t>Belay</a:t>
              </a:r>
              <a:endParaRPr lang="en-US" dirty="0"/>
            </a:p>
          </p:txBody>
        </p:sp>
        <p:sp>
          <p:nvSpPr>
            <p:cNvPr id="77832" name="Text Box 8"/>
            <p:cNvSpPr txBox="1">
              <a:spLocks noChangeArrowheads="1"/>
            </p:cNvSpPr>
            <p:nvPr/>
          </p:nvSpPr>
          <p:spPr bwMode="auto">
            <a:xfrm>
              <a:off x="2304" y="3453"/>
              <a:ext cx="636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pitchFamily="2" charset="2"/>
                <a:buNone/>
              </a:pPr>
              <a:r>
                <a:rPr lang="en-US" sz="1400" b="1" dirty="0">
                  <a:latin typeface="Arial" charset="0"/>
                </a:rPr>
                <a:t>Attendant</a:t>
              </a:r>
              <a:endParaRPr lang="en-US" dirty="0"/>
            </a:p>
          </p:txBody>
        </p:sp>
        <p:sp>
          <p:nvSpPr>
            <p:cNvPr id="77833" name="Text Box 9"/>
            <p:cNvSpPr txBox="1">
              <a:spLocks noChangeArrowheads="1"/>
            </p:cNvSpPr>
            <p:nvPr/>
          </p:nvSpPr>
          <p:spPr bwMode="auto">
            <a:xfrm>
              <a:off x="1126" y="2400"/>
              <a:ext cx="650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pitchFamily="2" charset="2"/>
                <a:buNone/>
              </a:pPr>
              <a:r>
                <a:rPr lang="en-US" sz="1400" b="1" dirty="0">
                  <a:latin typeface="Arial" charset="0"/>
                </a:rPr>
                <a:t>Controller</a:t>
              </a:r>
              <a:endParaRPr lang="en-US" dirty="0"/>
            </a:p>
          </p:txBody>
        </p:sp>
      </p:grp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D77F0F13-BC87-C543-AD7C-36540595A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08841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 – Scene Size Up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A57723-0E3E-441F-9A29-F7E4057C9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Rescue Leader (somebody) needs to confirm</a:t>
            </a:r>
          </a:p>
          <a:p>
            <a:pPr lvl="1"/>
            <a:r>
              <a:rPr lang="en-US" dirty="0"/>
              <a:t>Where the subject is</a:t>
            </a:r>
          </a:p>
          <a:p>
            <a:pPr lvl="1"/>
            <a:r>
              <a:rPr lang="en-US" dirty="0"/>
              <a:t>Where the “hot zone” is, </a:t>
            </a:r>
            <a:r>
              <a:rPr lang="en-US" dirty="0" err="1"/>
              <a:t>ie</a:t>
            </a:r>
            <a:r>
              <a:rPr lang="en-US" dirty="0"/>
              <a:t> area where if you fall you fall over the edge</a:t>
            </a:r>
          </a:p>
          <a:p>
            <a:pPr lvl="1"/>
            <a:r>
              <a:rPr lang="en-US" dirty="0"/>
              <a:t>Mark the hot zone</a:t>
            </a:r>
          </a:p>
          <a:p>
            <a:pPr lvl="1"/>
            <a:r>
              <a:rPr lang="en-US" dirty="0"/>
              <a:t>Identify anchors and route for attendant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C09FE9B-D658-0149-A324-9F63DB1A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0373-C98C-492E-A0B5-783F3FCB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 – Assemble the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8FB89-9A08-47AF-ACC1-545496ACD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gets assigned their tasks and builds their part of the system</a:t>
            </a:r>
          </a:p>
          <a:p>
            <a:r>
              <a:rPr lang="en-US" dirty="0"/>
              <a:t>Someone else should safety your system when possible</a:t>
            </a:r>
          </a:p>
          <a:p>
            <a:r>
              <a:rPr lang="en-US" dirty="0"/>
              <a:t>Tell Rescue Leader when you’re ready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B21EE71C-2B6B-954B-9485-5A69066982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91036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dirty="0"/>
              <a:t>Commands: Getting Ready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355725" y="1600200"/>
            <a:ext cx="5730875" cy="8032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en-US" sz="2200" dirty="0"/>
              <a:t>Controller </a:t>
            </a:r>
            <a:r>
              <a:rPr lang="en-US" sz="2000" dirty="0">
                <a:sym typeface="Wingdings 3"/>
              </a:rPr>
              <a:t></a:t>
            </a:r>
            <a:r>
              <a:rPr lang="en-US" sz="2200" dirty="0"/>
              <a:t> “Belay (Blue)  Line Ready?”</a:t>
            </a:r>
          </a:p>
          <a:p>
            <a:pPr>
              <a:spcBef>
                <a:spcPct val="10000"/>
              </a:spcBef>
              <a:buNone/>
            </a:pPr>
            <a:r>
              <a:rPr lang="en-US" sz="2200" dirty="0"/>
              <a:t>Belayer </a:t>
            </a:r>
            <a:r>
              <a:rPr lang="en-US" sz="2000" dirty="0">
                <a:sym typeface="Wingdings 3"/>
              </a:rPr>
              <a:t></a:t>
            </a:r>
            <a:r>
              <a:rPr lang="en-US" sz="2200" dirty="0"/>
              <a:t> “Belay (Blue) Line Ready!”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82562" y="5486400"/>
            <a:ext cx="8077200" cy="914400"/>
          </a:xfrm>
          <a:noFill/>
          <a:ln/>
        </p:spPr>
        <p:txBody>
          <a:bodyPr/>
          <a:lstStyle/>
          <a:p>
            <a:pPr lvl="1">
              <a:spcBef>
                <a:spcPct val="50000"/>
              </a:spcBef>
            </a:pPr>
            <a:r>
              <a:rPr lang="en-US" dirty="0">
                <a:sym typeface="Monotype Sorts" pitchFamily="2" charset="2"/>
              </a:rPr>
              <a:t>REPEAT this ENTIRE command sequence if a glitch interrupts it for more than a few seconds.</a:t>
            </a:r>
            <a:endParaRPr lang="en-US" sz="2400" dirty="0">
              <a:sym typeface="Monotype Sorts" pitchFamily="2" charset="2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82562" y="4583079"/>
            <a:ext cx="8077200" cy="90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3" pitchFamily="18" charset="2"/>
              <a:buChar char="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>
                <a:sym typeface="Monotype Sorts" pitchFamily="2" charset="2"/>
              </a:rPr>
              <a:t>This command sequence should precede the start of a lower or a raise and after any long pause in the action.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55725" y="3657600"/>
            <a:ext cx="5730875" cy="80329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en-US" sz="2200" dirty="0"/>
              <a:t>Controller </a:t>
            </a:r>
            <a:r>
              <a:rPr lang="en-US" sz="2000" dirty="0">
                <a:sym typeface="Wingdings 3"/>
              </a:rPr>
              <a:t></a:t>
            </a:r>
            <a:r>
              <a:rPr lang="en-US" sz="2200" dirty="0">
                <a:sym typeface="Monotype Sorts" pitchFamily="2" charset="2"/>
              </a:rPr>
              <a:t> “Attendant Ready?”</a:t>
            </a:r>
          </a:p>
          <a:p>
            <a:pPr>
              <a:spcBef>
                <a:spcPct val="10000"/>
              </a:spcBef>
              <a:buNone/>
            </a:pPr>
            <a:r>
              <a:rPr lang="en-US" sz="2200" dirty="0">
                <a:sym typeface="Monotype Sorts" pitchFamily="2" charset="2"/>
              </a:rPr>
              <a:t>Attendant </a:t>
            </a:r>
            <a:r>
              <a:rPr lang="en-US" sz="2000" dirty="0">
                <a:sym typeface="Wingdings 3"/>
              </a:rPr>
              <a:t></a:t>
            </a:r>
            <a:r>
              <a:rPr lang="en-US" sz="2200" dirty="0">
                <a:sym typeface="Monotype Sorts" pitchFamily="2" charset="2"/>
              </a:rPr>
              <a:t> “Attendant Ready!”</a:t>
            </a:r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55725" y="2628900"/>
            <a:ext cx="5730875" cy="1141851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en-US" sz="2200" dirty="0"/>
              <a:t>Controller </a:t>
            </a:r>
            <a:r>
              <a:rPr lang="en-US" sz="2000" dirty="0">
                <a:sym typeface="Wingdings 3"/>
              </a:rPr>
              <a:t></a:t>
            </a:r>
            <a:r>
              <a:rPr lang="en-US" sz="2200" dirty="0"/>
              <a:t> “Main (Green) Line Ready?”</a:t>
            </a:r>
          </a:p>
          <a:p>
            <a:pPr>
              <a:spcBef>
                <a:spcPct val="10000"/>
              </a:spcBef>
              <a:buNone/>
            </a:pPr>
            <a:r>
              <a:rPr lang="en-US" sz="2200" dirty="0"/>
              <a:t>Main Line Operator </a:t>
            </a:r>
            <a:r>
              <a:rPr lang="en-US" sz="2000" dirty="0">
                <a:sym typeface="Wingdings 3"/>
              </a:rPr>
              <a:t></a:t>
            </a:r>
            <a:r>
              <a:rPr lang="en-US" sz="2200" dirty="0"/>
              <a:t> “Main (Green) Line Ready!”</a:t>
            </a:r>
            <a:endParaRPr lang="en-US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8E413A74-01B1-4545-ACEB-7533BA4F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755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 build="p" autoUpdateAnimBg="0"/>
      <p:bldP spid="6" grpId="0" build="p" autoUpdateAnimBg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dirty="0"/>
              <a:t>Commands: Running the Rescue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22325" y="1562100"/>
            <a:ext cx="7788275" cy="36099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300" dirty="0"/>
              <a:t>Controller or Attendant Calls these Commands:</a:t>
            </a:r>
          </a:p>
          <a:p>
            <a:pPr>
              <a:buFont typeface="Monotype Sorts" pitchFamily="2" charset="2"/>
              <a:buNone/>
            </a:pPr>
            <a:endParaRPr lang="en-US" sz="600" dirty="0"/>
          </a:p>
          <a:p>
            <a:pPr>
              <a:buFont typeface="Monotype Sorts" pitchFamily="2" charset="2"/>
              <a:buNone/>
            </a:pPr>
            <a:r>
              <a:rPr lang="en-US" sz="2300" dirty="0"/>
              <a:t>     </a:t>
            </a:r>
            <a:r>
              <a:rPr lang="en-US" sz="2300" u="sng" dirty="0"/>
              <a:t>For a Lower</a:t>
            </a:r>
            <a:endParaRPr lang="en-US" sz="2300" dirty="0"/>
          </a:p>
          <a:p>
            <a:pPr>
              <a:buFont typeface="Monotype Sorts" pitchFamily="2" charset="2"/>
              <a:buNone/>
            </a:pPr>
            <a:r>
              <a:rPr lang="en-US" sz="2300" dirty="0"/>
              <a:t>     “</a:t>
            </a:r>
            <a:r>
              <a:rPr lang="en-US" sz="2300" b="1" dirty="0"/>
              <a:t>Down Slow!</a:t>
            </a:r>
            <a:r>
              <a:rPr lang="en-US" sz="2300" dirty="0"/>
              <a:t>”</a:t>
            </a:r>
            <a:r>
              <a:rPr lang="en-US" sz="2300" b="1" dirty="0"/>
              <a:t> </a:t>
            </a:r>
            <a:r>
              <a:rPr lang="en-US" sz="2300" dirty="0">
                <a:sym typeface="Wingdings 3"/>
              </a:rPr>
              <a:t></a:t>
            </a:r>
            <a:r>
              <a:rPr lang="en-US" sz="2300" dirty="0">
                <a:sym typeface="Monotype Sorts" pitchFamily="2" charset="2"/>
              </a:rPr>
              <a:t> lower slowly (~0.5 ft/sec)</a:t>
            </a:r>
          </a:p>
          <a:p>
            <a:pPr>
              <a:buNone/>
            </a:pPr>
            <a:r>
              <a:rPr lang="en-US" sz="2300" dirty="0">
                <a:sym typeface="Monotype Sorts" pitchFamily="2" charset="2"/>
              </a:rPr>
              <a:t>     “Down!” </a:t>
            </a:r>
            <a:r>
              <a:rPr lang="en-US" sz="2300" dirty="0">
                <a:sym typeface="Wingdings 3"/>
              </a:rPr>
              <a:t> </a:t>
            </a:r>
            <a:r>
              <a:rPr lang="en-US" sz="2300" dirty="0">
                <a:sym typeface="Monotype Sorts" pitchFamily="2" charset="2"/>
              </a:rPr>
              <a:t>lower a little faster (~1 ft/sec)</a:t>
            </a:r>
          </a:p>
          <a:p>
            <a:pPr>
              <a:buNone/>
            </a:pPr>
            <a:r>
              <a:rPr lang="en-US" sz="2300" dirty="0">
                <a:sym typeface="Monotype Sorts" pitchFamily="2" charset="2"/>
              </a:rPr>
              <a:t>     “Down, Down!” </a:t>
            </a:r>
            <a:r>
              <a:rPr lang="en-US" sz="2300" dirty="0">
                <a:sym typeface="Wingdings 3"/>
              </a:rPr>
              <a:t></a:t>
            </a:r>
            <a:r>
              <a:rPr lang="en-US" sz="2300" dirty="0">
                <a:sym typeface="Monotype Sorts" pitchFamily="2" charset="2"/>
              </a:rPr>
              <a:t> lower fast (~2 ft/sec)</a:t>
            </a:r>
          </a:p>
          <a:p>
            <a:pPr>
              <a:buFont typeface="Monotype Sorts" pitchFamily="2" charset="2"/>
              <a:buNone/>
            </a:pPr>
            <a:endParaRPr lang="en-US" sz="600" dirty="0">
              <a:sym typeface="Monotype Sorts" pitchFamily="2" charset="2"/>
            </a:endParaRPr>
          </a:p>
          <a:p>
            <a:pPr>
              <a:buFont typeface="Monotype Sorts" pitchFamily="2" charset="2"/>
              <a:buNone/>
            </a:pPr>
            <a:r>
              <a:rPr lang="en-US" sz="2300" dirty="0">
                <a:sym typeface="Monotype Sorts" pitchFamily="2" charset="2"/>
              </a:rPr>
              <a:t>     </a:t>
            </a:r>
            <a:r>
              <a:rPr lang="en-US" sz="2300" u="sng" dirty="0">
                <a:sym typeface="Monotype Sorts" pitchFamily="2" charset="2"/>
              </a:rPr>
              <a:t>For a Raise</a:t>
            </a:r>
            <a:endParaRPr lang="en-US" sz="2300" dirty="0">
              <a:sym typeface="Monotype Sorts" pitchFamily="2" charset="2"/>
            </a:endParaRPr>
          </a:p>
          <a:p>
            <a:pPr>
              <a:buNone/>
            </a:pPr>
            <a:r>
              <a:rPr lang="en-US" sz="2300" dirty="0">
                <a:sym typeface="Monotype Sorts" pitchFamily="2" charset="2"/>
              </a:rPr>
              <a:t>     “</a:t>
            </a:r>
            <a:r>
              <a:rPr lang="en-US" sz="2300" b="1" dirty="0">
                <a:sym typeface="Monotype Sorts" pitchFamily="2" charset="2"/>
              </a:rPr>
              <a:t>Up!</a:t>
            </a:r>
            <a:r>
              <a:rPr lang="en-US" sz="2300" dirty="0">
                <a:sym typeface="Monotype Sorts" pitchFamily="2" charset="2"/>
              </a:rPr>
              <a:t>”</a:t>
            </a:r>
            <a:r>
              <a:rPr lang="en-US" sz="2300" b="1" dirty="0">
                <a:sym typeface="Monotype Sorts" pitchFamily="2" charset="2"/>
              </a:rPr>
              <a:t> </a:t>
            </a:r>
            <a:r>
              <a:rPr lang="en-US" sz="2300" dirty="0">
                <a:sym typeface="Wingdings 3"/>
              </a:rPr>
              <a:t></a:t>
            </a:r>
            <a:r>
              <a:rPr lang="en-US" sz="2300" dirty="0">
                <a:sym typeface="Monotype Sorts" pitchFamily="2" charset="2"/>
              </a:rPr>
              <a:t> steady raise</a:t>
            </a:r>
          </a:p>
          <a:p>
            <a:pPr>
              <a:buNone/>
            </a:pPr>
            <a:r>
              <a:rPr lang="en-US" sz="2300" dirty="0">
                <a:sym typeface="Monotype Sorts" pitchFamily="2" charset="2"/>
              </a:rPr>
              <a:t>     “Up, Up!” </a:t>
            </a:r>
            <a:r>
              <a:rPr lang="en-US" sz="2300" dirty="0">
                <a:sym typeface="Wingdings 3"/>
              </a:rPr>
              <a:t></a:t>
            </a:r>
            <a:r>
              <a:rPr lang="en-US" sz="2300" dirty="0">
                <a:sym typeface="Monotype Sorts" pitchFamily="2" charset="2"/>
              </a:rPr>
              <a:t> raise as fast as the haulers can</a:t>
            </a:r>
            <a:endParaRPr lang="en-US" dirty="0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219200" y="5257800"/>
            <a:ext cx="7391400" cy="7016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Font typeface="Wingdings 3" pitchFamily="18" charset="2"/>
              <a:buChar char="["/>
            </a:pPr>
            <a:r>
              <a:rPr lang="en-US" sz="2000" dirty="0">
                <a:sym typeface="Monotype Sorts" pitchFamily="2" charset="2"/>
              </a:rPr>
              <a:t>For traveling prusik reset:  no commands to the entire group, main line operator issues commands to the haulers.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F01EE4F-3BED-3442-8040-E887D43D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1143000"/>
          </a:xfrm>
        </p:spPr>
        <p:txBody>
          <a:bodyPr/>
          <a:lstStyle/>
          <a:p>
            <a:r>
              <a:rPr lang="en-US" dirty="0"/>
              <a:t>Commands:  </a:t>
            </a:r>
            <a:r>
              <a:rPr lang="en-US" dirty="0">
                <a:solidFill>
                  <a:srgbClr val="FF0000"/>
                </a:solidFill>
              </a:rPr>
              <a:t>STOP!</a:t>
            </a:r>
            <a:endParaRPr lang="en-US" dirty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22325" y="1676400"/>
            <a:ext cx="7788275" cy="20574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en-US" sz="2800" dirty="0"/>
              <a:t>Anyone </a:t>
            </a:r>
            <a:r>
              <a:rPr lang="en-US" sz="2800" dirty="0">
                <a:sym typeface="Wingdings 3"/>
              </a:rPr>
              <a:t></a:t>
            </a:r>
            <a:r>
              <a:rPr lang="en-US" sz="2800" dirty="0"/>
              <a:t> “</a:t>
            </a:r>
            <a:r>
              <a:rPr lang="en-US" sz="2800" b="1" dirty="0">
                <a:solidFill>
                  <a:srgbClr val="FF0000"/>
                </a:solidFill>
              </a:rPr>
              <a:t>STOP!</a:t>
            </a:r>
            <a:r>
              <a:rPr lang="en-US" sz="2800" dirty="0"/>
              <a:t>”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/>
              <a:t>EVERYONE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ym typeface="Wingdings 3"/>
              </a:rPr>
              <a:t></a:t>
            </a:r>
            <a:r>
              <a:rPr lang="en-US" sz="2800" dirty="0">
                <a:sym typeface="Monotype Sorts" pitchFamily="2" charset="2"/>
              </a:rPr>
              <a:t> </a:t>
            </a:r>
            <a:r>
              <a:rPr lang="en-US" sz="2800" dirty="0"/>
              <a:t>“</a:t>
            </a:r>
            <a:r>
              <a:rPr lang="en-US" sz="2800" b="1" dirty="0">
                <a:solidFill>
                  <a:srgbClr val="FF0000"/>
                </a:solidFill>
              </a:rPr>
              <a:t>STOP!</a:t>
            </a:r>
            <a:r>
              <a:rPr lang="en-US" sz="2800" dirty="0"/>
              <a:t>”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/>
              <a:t>Controller </a:t>
            </a:r>
            <a:r>
              <a:rPr lang="en-US" sz="2800" dirty="0">
                <a:sym typeface="Wingdings 3"/>
              </a:rPr>
              <a:t></a:t>
            </a:r>
            <a:r>
              <a:rPr lang="en-US" sz="2800" dirty="0">
                <a:sym typeface="Monotype Sorts" pitchFamily="2" charset="2"/>
              </a:rPr>
              <a:t> “Why Stop?”</a:t>
            </a:r>
            <a:endParaRPr lang="en-US" sz="600" dirty="0">
              <a:sym typeface="Monotype Sorts" pitchFamily="2" charset="2"/>
            </a:endParaRPr>
          </a:p>
          <a:p>
            <a:pPr>
              <a:buFont typeface="Monotype Sorts" pitchFamily="2" charset="2"/>
              <a:buNone/>
            </a:pPr>
            <a:r>
              <a:rPr lang="en-US" sz="2800" dirty="0">
                <a:sym typeface="Monotype Sorts" pitchFamily="2" charset="2"/>
              </a:rPr>
              <a:t>Person who called stop explains.</a:t>
            </a:r>
            <a:endParaRPr lang="en-US" sz="2800" dirty="0"/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838200" y="4038600"/>
            <a:ext cx="7467600" cy="1143000"/>
          </a:xfrm>
          <a:noFill/>
          <a:ln/>
        </p:spPr>
        <p:txBody>
          <a:bodyPr/>
          <a:lstStyle/>
          <a:p>
            <a:pPr>
              <a:buSzTx/>
              <a:buFont typeface="Wingdings" pitchFamily="2" charset="2"/>
              <a:buChar char="Ø"/>
            </a:pPr>
            <a:r>
              <a:rPr lang="en-US" dirty="0">
                <a:sym typeface="Monotype Sorts" pitchFamily="2" charset="2"/>
              </a:rPr>
              <a:t>Continue rescue when ready, remembering to start with the “getting ready” commands.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A95DAE2-32DF-464F-B8FE-EB287D77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</a:t>
            </a:r>
            <a:r>
              <a:rPr lang="en-US" sz="5000" dirty="0"/>
              <a:t>1</a:t>
            </a:r>
            <a:r>
              <a:rPr lang="en-US" dirty="0"/>
              <a:t> of Rescue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6477000" cy="4572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sz="1500" dirty="0"/>
          </a:p>
          <a:p>
            <a:pPr>
              <a:spcBef>
                <a:spcPct val="50000"/>
              </a:spcBef>
              <a:buFont typeface="Monotype Sorts" pitchFamily="2" charset="2"/>
              <a:buNone/>
            </a:pPr>
            <a:r>
              <a:rPr lang="en-US" sz="3200" dirty="0"/>
              <a:t>Do </a:t>
            </a:r>
            <a:r>
              <a:rPr lang="en-US" sz="3600" b="1" dirty="0"/>
              <a:t>NO MORE DAMAGE</a:t>
            </a:r>
            <a:r>
              <a:rPr lang="en-US" sz="3600" dirty="0"/>
              <a:t> </a:t>
            </a:r>
            <a:r>
              <a:rPr lang="en-US" sz="3200" dirty="0"/>
              <a:t>to:</a:t>
            </a:r>
          </a:p>
          <a:p>
            <a:pPr lvl="1">
              <a:spcBef>
                <a:spcPct val="50000"/>
              </a:spcBef>
            </a:pPr>
            <a:r>
              <a:rPr lang="en-US" sz="3200" dirty="0"/>
              <a:t>Yourself</a:t>
            </a:r>
          </a:p>
          <a:p>
            <a:pPr lvl="1">
              <a:spcBef>
                <a:spcPct val="50000"/>
              </a:spcBef>
            </a:pPr>
            <a:r>
              <a:rPr lang="en-US" sz="3200" dirty="0"/>
              <a:t>Your teammates</a:t>
            </a:r>
          </a:p>
          <a:p>
            <a:pPr lvl="1">
              <a:spcBef>
                <a:spcPct val="50000"/>
              </a:spcBef>
            </a:pPr>
            <a:r>
              <a:rPr lang="en-US" sz="3200" dirty="0"/>
              <a:t>Your subject</a:t>
            </a:r>
            <a:endParaRPr lang="en-US" sz="3000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CAE2F52-3398-514F-ADFC-F672A1D7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Running a Rescue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191000"/>
          </a:xfrm>
        </p:spPr>
        <p:txBody>
          <a:bodyPr/>
          <a:lstStyle/>
          <a:p>
            <a:r>
              <a:rPr lang="en-US" dirty="0"/>
              <a:t>Take time to create a plan.</a:t>
            </a:r>
          </a:p>
          <a:p>
            <a:pPr>
              <a:buFont typeface="Monotype Sorts" pitchFamily="2" charset="2"/>
              <a:buNone/>
            </a:pPr>
            <a:endParaRPr lang="en-US" sz="800" dirty="0"/>
          </a:p>
          <a:p>
            <a:r>
              <a:rPr lang="en-US" dirty="0"/>
              <a:t>Keep things neat!</a:t>
            </a:r>
          </a:p>
          <a:p>
            <a:pPr lvl="1"/>
            <a:r>
              <a:rPr lang="en-US" dirty="0"/>
              <a:t>Stow equipment and packs together out of work area</a:t>
            </a:r>
          </a:p>
          <a:p>
            <a:pPr lvl="1"/>
            <a:r>
              <a:rPr lang="en-US" dirty="0"/>
              <a:t>Flake ropes and organize rescue gear</a:t>
            </a:r>
          </a:p>
          <a:p>
            <a:pPr lvl="1"/>
            <a:r>
              <a:rPr lang="en-US" dirty="0"/>
              <a:t>Clear debris from work area</a:t>
            </a:r>
          </a:p>
          <a:p>
            <a:pPr lvl="1">
              <a:buFont typeface="Monotype Sorts" pitchFamily="2" charset="2"/>
              <a:buNone/>
            </a:pPr>
            <a:endParaRPr lang="en-US" sz="800" dirty="0"/>
          </a:p>
          <a:p>
            <a:r>
              <a:rPr lang="en-US" dirty="0"/>
              <a:t>Everyone wears harness and helmet so everyone is ready to respond quickly and can take on any role.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C49CB676-F4DA-EE40-9C52-C3E432599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Tips for Running a Rescue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3581400"/>
          </a:xfrm>
        </p:spPr>
        <p:txBody>
          <a:bodyPr/>
          <a:lstStyle/>
          <a:p>
            <a:r>
              <a:rPr lang="en-US" dirty="0"/>
              <a:t>Place anchors as far from edge as possible to give lots of working space.</a:t>
            </a:r>
          </a:p>
          <a:p>
            <a:endParaRPr lang="en-US" dirty="0"/>
          </a:p>
          <a:p>
            <a:r>
              <a:rPr lang="en-US" dirty="0"/>
              <a:t>Be deliberate!  </a:t>
            </a:r>
          </a:p>
          <a:p>
            <a:pPr lvl="1"/>
            <a:r>
              <a:rPr lang="en-US" sz="2400" dirty="0"/>
              <a:t>Speed and efficiency will come with practice.  </a:t>
            </a:r>
          </a:p>
          <a:p>
            <a:pPr lvl="1"/>
            <a:r>
              <a:rPr lang="en-US" sz="2400" dirty="0"/>
              <a:t>Rushing usually leads to a mistake that costs significant time and effort.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94DB32FD-0F50-094D-9318-EC905823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75311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38862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Introduction</a:t>
            </a:r>
          </a:p>
          <a:p>
            <a:pPr>
              <a:spcBef>
                <a:spcPct val="40000"/>
              </a:spcBef>
            </a:pPr>
            <a:r>
              <a:rPr lang="en-US" dirty="0"/>
              <a:t>Tools of Alpine Rescue</a:t>
            </a:r>
          </a:p>
          <a:p>
            <a:pPr>
              <a:spcBef>
                <a:spcPct val="40000"/>
              </a:spcBef>
            </a:pPr>
            <a:r>
              <a:rPr lang="en-US" dirty="0"/>
              <a:t>Roles in the Rescue System</a:t>
            </a:r>
          </a:p>
          <a:p>
            <a:pPr>
              <a:spcBef>
                <a:spcPct val="40000"/>
              </a:spcBef>
            </a:pPr>
            <a:r>
              <a:rPr lang="en-US" dirty="0"/>
              <a:t>Running the Rescue</a:t>
            </a:r>
          </a:p>
          <a:p>
            <a:pPr>
              <a:spcBef>
                <a:spcPct val="40000"/>
              </a:spcBef>
              <a:buSzPct val="90000"/>
              <a:buFont typeface="Monotype Sorts" pitchFamily="2" charset="2"/>
              <a:buChar char="è"/>
            </a:pPr>
            <a:r>
              <a:rPr lang="en-US" b="1" dirty="0"/>
              <a:t>Teamwork, Leadership &amp; Followership</a:t>
            </a: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/>
              <a:t>Calling for Help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D1853B6-AD72-8248-8F37-BDD42CB8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During a Rescue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Focus on the BIG Picture</a:t>
            </a:r>
          </a:p>
          <a:p>
            <a:pPr>
              <a:spcBef>
                <a:spcPct val="40000"/>
              </a:spcBef>
            </a:pPr>
            <a:r>
              <a:rPr lang="en-US" dirty="0"/>
              <a:t>Little to No “Hands On”</a:t>
            </a:r>
          </a:p>
          <a:p>
            <a:pPr>
              <a:spcBef>
                <a:spcPct val="40000"/>
              </a:spcBef>
            </a:pPr>
            <a:r>
              <a:rPr lang="en-US" dirty="0"/>
              <a:t>Gather information from your team</a:t>
            </a:r>
          </a:p>
          <a:p>
            <a:pPr>
              <a:spcBef>
                <a:spcPct val="40000"/>
              </a:spcBef>
            </a:pPr>
            <a:r>
              <a:rPr lang="en-US" dirty="0"/>
              <a:t>Take responsibility for the plan</a:t>
            </a:r>
          </a:p>
          <a:p>
            <a:pPr>
              <a:spcBef>
                <a:spcPct val="40000"/>
              </a:spcBef>
            </a:pPr>
            <a:r>
              <a:rPr lang="en-US" dirty="0"/>
              <a:t>Explain the plan clearly</a:t>
            </a:r>
          </a:p>
          <a:p>
            <a:pPr>
              <a:spcBef>
                <a:spcPct val="40000"/>
              </a:spcBef>
            </a:pPr>
            <a:r>
              <a:rPr lang="en-US" dirty="0"/>
              <a:t>Give direction and let your team perform</a:t>
            </a:r>
          </a:p>
          <a:p>
            <a:pPr>
              <a:spcBef>
                <a:spcPct val="40000"/>
              </a:spcBef>
            </a:pPr>
            <a:r>
              <a:rPr lang="en-US" dirty="0"/>
              <a:t>Give specific instructions and expectations</a:t>
            </a:r>
          </a:p>
          <a:p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F1FDD32-D759-CF46-A58E-B8B6183D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Followership During a Rescue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7244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Take direction from the leader</a:t>
            </a:r>
          </a:p>
          <a:p>
            <a:pPr lvl="1"/>
            <a:r>
              <a:rPr lang="en-US" dirty="0"/>
              <a:t>Repeat instructions for verification</a:t>
            </a:r>
          </a:p>
          <a:p>
            <a:pPr lvl="1"/>
            <a:r>
              <a:rPr lang="en-US" dirty="0"/>
              <a:t>Perform tasks quickly and efficiently</a:t>
            </a:r>
          </a:p>
          <a:p>
            <a:pPr>
              <a:spcBef>
                <a:spcPct val="40000"/>
              </a:spcBef>
            </a:pPr>
            <a:r>
              <a:rPr lang="en-US" dirty="0"/>
              <a:t>Give information and status to leader</a:t>
            </a:r>
          </a:p>
          <a:p>
            <a:pPr>
              <a:spcBef>
                <a:spcPct val="40000"/>
              </a:spcBef>
            </a:pPr>
            <a:r>
              <a:rPr lang="en-US" dirty="0"/>
              <a:t>Before speaking ask yourself...</a:t>
            </a:r>
          </a:p>
          <a:p>
            <a:pPr lvl="1"/>
            <a:r>
              <a:rPr lang="en-US" dirty="0"/>
              <a:t>Can it wait?  Does it matter?</a:t>
            </a:r>
          </a:p>
          <a:p>
            <a:pPr lvl="1"/>
            <a:r>
              <a:rPr lang="en-US" dirty="0"/>
              <a:t>Safety Issue </a:t>
            </a:r>
            <a:r>
              <a:rPr lang="en-US" sz="2000" dirty="0">
                <a:sym typeface="Wingdings 3"/>
              </a:rPr>
              <a:t></a:t>
            </a:r>
            <a:r>
              <a:rPr lang="en-US" dirty="0">
                <a:sym typeface="Monotype Sorts" pitchFamily="2" charset="2"/>
              </a:rPr>
              <a:t> Just yell  </a:t>
            </a:r>
            <a:r>
              <a:rPr lang="en-US" sz="2800" b="1" dirty="0">
                <a:solidFill>
                  <a:srgbClr val="FF0000"/>
                </a:solidFill>
                <a:sym typeface="Monotype Sorts" pitchFamily="2" charset="2"/>
              </a:rPr>
              <a:t>STOP!</a:t>
            </a:r>
            <a:endParaRPr lang="en-US" sz="2800" dirty="0"/>
          </a:p>
          <a:p>
            <a:pPr>
              <a:spcBef>
                <a:spcPct val="40000"/>
              </a:spcBef>
            </a:pPr>
            <a:r>
              <a:rPr lang="en-US" dirty="0"/>
              <a:t>Keep Quiet </a:t>
            </a:r>
            <a:r>
              <a:rPr lang="en-US" dirty="0">
                <a:sym typeface="Wingdings 3"/>
              </a:rPr>
              <a:t></a:t>
            </a:r>
            <a:r>
              <a:rPr lang="en-US" dirty="0"/>
              <a:t> No “chit chat”</a:t>
            </a:r>
          </a:p>
          <a:p>
            <a:endParaRPr lang="en-US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326249CB-7993-184D-AD08-2103F3CD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Subject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244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Make contact</a:t>
            </a:r>
          </a:p>
          <a:p>
            <a:pPr>
              <a:spcBef>
                <a:spcPct val="40000"/>
              </a:spcBef>
            </a:pPr>
            <a:r>
              <a:rPr lang="en-US" dirty="0"/>
              <a:t>Keep contact </a:t>
            </a:r>
            <a:r>
              <a:rPr lang="en-US" b="1" dirty="0"/>
              <a:t>CONSTANT!</a:t>
            </a:r>
          </a:p>
          <a:p>
            <a:pPr>
              <a:spcBef>
                <a:spcPct val="40000"/>
              </a:spcBef>
            </a:pPr>
            <a:r>
              <a:rPr lang="en-US" dirty="0"/>
              <a:t>Reassure the subject</a:t>
            </a:r>
          </a:p>
          <a:p>
            <a:pPr>
              <a:spcBef>
                <a:spcPct val="40000"/>
              </a:spcBef>
            </a:pPr>
            <a:r>
              <a:rPr lang="en-US" dirty="0"/>
              <a:t>Explain the plan to the subject</a:t>
            </a:r>
          </a:p>
          <a:p>
            <a:pPr>
              <a:spcBef>
                <a:spcPct val="40000"/>
              </a:spcBef>
            </a:pPr>
            <a:r>
              <a:rPr lang="en-US" dirty="0"/>
              <a:t>Allow the subject to have input to the plan</a:t>
            </a:r>
          </a:p>
          <a:p>
            <a:pPr>
              <a:spcBef>
                <a:spcPct val="40000"/>
              </a:spcBef>
            </a:pPr>
            <a:r>
              <a:rPr lang="en-US" dirty="0"/>
              <a:t>Where practical, use the subject’s gear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8696560-3F54-3D42-9D27-84F2797F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7244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Introduction</a:t>
            </a:r>
          </a:p>
          <a:p>
            <a:pPr>
              <a:spcBef>
                <a:spcPct val="40000"/>
              </a:spcBef>
            </a:pPr>
            <a:r>
              <a:rPr lang="en-US" dirty="0"/>
              <a:t>Tools of Alpine Rescue</a:t>
            </a:r>
          </a:p>
          <a:p>
            <a:pPr>
              <a:spcBef>
                <a:spcPct val="40000"/>
              </a:spcBef>
            </a:pPr>
            <a:r>
              <a:rPr lang="en-US" dirty="0"/>
              <a:t>Roles in a Rescue System</a:t>
            </a:r>
          </a:p>
          <a:p>
            <a:pPr>
              <a:spcBef>
                <a:spcPct val="40000"/>
              </a:spcBef>
            </a:pPr>
            <a:r>
              <a:rPr lang="en-US" dirty="0"/>
              <a:t>Running a Rescue</a:t>
            </a:r>
          </a:p>
          <a:p>
            <a:pPr>
              <a:spcBef>
                <a:spcPct val="40000"/>
              </a:spcBef>
            </a:pPr>
            <a:r>
              <a:rPr lang="en-US" dirty="0"/>
              <a:t>Teamwork, Leadership &amp; Followership</a:t>
            </a:r>
          </a:p>
          <a:p>
            <a:pPr>
              <a:spcBef>
                <a:spcPct val="40000"/>
              </a:spcBef>
              <a:buSzPct val="90000"/>
              <a:buFont typeface="Monotype Sorts" pitchFamily="2" charset="2"/>
              <a:buChar char="è"/>
            </a:pPr>
            <a:r>
              <a:rPr lang="en-US" b="1" dirty="0"/>
              <a:t>Calling for Help</a:t>
            </a:r>
            <a:endParaRPr lang="en-US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056D6CB3-DE40-5C46-A84F-150206A6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Severely Injured Subject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perform necessary first aid</a:t>
            </a:r>
          </a:p>
          <a:p>
            <a:pPr lvl="1">
              <a:buFont typeface="Monotype Sorts" pitchFamily="2" charset="2"/>
              <a:buNone/>
            </a:pPr>
            <a:endParaRPr lang="en-US" sz="1000" dirty="0"/>
          </a:p>
          <a:p>
            <a:r>
              <a:rPr lang="en-US" dirty="0"/>
              <a:t>For suspected neck or back injury</a:t>
            </a:r>
          </a:p>
          <a:p>
            <a:pPr lvl="1"/>
            <a:r>
              <a:rPr lang="en-US" sz="2800" dirty="0"/>
              <a:t>Do </a:t>
            </a:r>
            <a:r>
              <a:rPr lang="en-US" sz="2800" b="1" dirty="0"/>
              <a:t>NOT</a:t>
            </a:r>
            <a:r>
              <a:rPr lang="en-US" sz="2800" dirty="0"/>
              <a:t> move subject</a:t>
            </a:r>
          </a:p>
          <a:p>
            <a:pPr lvl="1"/>
            <a:r>
              <a:rPr lang="en-US" sz="2800" dirty="0"/>
              <a:t>Wait for a rigid litter</a:t>
            </a:r>
            <a:endParaRPr lang="en-US" dirty="0"/>
          </a:p>
          <a:p>
            <a:pPr lvl="1"/>
            <a:r>
              <a:rPr lang="en-US" sz="2800" dirty="0"/>
              <a:t>Exceptions:</a:t>
            </a:r>
          </a:p>
          <a:p>
            <a:pPr lvl="2">
              <a:buSzPct val="75000"/>
              <a:buFont typeface="Wingdings" pitchFamily="2" charset="2"/>
              <a:buChar char="§"/>
            </a:pPr>
            <a:r>
              <a:rPr lang="en-US" dirty="0"/>
              <a:t>Subject in a stream or moat</a:t>
            </a:r>
          </a:p>
          <a:p>
            <a:pPr lvl="2">
              <a:buSzPct val="75000"/>
              <a:buFont typeface="Wingdings" pitchFamily="2" charset="2"/>
              <a:buChar char="§"/>
            </a:pPr>
            <a:r>
              <a:rPr lang="en-US" dirty="0"/>
              <a:t>Rockfall or icefall danger</a:t>
            </a:r>
          </a:p>
          <a:p>
            <a:pPr lvl="2">
              <a:buSzPct val="75000"/>
              <a:buFont typeface="Wingdings" pitchFamily="2" charset="2"/>
              <a:buChar char="§"/>
            </a:pPr>
            <a:r>
              <a:rPr lang="en-US" dirty="0"/>
              <a:t>Avalanche danger</a:t>
            </a:r>
          </a:p>
          <a:p>
            <a:pPr lvl="2">
              <a:buSzPct val="75000"/>
              <a:buFont typeface="Wingdings" pitchFamily="2" charset="2"/>
              <a:buChar char="§"/>
            </a:pPr>
            <a:r>
              <a:rPr lang="en-US" dirty="0"/>
              <a:t>Subject free-hanging in harness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8D8EDDD0-190A-B544-9F71-27C217F43E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Fatalities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724400"/>
          </a:xfrm>
        </p:spPr>
        <p:txBody>
          <a:bodyPr/>
          <a:lstStyle/>
          <a:p>
            <a:r>
              <a:rPr lang="en-US" sz="2400" dirty="0"/>
              <a:t>Give urgent first aid until you are convinced there is no chance of the subject recovering.</a:t>
            </a:r>
          </a:p>
          <a:p>
            <a:pPr>
              <a:buFont typeface="Monotype Sorts" pitchFamily="2" charset="2"/>
              <a:buNone/>
            </a:pPr>
            <a:endParaRPr lang="en-US" sz="600" dirty="0"/>
          </a:p>
          <a:p>
            <a:r>
              <a:rPr lang="en-US" sz="2400" dirty="0"/>
              <a:t>Take pictures of the subject and accident site.</a:t>
            </a:r>
          </a:p>
          <a:p>
            <a:pPr>
              <a:buFont typeface="Monotype Sorts" pitchFamily="2" charset="2"/>
              <a:buNone/>
            </a:pPr>
            <a:endParaRPr lang="en-US" sz="600" dirty="0"/>
          </a:p>
          <a:p>
            <a:r>
              <a:rPr lang="en-US" sz="2400" dirty="0"/>
              <a:t>Everyone write a report immediately.</a:t>
            </a:r>
          </a:p>
          <a:p>
            <a:pPr>
              <a:buFont typeface="Monotype Sorts" pitchFamily="2" charset="2"/>
              <a:buNone/>
            </a:pPr>
            <a:endParaRPr lang="en-US" sz="600" dirty="0"/>
          </a:p>
          <a:p>
            <a:r>
              <a:rPr lang="en-US" sz="2400" dirty="0"/>
              <a:t>Follow any instructions from legal authorities.</a:t>
            </a:r>
          </a:p>
          <a:p>
            <a:pPr>
              <a:buFont typeface="Monotype Sorts" pitchFamily="2" charset="2"/>
              <a:buNone/>
            </a:pPr>
            <a:endParaRPr lang="en-US" sz="600" dirty="0"/>
          </a:p>
          <a:p>
            <a:r>
              <a:rPr lang="en-US" sz="2400" dirty="0"/>
              <a:t>Legal Requirements:  Deceased’s Name, </a:t>
            </a:r>
          </a:p>
          <a:p>
            <a:pPr>
              <a:buFont typeface="Monotype Sorts" pitchFamily="2" charset="2"/>
              <a:buNone/>
            </a:pPr>
            <a:r>
              <a:rPr lang="en-US" sz="2400" dirty="0"/>
              <a:t>	Time, Date, and Location of death.</a:t>
            </a:r>
          </a:p>
          <a:p>
            <a:pPr>
              <a:buFont typeface="Monotype Sorts" pitchFamily="2" charset="2"/>
              <a:buNone/>
            </a:pPr>
            <a:endParaRPr lang="en-US" sz="600" dirty="0"/>
          </a:p>
          <a:p>
            <a:r>
              <a:rPr lang="en-US" sz="2400" dirty="0"/>
              <a:t>Used deceased’s equipment if needed to keep your party safe.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34CC775A-F9DD-F04B-BCF1-AE57DDD9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for Help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4648200"/>
          </a:xfrm>
        </p:spPr>
        <p:txBody>
          <a:bodyPr/>
          <a:lstStyle/>
          <a:p>
            <a:r>
              <a:rPr lang="en-US" sz="2600" dirty="0"/>
              <a:t>Call and report a </a:t>
            </a:r>
            <a:r>
              <a:rPr lang="en-US" sz="2600" b="1" i="1" dirty="0"/>
              <a:t>climbing</a:t>
            </a:r>
            <a:r>
              <a:rPr lang="en-US" sz="2600" dirty="0"/>
              <a:t> accident...</a:t>
            </a:r>
            <a:endParaRPr lang="en-US" dirty="0"/>
          </a:p>
          <a:p>
            <a:pPr lvl="1"/>
            <a:r>
              <a:rPr lang="en-US" dirty="0"/>
              <a:t>911 </a:t>
            </a:r>
            <a:r>
              <a:rPr lang="en-US" sz="2000" dirty="0">
                <a:sym typeface="Wingdings 3"/>
              </a:rPr>
              <a:t></a:t>
            </a:r>
            <a:r>
              <a:rPr lang="en-US" dirty="0">
                <a:sym typeface="Monotype Sorts" pitchFamily="2" charset="2"/>
              </a:rPr>
              <a:t> County Sheriff SAR coordinator</a:t>
            </a:r>
            <a:endParaRPr lang="en-US" dirty="0"/>
          </a:p>
          <a:p>
            <a:pPr lvl="1"/>
            <a:r>
              <a:rPr lang="en-US" dirty="0"/>
              <a:t>National Park Emergency Phone Number</a:t>
            </a:r>
          </a:p>
          <a:p>
            <a:pPr lvl="1"/>
            <a:r>
              <a:rPr lang="en-US" dirty="0"/>
              <a:t>Information:  name, age, injury, medical information, location, contact information, and your plan.</a:t>
            </a:r>
          </a:p>
          <a:p>
            <a:r>
              <a:rPr lang="en-US" sz="2600" dirty="0"/>
              <a:t>Call The Mountaineers...</a:t>
            </a:r>
            <a:endParaRPr lang="en-US" dirty="0"/>
          </a:p>
          <a:p>
            <a:pPr lvl="1"/>
            <a:r>
              <a:rPr lang="en-US" dirty="0"/>
              <a:t>Emergency Phone Number</a:t>
            </a:r>
          </a:p>
          <a:p>
            <a:pPr lvl="1"/>
            <a:r>
              <a:rPr lang="en-US" dirty="0"/>
              <a:t>Information:  what happened, your plan, family/friend emergency contact names and phone numbers.</a:t>
            </a:r>
          </a:p>
          <a:p>
            <a:r>
              <a:rPr lang="en-US" sz="2600" dirty="0"/>
              <a:t>Everyone individually write a description of what happened as soon as possible.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9B41C9E2-84E1-5541-B13B-DE09BA10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143000"/>
          </a:xfrm>
        </p:spPr>
        <p:txBody>
          <a:bodyPr/>
          <a:lstStyle/>
          <a:p>
            <a:r>
              <a:rPr lang="en-US" dirty="0"/>
              <a:t>The Seven Steps </a:t>
            </a:r>
            <a:br>
              <a:rPr lang="en-US" dirty="0"/>
            </a:br>
            <a:r>
              <a:rPr lang="en-US" dirty="0"/>
              <a:t>           to Accident Response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6324600" cy="4343400"/>
          </a:xfrm>
          <a:noFill/>
          <a:ln w="12700" cap="sq"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30000"/>
              </a:spcBef>
              <a:buFont typeface="Monotype Sorts" pitchFamily="2" charset="2"/>
              <a:buNone/>
            </a:pPr>
            <a:r>
              <a:rPr lang="en-US" dirty="0"/>
              <a:t>1.	Take Charge!</a:t>
            </a:r>
          </a:p>
          <a:p>
            <a:pPr>
              <a:spcBef>
                <a:spcPct val="30000"/>
              </a:spcBef>
              <a:buFont typeface="Monotype Sorts" pitchFamily="2" charset="2"/>
              <a:buNone/>
            </a:pPr>
            <a:r>
              <a:rPr lang="en-US" dirty="0"/>
              <a:t>2.	</a:t>
            </a:r>
            <a:r>
              <a:rPr lang="en-US" b="1" i="1" dirty="0"/>
              <a:t>Scene Size Up</a:t>
            </a:r>
          </a:p>
          <a:p>
            <a:pPr>
              <a:spcBef>
                <a:spcPct val="30000"/>
              </a:spcBef>
              <a:buFont typeface="Monotype Sorts" pitchFamily="2" charset="2"/>
              <a:buNone/>
            </a:pPr>
            <a:r>
              <a:rPr lang="en-US" dirty="0"/>
              <a:t>3.	Perform </a:t>
            </a:r>
            <a:r>
              <a:rPr lang="en-US" b="1" i="1" dirty="0"/>
              <a:t>Emergency Rescue </a:t>
            </a:r>
            <a:r>
              <a:rPr lang="en-US" dirty="0"/>
              <a:t>and Urgent First Aid</a:t>
            </a:r>
          </a:p>
          <a:p>
            <a:pPr>
              <a:spcBef>
                <a:spcPct val="30000"/>
              </a:spcBef>
              <a:buFont typeface="Monotype Sorts" pitchFamily="2" charset="2"/>
              <a:buNone/>
            </a:pPr>
            <a:r>
              <a:rPr lang="en-US" dirty="0"/>
              <a:t>4.	Protect the Subject</a:t>
            </a:r>
          </a:p>
          <a:p>
            <a:pPr>
              <a:spcBef>
                <a:spcPct val="30000"/>
              </a:spcBef>
              <a:buFont typeface="Monotype Sorts" pitchFamily="2" charset="2"/>
              <a:buNone/>
            </a:pPr>
            <a:r>
              <a:rPr lang="en-US" dirty="0"/>
              <a:t>5.	Assess the Subject (and Situation)</a:t>
            </a:r>
          </a:p>
          <a:p>
            <a:pPr>
              <a:spcBef>
                <a:spcPct val="30000"/>
              </a:spcBef>
              <a:buFont typeface="Monotype Sorts" pitchFamily="2" charset="2"/>
              <a:buNone/>
            </a:pPr>
            <a:r>
              <a:rPr lang="en-US" dirty="0"/>
              <a:t>6.	</a:t>
            </a:r>
            <a:r>
              <a:rPr lang="en-US" b="1" i="1" dirty="0"/>
              <a:t>Make a Plan</a:t>
            </a:r>
          </a:p>
          <a:p>
            <a:pPr>
              <a:spcBef>
                <a:spcPct val="30000"/>
              </a:spcBef>
              <a:buFont typeface="Monotype Sorts" pitchFamily="2" charset="2"/>
              <a:buNone/>
            </a:pPr>
            <a:r>
              <a:rPr lang="en-US" dirty="0"/>
              <a:t>7.	</a:t>
            </a:r>
            <a:r>
              <a:rPr lang="en-US" b="1" i="1" dirty="0"/>
              <a:t>Execute the Plan</a:t>
            </a:r>
            <a:r>
              <a:rPr lang="en-US" dirty="0"/>
              <a:t>	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F157B265-FCF8-2A49-90E0-8ACD772F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Phones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568825"/>
          </a:xfrm>
        </p:spPr>
        <p:txBody>
          <a:bodyPr/>
          <a:lstStyle/>
          <a:p>
            <a:r>
              <a:rPr lang="en-US" sz="2400" b="1" dirty="0"/>
              <a:t>Always</a:t>
            </a:r>
            <a:r>
              <a:rPr lang="en-US" sz="2400" dirty="0"/>
              <a:t> try 911 even if you do not have a signal!</a:t>
            </a:r>
          </a:p>
          <a:p>
            <a:pPr lvl="1"/>
            <a:r>
              <a:rPr lang="en-US" sz="2000" dirty="0"/>
              <a:t>If your carrier provides no 911 coverage, another might</a:t>
            </a:r>
          </a:p>
          <a:p>
            <a:r>
              <a:rPr lang="en-US" sz="2400" dirty="0"/>
              <a:t>Always try a text as well – best chance to go thru even if no signal indicated</a:t>
            </a:r>
          </a:p>
          <a:p>
            <a:r>
              <a:rPr lang="en-US" sz="2400" dirty="0"/>
              <a:t>When a 911 call goes through:</a:t>
            </a:r>
          </a:p>
          <a:p>
            <a:pPr lvl="1"/>
            <a:r>
              <a:rPr lang="en-US" sz="2000" dirty="0"/>
              <a:t>Be very clear and relay all information that you can in case this is your only contact with a 911 operator</a:t>
            </a:r>
          </a:p>
          <a:p>
            <a:pPr lvl="1"/>
            <a:r>
              <a:rPr lang="en-US" sz="2000" dirty="0"/>
              <a:t>Do this to the first person you speak with in case your call is lost in transfer</a:t>
            </a:r>
          </a:p>
          <a:p>
            <a:r>
              <a:rPr lang="en-US" sz="2400" dirty="0"/>
              <a:t>Satellite Phones</a:t>
            </a:r>
          </a:p>
          <a:p>
            <a:pPr lvl="1"/>
            <a:r>
              <a:rPr lang="en-US" sz="2000" dirty="0"/>
              <a:t>A nice, but expensive luxury</a:t>
            </a:r>
          </a:p>
          <a:p>
            <a:pPr lvl="1"/>
            <a:r>
              <a:rPr lang="en-US" sz="2000" dirty="0"/>
              <a:t>Great for remote expeditions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1D67CEAB-9BA4-7E48-A094-7B368C94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05475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InReach</a:t>
            </a:r>
            <a:r>
              <a:rPr lang="en-US" dirty="0"/>
              <a:t>, SPOT, PLB, ELT...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76400"/>
            <a:ext cx="7543800" cy="4724400"/>
          </a:xfrm>
        </p:spPr>
        <p:txBody>
          <a:bodyPr/>
          <a:lstStyle/>
          <a:p>
            <a:r>
              <a:rPr lang="en-US" dirty="0"/>
              <a:t>NOT a substitute for good judgment</a:t>
            </a:r>
          </a:p>
          <a:p>
            <a:endParaRPr lang="en-US" sz="1600" dirty="0"/>
          </a:p>
          <a:p>
            <a:r>
              <a:rPr lang="en-US" dirty="0"/>
              <a:t>Often better than a cell phone for calling for help – satellite vs cellular reception</a:t>
            </a:r>
          </a:p>
          <a:p>
            <a:endParaRPr lang="en-US" sz="1600" dirty="0"/>
          </a:p>
          <a:p>
            <a:r>
              <a:rPr lang="en-US" dirty="0"/>
              <a:t>Some have non-emergency transmission to keep family and friends informed</a:t>
            </a:r>
          </a:p>
          <a:p>
            <a:endParaRPr lang="en-US" sz="1600" dirty="0"/>
          </a:p>
          <a:p>
            <a:r>
              <a:rPr lang="en-US" dirty="0"/>
              <a:t>Learn how to use yours properly</a:t>
            </a:r>
          </a:p>
          <a:p>
            <a:r>
              <a:rPr lang="en-US" dirty="0"/>
              <a:t>The 11</a:t>
            </a:r>
            <a:r>
              <a:rPr lang="en-US" baseline="30000" dirty="0"/>
              <a:t>th</a:t>
            </a:r>
            <a:r>
              <a:rPr lang="en-US" dirty="0"/>
              <a:t> essential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D692173C-BE0D-9F4F-B6F5-5F2C5DFC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78326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Around Helicopters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327525" y="2239963"/>
            <a:ext cx="3978275" cy="5794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US" sz="2800" dirty="0"/>
              <a:t>Helicopters are </a:t>
            </a:r>
            <a:r>
              <a:rPr lang="en-US" sz="3200" dirty="0">
                <a:solidFill>
                  <a:srgbClr val="0000FF"/>
                </a:solidFill>
                <a:latin typeface="Cooper Black" pitchFamily="18" charset="0"/>
              </a:rPr>
              <a:t>COOL!</a:t>
            </a:r>
            <a:endParaRPr lang="en-US" dirty="0"/>
          </a:p>
        </p:txBody>
      </p:sp>
      <p:grpSp>
        <p:nvGrpSpPr>
          <p:cNvPr id="34829" name="Group 13"/>
          <p:cNvGrpSpPr>
            <a:grpSpLocks/>
          </p:cNvGrpSpPr>
          <p:nvPr/>
        </p:nvGrpSpPr>
        <p:grpSpPr bwMode="auto">
          <a:xfrm>
            <a:off x="990600" y="3733800"/>
            <a:ext cx="7237413" cy="2233613"/>
            <a:chOff x="624" y="2400"/>
            <a:chExt cx="4559" cy="1407"/>
          </a:xfrm>
        </p:grpSpPr>
        <p:sp>
          <p:nvSpPr>
            <p:cNvPr id="34824" name="Text Box 8"/>
            <p:cNvSpPr txBox="1">
              <a:spLocks noChangeArrowheads="1"/>
            </p:cNvSpPr>
            <p:nvPr/>
          </p:nvSpPr>
          <p:spPr bwMode="auto">
            <a:xfrm>
              <a:off x="624" y="2756"/>
              <a:ext cx="1976" cy="70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pitchFamily="2" charset="2"/>
                <a:buNone/>
              </a:pPr>
              <a:r>
                <a:rPr lang="en-US" sz="2800" dirty="0"/>
                <a:t>Helicopters are </a:t>
              </a:r>
            </a:p>
            <a:p>
              <a:pPr>
                <a:buFont typeface="Monotype Sorts" pitchFamily="2" charset="2"/>
                <a:buNone/>
              </a:pPr>
              <a:r>
                <a:rPr lang="en-US" sz="3200" dirty="0">
                  <a:solidFill>
                    <a:srgbClr val="FF0000"/>
                  </a:solidFill>
                  <a:latin typeface="Cooper Black" pitchFamily="18" charset="0"/>
                </a:rPr>
                <a:t>DANGEROUS!</a:t>
              </a:r>
              <a:endParaRPr lang="en-US" dirty="0"/>
            </a:p>
          </p:txBody>
        </p:sp>
        <p:pic>
          <p:nvPicPr>
            <p:cNvPr id="34827" name="Picture 11" descr="C:\Documents\Volunteer\The Mountaineers\Intermediate Rescue Methods\Rescue Methods 2005\Pictures for Handouts &amp; Lecture\helo_crash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8" y="2400"/>
              <a:ext cx="2015" cy="14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83CACA83-C1B2-4640-9E50-979A2271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  <p:pic>
        <p:nvPicPr>
          <p:cNvPr id="3" name="Picture 2" descr="A plane flying over a forest&#10;&#10;Description automatically generated">
            <a:extLst>
              <a:ext uri="{FF2B5EF4-FFF2-40B4-BE49-F238E27FC236}">
                <a16:creationId xmlns:a16="http://schemas.microsoft.com/office/drawing/2014/main" id="{210F6895-34BB-2B4E-9806-960A2FDCE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2" y="1444625"/>
            <a:ext cx="3613150" cy="2709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Helicopter Response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620000" cy="4419600"/>
          </a:xfrm>
        </p:spPr>
        <p:txBody>
          <a:bodyPr/>
          <a:lstStyle/>
          <a:p>
            <a:r>
              <a:rPr lang="en-US" sz="1800" dirty="0"/>
              <a:t>Expect a minimum of a 2-3 hour wait – military are coordinated thru the National Emergency Response Coordination Center</a:t>
            </a:r>
          </a:p>
          <a:p>
            <a:endParaRPr lang="en-US" sz="1800" dirty="0"/>
          </a:p>
          <a:p>
            <a:r>
              <a:rPr lang="en-US" sz="1800" dirty="0" err="1"/>
              <a:t>Helo</a:t>
            </a:r>
            <a:r>
              <a:rPr lang="en-US" sz="1800" dirty="0"/>
              <a:t> authorized if: Loss of life/limb/sight is at risk (and others based on risk)</a:t>
            </a:r>
          </a:p>
          <a:p>
            <a:pPr>
              <a:buFont typeface="Monotype Sorts" pitchFamily="2" charset="2"/>
              <a:buNone/>
            </a:pPr>
            <a:endParaRPr lang="en-US" sz="1800" dirty="0"/>
          </a:p>
          <a:p>
            <a:r>
              <a:rPr lang="en-US" sz="1800" dirty="0"/>
              <a:t>Most </a:t>
            </a:r>
            <a:r>
              <a:rPr lang="en-US" sz="1800" dirty="0" err="1"/>
              <a:t>helos</a:t>
            </a:r>
            <a:r>
              <a:rPr lang="en-US" sz="1800" dirty="0"/>
              <a:t> in Washington will </a:t>
            </a:r>
            <a:r>
              <a:rPr lang="en-US" sz="1800" b="1" dirty="0"/>
              <a:t>not</a:t>
            </a:r>
            <a:r>
              <a:rPr lang="en-US" sz="1800" dirty="0"/>
              <a:t> fly if there is no visibility; many do not fly at night</a:t>
            </a:r>
          </a:p>
          <a:p>
            <a:pPr>
              <a:buFont typeface="Monotype Sorts" pitchFamily="2" charset="2"/>
              <a:buNone/>
            </a:pPr>
            <a:endParaRPr lang="en-US" sz="1800" dirty="0"/>
          </a:p>
          <a:p>
            <a:r>
              <a:rPr lang="en-US" sz="1800" dirty="0"/>
              <a:t>Be as descriptive as possible of conditions</a:t>
            </a:r>
          </a:p>
          <a:p>
            <a:pPr lvl="1"/>
            <a:r>
              <a:rPr lang="en-US" sz="1800" dirty="0"/>
              <a:t>Wind (strength and direction it’s coming from)</a:t>
            </a:r>
          </a:p>
          <a:p>
            <a:pPr lvl="1"/>
            <a:r>
              <a:rPr lang="en-US" sz="1800" dirty="0"/>
              <a:t>Conditions (hot, cold, humid)</a:t>
            </a:r>
          </a:p>
          <a:p>
            <a:pPr lvl="1"/>
            <a:r>
              <a:rPr lang="en-US" sz="1800" dirty="0"/>
              <a:t>Terrain (trees, rock face, size of features, </a:t>
            </a:r>
            <a:r>
              <a:rPr lang="en-US" sz="1800" dirty="0" err="1"/>
              <a:t>etc</a:t>
            </a:r>
            <a:r>
              <a:rPr lang="en-US" sz="1800" dirty="0"/>
              <a:t>)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77E7C362-6F3B-B44D-AEEB-1988DCC5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Around Helicopters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3962400"/>
          </a:xfrm>
        </p:spPr>
        <p:txBody>
          <a:bodyPr/>
          <a:lstStyle/>
          <a:p>
            <a:r>
              <a:rPr lang="en-US" dirty="0"/>
              <a:t>Locate yourself as far from the helicopter landing zone as possible.</a:t>
            </a:r>
          </a:p>
          <a:p>
            <a:pPr>
              <a:buFont typeface="Monotype Sorts" pitchFamily="2" charset="2"/>
              <a:buNone/>
            </a:pPr>
            <a:endParaRPr lang="en-US" sz="1200" dirty="0"/>
          </a:p>
          <a:p>
            <a:r>
              <a:rPr lang="en-US" dirty="0"/>
              <a:t>Clear area of debris as best you can.</a:t>
            </a:r>
          </a:p>
          <a:p>
            <a:pPr>
              <a:buFont typeface="Monotype Sorts" pitchFamily="2" charset="2"/>
              <a:buNone/>
            </a:pPr>
            <a:endParaRPr lang="en-US" sz="1200" dirty="0"/>
          </a:p>
          <a:p>
            <a:r>
              <a:rPr lang="en-US" dirty="0"/>
              <a:t>Secure all loose gear and clothing.</a:t>
            </a:r>
          </a:p>
          <a:p>
            <a:pPr>
              <a:buFont typeface="Monotype Sorts" pitchFamily="2" charset="2"/>
              <a:buNone/>
            </a:pPr>
            <a:endParaRPr lang="en-US" sz="1200" dirty="0"/>
          </a:p>
          <a:p>
            <a:r>
              <a:rPr lang="en-US" dirty="0"/>
              <a:t>Helmets, wind and eye protection for everyone, especially the subject.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E0CA9916-9C61-2840-A811-86F5C57C6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54604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Around Helicopters</a:t>
            </a:r>
          </a:p>
        </p:txBody>
      </p: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838200" y="1676400"/>
            <a:ext cx="3702050" cy="2363788"/>
            <a:chOff x="528" y="1008"/>
            <a:chExt cx="2332" cy="1489"/>
          </a:xfrm>
        </p:grpSpPr>
        <p:pic>
          <p:nvPicPr>
            <p:cNvPr id="47107" name="Picture 3" descr="C:\Documents\Volunteer\The Mountaineers\Intermediate Rescue Methods 2005\Pictures for Handouts &amp; Lecture\helo_appraoch_front_rea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1008"/>
              <a:ext cx="2332" cy="14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2160" y="1488"/>
              <a:ext cx="528" cy="62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11" name="AutoShape 7"/>
            <p:cNvSpPr>
              <a:spLocks noChangeArrowheads="1"/>
            </p:cNvSpPr>
            <p:nvPr/>
          </p:nvSpPr>
          <p:spPr bwMode="auto">
            <a:xfrm>
              <a:off x="1342" y="1056"/>
              <a:ext cx="624" cy="661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854252" y="4133850"/>
            <a:ext cx="3542957" cy="1348061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Monotype Sorts" pitchFamily="2" charset="2"/>
              <a:buNone/>
            </a:pPr>
            <a:r>
              <a:rPr lang="en-US" dirty="0">
                <a:solidFill>
                  <a:srgbClr val="009900"/>
                </a:solidFill>
              </a:rPr>
              <a:t>Safe Approach</a:t>
            </a:r>
            <a:r>
              <a:rPr lang="en-US" dirty="0"/>
              <a:t> and</a:t>
            </a:r>
          </a:p>
          <a:p>
            <a:pPr algn="ctr">
              <a:buFont typeface="Monotype Sort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DANGER</a:t>
            </a:r>
            <a:r>
              <a:rPr lang="en-US" dirty="0"/>
              <a:t> Zones depend </a:t>
            </a:r>
          </a:p>
          <a:p>
            <a:pPr algn="ctr">
              <a:buFont typeface="Monotype Sorts" pitchFamily="2" charset="2"/>
              <a:buNone/>
            </a:pPr>
            <a:r>
              <a:rPr lang="en-US" dirty="0"/>
              <a:t>on helicopter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00600" y="2667000"/>
            <a:ext cx="3638550" cy="3241675"/>
            <a:chOff x="4800600" y="2667000"/>
            <a:chExt cx="3638550" cy="3241675"/>
          </a:xfrm>
        </p:grpSpPr>
        <p:sp>
          <p:nvSpPr>
            <p:cNvPr id="47114" name="Text Box 10"/>
            <p:cNvSpPr txBox="1">
              <a:spLocks noChangeArrowheads="1"/>
            </p:cNvSpPr>
            <p:nvPr/>
          </p:nvSpPr>
          <p:spPr bwMode="auto">
            <a:xfrm>
              <a:off x="5334000" y="2667000"/>
              <a:ext cx="2301875" cy="89535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Font typeface="Monotype Sorts" pitchFamily="2" charset="2"/>
                <a:buNone/>
              </a:pPr>
              <a:r>
                <a:rPr lang="en-US" dirty="0"/>
                <a:t>Approach from </a:t>
              </a:r>
            </a:p>
            <a:p>
              <a:pPr algn="ctr">
                <a:buFont typeface="Monotype Sorts" pitchFamily="2" charset="2"/>
                <a:buNone/>
              </a:pPr>
              <a:r>
                <a:rPr lang="en-US" dirty="0"/>
                <a:t>Downhill</a:t>
              </a:r>
            </a:p>
          </p:txBody>
        </p:sp>
        <p:grpSp>
          <p:nvGrpSpPr>
            <p:cNvPr id="47117" name="Group 13"/>
            <p:cNvGrpSpPr>
              <a:grpSpLocks/>
            </p:cNvGrpSpPr>
            <p:nvPr/>
          </p:nvGrpSpPr>
          <p:grpSpPr bwMode="auto">
            <a:xfrm>
              <a:off x="4800600" y="3733800"/>
              <a:ext cx="3638550" cy="2174875"/>
              <a:chOff x="3024" y="2208"/>
              <a:chExt cx="2292" cy="1370"/>
            </a:xfrm>
          </p:grpSpPr>
          <p:pic>
            <p:nvPicPr>
              <p:cNvPr id="47108" name="Picture 4" descr="C:\Documents\Volunteer\The Mountaineers\Intermediate Rescue Methods 2005\Pictures for Handouts &amp; Lecture\helo_approach_hill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24" y="2208"/>
                <a:ext cx="2292" cy="13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47115" name="Text Box 11"/>
              <p:cNvSpPr txBox="1">
                <a:spLocks noChangeArrowheads="1"/>
              </p:cNvSpPr>
              <p:nvPr/>
            </p:nvSpPr>
            <p:spPr bwMode="auto">
              <a:xfrm>
                <a:off x="3456" y="2544"/>
                <a:ext cx="353" cy="40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Font typeface="Monotype Sorts" pitchFamily="2" charset="2"/>
                  <a:buNone/>
                </a:pPr>
                <a:r>
                  <a:rPr lang="en-US" sz="3600" b="1" dirty="0">
                    <a:solidFill>
                      <a:srgbClr val="FF0000"/>
                    </a:solidFill>
                    <a:sym typeface="Symbol" pitchFamily="18" charset="2"/>
                  </a:rPr>
                  <a:t></a:t>
                </a:r>
                <a:endParaRPr lang="en-US" dirty="0"/>
              </a:p>
            </p:txBody>
          </p:sp>
          <p:sp>
            <p:nvSpPr>
              <p:cNvPr id="47116" name="Text Box 12"/>
              <p:cNvSpPr txBox="1">
                <a:spLocks noChangeArrowheads="1"/>
              </p:cNvSpPr>
              <p:nvPr/>
            </p:nvSpPr>
            <p:spPr bwMode="auto">
              <a:xfrm>
                <a:off x="4512" y="2592"/>
                <a:ext cx="459" cy="58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Font typeface="Monotype Sorts" pitchFamily="2" charset="2"/>
                  <a:buNone/>
                </a:pPr>
                <a:r>
                  <a:rPr lang="en-US" sz="5400" dirty="0">
                    <a:solidFill>
                      <a:srgbClr val="339933"/>
                    </a:solidFill>
                    <a:sym typeface="Wingdings"/>
                  </a:rPr>
                  <a:t></a:t>
                </a:r>
                <a:endParaRPr lang="en-US" sz="5400" dirty="0">
                  <a:solidFill>
                    <a:srgbClr val="339933"/>
                  </a:solidFill>
                </a:endParaRPr>
              </a:p>
            </p:txBody>
          </p:sp>
        </p:grpSp>
      </p:grpSp>
      <p:sp>
        <p:nvSpPr>
          <p:cNvPr id="15" name="AutoShape 7">
            <a:extLst>
              <a:ext uri="{FF2B5EF4-FFF2-40B4-BE49-F238E27FC236}">
                <a16:creationId xmlns:a16="http://schemas.microsoft.com/office/drawing/2014/main" id="{B372C072-667A-4829-A107-3D74F1C591E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130425" y="3037681"/>
            <a:ext cx="990600" cy="101838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0DB66088-A403-4617-97AD-750B0DB8A80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222236" y="2359167"/>
            <a:ext cx="990600" cy="114906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9900">
              <a:alpha val="50000"/>
            </a:srgbClr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FD574DB2-7A85-BC45-9D1D-29403FCC4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Around Helicopters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3962400"/>
          </a:xfrm>
        </p:spPr>
        <p:txBody>
          <a:bodyPr/>
          <a:lstStyle/>
          <a:p>
            <a:r>
              <a:rPr lang="en-US" dirty="0"/>
              <a:t>Do not approach until the crew chief gives a signal</a:t>
            </a:r>
          </a:p>
          <a:p>
            <a:r>
              <a:rPr lang="en-US" dirty="0"/>
              <a:t>Keep your head down and stay low</a:t>
            </a:r>
          </a:p>
          <a:p>
            <a:r>
              <a:rPr lang="en-US" dirty="0"/>
              <a:t>Protect the subject’s face</a:t>
            </a:r>
          </a:p>
        </p:txBody>
      </p:sp>
      <p:pic>
        <p:nvPicPr>
          <p:cNvPr id="3" name="Picture 2" descr="A helicopter flying over a field&#10;&#10;Description automatically generated">
            <a:extLst>
              <a:ext uri="{FF2B5EF4-FFF2-40B4-BE49-F238E27FC236}">
                <a16:creationId xmlns:a16="http://schemas.microsoft.com/office/drawing/2014/main" id="{A7DD79B1-DA81-4F69-8AED-D15A8F2EB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57600"/>
            <a:ext cx="4572000" cy="3048000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F5220C47-CFCE-C74F-9B94-D0314428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76428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SAR Response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3962400"/>
          </a:xfrm>
        </p:spPr>
        <p:txBody>
          <a:bodyPr/>
          <a:lstStyle/>
          <a:p>
            <a:r>
              <a:rPr lang="en-US" dirty="0"/>
              <a:t>SAR response is not waiting at home for your call. Expect a 4-6 hour wait or more</a:t>
            </a:r>
          </a:p>
          <a:p>
            <a:pPr>
              <a:buFont typeface="Monotype Sorts" pitchFamily="2" charset="2"/>
              <a:buNone/>
            </a:pPr>
            <a:endParaRPr lang="en-US" sz="1200" dirty="0"/>
          </a:p>
          <a:p>
            <a:r>
              <a:rPr lang="en-US" dirty="0"/>
              <a:t>SAR will bring their own equipment to do the rescue</a:t>
            </a:r>
          </a:p>
          <a:p>
            <a:r>
              <a:rPr lang="en-US" dirty="0"/>
              <a:t>Take direction from them as best as possible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9EF6288C-406E-7141-A67F-B9D5D98B9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94524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Trip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D77F0-80F0-48FD-B1DA-EABAFF9D7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Skills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Make sure your knots are dialed – see handout for list</a:t>
            </a:r>
          </a:p>
          <a:p>
            <a:r>
              <a:rPr lang="en-US" dirty="0"/>
              <a:t>Know the full belay escape</a:t>
            </a:r>
          </a:p>
          <a:p>
            <a:r>
              <a:rPr lang="en-US" dirty="0"/>
              <a:t>We’ll spend some time practicing skills</a:t>
            </a:r>
          </a:p>
          <a:p>
            <a:pPr lvl="1"/>
            <a:r>
              <a:rPr lang="en-US" sz="1200" dirty="0"/>
              <a:t>Scene Size Up</a:t>
            </a:r>
          </a:p>
          <a:p>
            <a:pPr lvl="1"/>
            <a:r>
              <a:rPr lang="en-US" sz="1200" dirty="0"/>
              <a:t>Building Main and Belay/Main 2</a:t>
            </a:r>
          </a:p>
          <a:p>
            <a:pPr lvl="1"/>
            <a:r>
              <a:rPr lang="en-US" sz="1200" dirty="0"/>
              <a:t>Attendant Set up and Pick off</a:t>
            </a:r>
          </a:p>
          <a:p>
            <a:pPr lvl="1"/>
            <a:r>
              <a:rPr lang="en-US" sz="1200" dirty="0"/>
              <a:t>Converting from Lower to Raise</a:t>
            </a:r>
          </a:p>
          <a:p>
            <a:pPr lvl="1"/>
            <a:r>
              <a:rPr lang="en-US" sz="1200" dirty="0"/>
              <a:t>Converting from Raise to Lower</a:t>
            </a:r>
          </a:p>
          <a:p>
            <a:pPr lvl="1"/>
            <a:r>
              <a:rPr lang="en-US" sz="1200" dirty="0"/>
              <a:t>Knot Pass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DEC2D3-ADB5-4FD7-87A2-804B07D0B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Scenarios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509862-4B73-4A38-B3FD-C4A38A972A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Raise</a:t>
            </a:r>
          </a:p>
          <a:p>
            <a:r>
              <a:rPr lang="en-US" b="1" dirty="0"/>
              <a:t>Lower</a:t>
            </a:r>
          </a:p>
          <a:p>
            <a:r>
              <a:rPr lang="en-US" b="1" dirty="0"/>
              <a:t>Raise to/from Lower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59EEB991-7078-4544-8002-0097DEE13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55401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568575"/>
            <a:ext cx="6324600" cy="1470025"/>
          </a:xfrm>
        </p:spPr>
        <p:txBody>
          <a:bodyPr/>
          <a:lstStyle/>
          <a:p>
            <a:r>
              <a:rPr lang="en-US" sz="8800" dirty="0"/>
              <a:t>Questions</a:t>
            </a:r>
          </a:p>
        </p:txBody>
      </p:sp>
      <p:pic>
        <p:nvPicPr>
          <p:cNvPr id="107523" name="Picture 3" descr="J:\bowmanja\Documents\Volunteer Documents\The Mountaineers\Logos\MountLogoFinal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354" y="6248400"/>
            <a:ext cx="349446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9117BE13-D998-7D41-BD5A-1D9FEEF6C49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91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Rescue System Overview</a:t>
            </a: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1781175" y="1738313"/>
            <a:ext cx="5000625" cy="4510087"/>
            <a:chOff x="1122" y="1095"/>
            <a:chExt cx="3150" cy="2841"/>
          </a:xfrm>
        </p:grpSpPr>
        <p:pic>
          <p:nvPicPr>
            <p:cNvPr id="12291" name="Picture 3" descr="C:\Documents\Volunteer\The Mountaineers\Intermediate Rescue Methods 2005\Pictures for Handouts &amp; Lecture\rescue_overview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22" y="1095"/>
              <a:ext cx="3150" cy="284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2352" y="1601"/>
              <a:ext cx="467" cy="19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pitchFamily="2" charset="2"/>
                <a:buNone/>
              </a:pPr>
              <a:r>
                <a:rPr lang="en-US" sz="1400" b="1" dirty="0">
                  <a:latin typeface="Arial" charset="0"/>
                </a:rPr>
                <a:t>Main 1</a:t>
              </a:r>
              <a:endParaRPr lang="en-US" dirty="0"/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216" y="2302"/>
              <a:ext cx="943" cy="19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pitchFamily="2" charset="2"/>
                <a:buNone/>
              </a:pPr>
              <a:r>
                <a:rPr lang="en-US" sz="1400" b="1" dirty="0">
                  <a:latin typeface="Arial" charset="0"/>
                </a:rPr>
                <a:t>Belay or Main 2</a:t>
              </a:r>
              <a:endParaRPr lang="en-US" dirty="0"/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2304" y="3453"/>
              <a:ext cx="636" cy="19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 typeface="Monotype Sorts" pitchFamily="2" charset="2"/>
                <a:buNone/>
              </a:pPr>
              <a:r>
                <a:rPr lang="en-US" sz="1400" b="1" dirty="0">
                  <a:latin typeface="Arial" charset="0"/>
                </a:rPr>
                <a:t>Attendant</a:t>
              </a:r>
              <a:endParaRPr lang="en-US" dirty="0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46AABA3-93F6-5B44-AB42-D90125303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143000"/>
          </a:xfrm>
        </p:spPr>
        <p:txBody>
          <a:bodyPr/>
          <a:lstStyle/>
          <a:p>
            <a:r>
              <a:rPr lang="en-US" dirty="0"/>
              <a:t>Rescue System Safety Tests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315200" cy="4724400"/>
          </a:xfrm>
        </p:spPr>
        <p:txBody>
          <a:bodyPr/>
          <a:lstStyle/>
          <a:p>
            <a:r>
              <a:rPr lang="en-US" dirty="0"/>
              <a:t>Component Analysis?</a:t>
            </a:r>
          </a:p>
          <a:p>
            <a:pPr lvl="1"/>
            <a:r>
              <a:rPr lang="en-US" dirty="0"/>
              <a:t>Do all of the rescue system components do what we intend them to do?</a:t>
            </a:r>
          </a:p>
          <a:p>
            <a:pPr>
              <a:spcBef>
                <a:spcPct val="50000"/>
              </a:spcBef>
            </a:pPr>
            <a:r>
              <a:rPr lang="en-US" dirty="0"/>
              <a:t>Critical Point Examination?</a:t>
            </a:r>
          </a:p>
          <a:p>
            <a:pPr lvl="1"/>
            <a:r>
              <a:rPr lang="en-US" dirty="0"/>
              <a:t>Are all components backed up by other system components so that failure of any one point (gear or personnel) would cause a serious accident?</a:t>
            </a:r>
          </a:p>
          <a:p>
            <a:pPr>
              <a:spcBef>
                <a:spcPct val="50000"/>
              </a:spcBef>
            </a:pPr>
            <a:r>
              <a:rPr lang="en-US" dirty="0"/>
              <a:t>Whistle Test?</a:t>
            </a:r>
          </a:p>
          <a:p>
            <a:pPr lvl="1"/>
            <a:r>
              <a:rPr lang="en-US" dirty="0"/>
              <a:t>If a whistle sounded and every rescuer let go of the system, would the system still protect the rescuers and subject from catastrophe?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73F91FB9-88CE-8448-960D-8FEC61C4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7244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Introduction</a:t>
            </a:r>
          </a:p>
          <a:p>
            <a:pPr>
              <a:spcBef>
                <a:spcPct val="40000"/>
              </a:spcBef>
              <a:buSzPct val="90000"/>
              <a:buFont typeface="Monotype Sorts" pitchFamily="2" charset="2"/>
              <a:buChar char="è"/>
            </a:pPr>
            <a:r>
              <a:rPr lang="en-US" b="1" dirty="0"/>
              <a:t>Tools of Alpine Rescue</a:t>
            </a: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/>
              <a:t>Roles in the Rescue System</a:t>
            </a:r>
          </a:p>
          <a:p>
            <a:pPr>
              <a:spcBef>
                <a:spcPct val="40000"/>
              </a:spcBef>
            </a:pPr>
            <a:r>
              <a:rPr lang="en-US" dirty="0"/>
              <a:t>Running the Rescue</a:t>
            </a:r>
          </a:p>
          <a:p>
            <a:pPr>
              <a:spcBef>
                <a:spcPct val="40000"/>
              </a:spcBef>
            </a:pPr>
            <a:r>
              <a:rPr lang="en-US" dirty="0"/>
              <a:t>Teamwork, Leadership &amp; Followership</a:t>
            </a:r>
          </a:p>
          <a:p>
            <a:pPr>
              <a:spcBef>
                <a:spcPct val="40000"/>
              </a:spcBef>
            </a:pPr>
            <a:r>
              <a:rPr lang="en-US" dirty="0"/>
              <a:t>Calling for Help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9A34DEA2-B459-F547-B371-69305216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6245225"/>
            <a:ext cx="2057400" cy="612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Small Party Rescue  Version 4 2023-08-09</a:t>
            </a:r>
            <a:endParaRPr lang="en-US" sz="800" dirty="0">
              <a:latin typeface="Times New Roman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escue Methods 2011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Handouts&amp;quot;&quot;/&gt;&lt;property id=&quot;20307&quot; value=&quot;332&quot;/&gt;&lt;/object&gt;&lt;object type=&quot;3&quot; unique_id=&quot;10006&quot;&gt;&lt;property id=&quot;20148&quot; value=&quot;5&quot;/&gt;&lt;property id=&quot;20300&quot; value=&quot;Slide 3 - &amp;quot;Outline&amp;quot;&quot;/&gt;&lt;property id=&quot;20307&quot; value=&quot;312&quot;/&gt;&lt;/object&gt;&lt;object type=&quot;3&quot; unique_id=&quot;10007&quot;&gt;&lt;property id=&quot;20148&quot; value=&quot;5&quot;/&gt;&lt;property id=&quot;20300&quot; value=&quot;Slide 4 - &amp;quot;Goals of Rescue Method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Rule #1 of Rescue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MOFA:  The Seven Steps&amp;quot;&quot;/&gt;&lt;property id=&quot;20307&quot; value=&quot;257&quot;/&gt;&lt;/object&gt;&lt;object type=&quot;3&quot; unique_id=&quot;10010&quot;&gt;&lt;property id=&quot;20148&quot; value=&quot;5&quot;/&gt;&lt;property id=&quot;20300&quot; value=&quot;Slide 7 - &amp;quot;Rescue System Overview&amp;quot;&quot;/&gt;&lt;property id=&quot;20307&quot; value=&quot;260&quot;/&gt;&lt;/object&gt;&lt;object type=&quot;3&quot; unique_id=&quot;10011&quot;&gt;&lt;property id=&quot;20148&quot; value=&quot;5&quot;/&gt;&lt;property id=&quot;20300&quot; value=&quot;Slide 8 - &amp;quot;Rescue System Overview&amp;quot;&quot;/&gt;&lt;property id=&quot;20307&quot; value=&quot;336&quot;/&gt;&lt;/object&gt;&lt;object type=&quot;3&quot; unique_id=&quot;10012&quot;&gt;&lt;property id=&quot;20148&quot; value=&quot;5&quot;/&gt;&lt;property id=&quot;20300&quot; value=&quot;Slide 9 - &amp;quot;Rescue System Safety Tests&amp;quot;&quot;/&gt;&lt;property id=&quot;20307&quot; value=&quot;262&quot;/&gt;&lt;/object&gt;&lt;object type=&quot;3&quot; unique_id=&quot;10013&quot;&gt;&lt;property id=&quot;20148&quot; value=&quot;5&quot;/&gt;&lt;property id=&quot;20300&quot; value=&quot;Slide 10 - &amp;quot;Outline&amp;quot;&quot;/&gt;&lt;property id=&quot;20307&quot; value=&quot;313&quot;/&gt;&lt;/object&gt;&lt;object type=&quot;3&quot; unique_id=&quot;10014&quot;&gt;&lt;property id=&quot;20148&quot; value=&quot;5&quot;/&gt;&lt;property id=&quot;20300&quot; value=&quot;Slide 11 - &amp;quot;Tools of Alpine Rescue&amp;quot;&quot;/&gt;&lt;property id=&quot;20307&quot; value=&quot;261&quot;/&gt;&lt;/object&gt;&lt;object type=&quot;3&quot; unique_id=&quot;10015&quot;&gt;&lt;property id=&quot;20148&quot; value=&quot;5&quot;/&gt;&lt;property id=&quot;20300&quot; value=&quot;Slide 12 - &amp;quot;Anchors&amp;quot;&quot;/&gt;&lt;property id=&quot;20307&quot; value=&quot;264&quot;/&gt;&lt;/object&gt;&lt;object type=&quot;3&quot; unique_id=&quot;10016&quot;&gt;&lt;property id=&quot;20148&quot; value=&quot;5&quot;/&gt;&lt;property id=&quot;20300&quot; value=&quot;Slide 13 - &amp;quot;Wrap-3-Pull-2 Anchor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Wrap-3-Pull-2 Anchor&amp;quot;&quot;/&gt;&lt;property id=&quot;20307&quot; value=&quot;339&quot;/&gt;&lt;/object&gt;&lt;object type=&quot;3&quot; unique_id=&quot;10018&quot;&gt;&lt;property id=&quot;20148&quot; value=&quot;5&quot;/&gt;&lt;property id=&quot;20300&quot; value=&quot;Slide 15 - &amp;quot;High Strength Tie-off&amp;quot;&quot;/&gt;&lt;property id=&quot;20307&quot; value=&quot;335&quot;/&gt;&lt;/object&gt;&lt;object type=&quot;3&quot; unique_id=&quot;10019&quot;&gt;&lt;property id=&quot;20148&quot; value=&quot;5&quot;/&gt;&lt;property id=&quot;20300&quot; value=&quot;Slide 16 - &amp;quot;Munter Hitch Belay&amp;quot;&quot;/&gt;&lt;property id=&quot;20307&quot; value=&quot;265&quot;/&gt;&lt;/object&gt;&lt;object type=&quot;3&quot; unique_id=&quot;10020&quot;&gt;&lt;property id=&quot;20148&quot; value=&quot;5&quot;/&gt;&lt;property id=&quot;20300&quot; value=&quot;Slide 17 - &amp;quot;Tandem Prusik Belay&amp;quot;&quot;/&gt;&lt;property id=&quot;20307&quot; value=&quot;266&quot;/&gt;&lt;/object&gt;&lt;object type=&quot;3&quot; unique_id=&quot;10021&quot;&gt;&lt;property id=&quot;20148&quot; value=&quot;5&quot;/&gt;&lt;property id=&quot;20300&quot; value=&quot;Slide 18 - &amp;quot;“Twist of the Hand” Belaying&amp;quot;&quot;/&gt;&lt;property id=&quot;20307&quot; value=&quot;320&quot;/&gt;&lt;/object&gt;&lt;object type=&quot;3&quot; unique_id=&quot;10022&quot;&gt;&lt;property id=&quot;20148&quot; value=&quot;5&quot;/&gt;&lt;property id=&quot;20300&quot; value=&quot;Slide 19 - &amp;quot;Tension Release Hitches&amp;quot;&quot;/&gt;&lt;property id=&quot;20307&quot; value=&quot;267&quot;/&gt;&lt;/object&gt;&lt;object type=&quot;3&quot; unique_id=&quot;10023&quot;&gt;&lt;property id=&quot;20148&quot; value=&quot;5&quot;/&gt;&lt;property id=&quot;20300&quot; value=&quot;Slide 20 - &amp;quot;Tension Release Hitches&amp;quot;&quot;/&gt;&lt;property id=&quot;20307&quot; value=&quot;275&quot;/&gt;&lt;/object&gt;&lt;object type=&quot;3&quot; unique_id=&quot;10024&quot;&gt;&lt;property id=&quot;20148&quot; value=&quot;5&quot;/&gt;&lt;property id=&quot;20300&quot; value=&quot;Slide 21 - &amp;quot;Load Releasing Hitch&amp;quot;&quot;/&gt;&lt;property id=&quot;20307&quot; value=&quot;268&quot;/&gt;&lt;/object&gt;&lt;object type=&quot;3&quot; unique_id=&quot;10025&quot;&gt;&lt;property id=&quot;20148&quot; value=&quot;5&quot;/&gt;&lt;property id=&quot;20300&quot; value=&quot;Slide 22 - &amp;quot;Load Releasing Hitch&amp;quot;&quot;/&gt;&lt;property id=&quot;20307&quot; value=&quot;340&quot;/&gt;&lt;/object&gt;&lt;object type=&quot;3&quot; unique_id=&quot;10026&quot;&gt;&lt;property id=&quot;20148&quot; value=&quot;5&quot;/&gt;&lt;property id=&quot;20300&quot; value=&quot;Slide 23 - &amp;quot;Mariner’s Hitch&amp;quot;&quot;/&gt;&lt;property id=&quot;20307&quot; value=&quot;344&quot;/&gt;&lt;/object&gt;&lt;object type=&quot;3&quot; unique_id=&quot;10027&quot;&gt;&lt;property id=&quot;20148&quot; value=&quot;5&quot;/&gt;&lt;property id=&quot;20300&quot; value=&quot;Slide 24 - &amp;quot;Munter-Mule&amp;quot;&quot;/&gt;&lt;property id=&quot;20307&quot; value=&quot;329&quot;/&gt;&lt;/object&gt;&lt;object type=&quot;3&quot; unique_id=&quot;10028&quot;&gt;&lt;property id=&quot;20148&quot; value=&quot;5&quot;/&gt;&lt;property id=&quot;20300&quot; value=&quot;Slide 25 - &amp;quot;Belay Escape – Other Options&amp;quot;&quot;/&gt;&lt;property id=&quot;20307&quot; value=&quot;343&quot;/&gt;&lt;/object&gt;&lt;object type=&quot;3&quot; unique_id=&quot;10029&quot;&gt;&lt;property id=&quot;20148&quot; value=&quot;5&quot;/&gt;&lt;property id=&quot;20300&quot; value=&quot;Slide 26 - &amp;quot;Belay Escape to Rescue System&amp;quot;&quot;/&gt;&lt;property id=&quot;20307&quot; value=&quot;341&quot;/&gt;&lt;/object&gt;&lt;object type=&quot;3&quot; unique_id=&quot;10030&quot;&gt;&lt;property id=&quot;20148&quot; value=&quot;5&quot;/&gt;&lt;property id=&quot;20300&quot; value=&quot;Slide 27 - &amp;quot;Belay Escape to Rescue System&amp;quot;&quot;/&gt;&lt;property id=&quot;20307&quot; value=&quot;345&quot;/&gt;&lt;/object&gt;&lt;object type=&quot;3&quot; unique_id=&quot;10031&quot;&gt;&lt;property id=&quot;20148&quot; value=&quot;5&quot;/&gt;&lt;property id=&quot;20300&quot; value=&quot;Slide 28 - &amp;quot;Double Carabiner Brake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Double Carabiner Brake&amp;quot;&quot;/&gt;&lt;property id=&quot;20307&quot; value=&quot;337&quot;/&gt;&lt;/object&gt;&lt;object type=&quot;3&quot; unique_id=&quot;10033&quot;&gt;&lt;property id=&quot;20148&quot; value=&quot;5&quot;/&gt;&lt;property id=&quot;20300&quot; value=&quot;Slide 32 - &amp;quot;3:1 “Z-Pulley” Raising System&amp;quot;&quot;/&gt;&lt;property id=&quot;20307&quot; value=&quot;271&quot;/&gt;&lt;/object&gt;&lt;object type=&quot;3&quot; unique_id=&quot;10034&quot;&gt;&lt;property id=&quot;20148&quot; value=&quot;5&quot;/&gt;&lt;property id=&quot;20300&quot; value=&quot;Slide 33 - &amp;quot;5:1 Raising System&amp;quot;&quot;/&gt;&lt;property id=&quot;20307&quot; value=&quot;272&quot;/&gt;&lt;/object&gt;&lt;object type=&quot;3&quot; unique_id=&quot;10035&quot;&gt;&lt;property id=&quot;20148&quot; value=&quot;5&quot;/&gt;&lt;property id=&quot;20300&quot; value=&quot;Slide 34 - &amp;quot;5:1 Raising System&amp;quot;&quot;/&gt;&lt;property id=&quot;20307&quot; value=&quot;338&quot;/&gt;&lt;/object&gt;&lt;object type=&quot;3&quot; unique_id=&quot;10036&quot;&gt;&lt;property id=&quot;20148&quot; value=&quot;5&quot;/&gt;&lt;property id=&quot;20300&quot; value=&quot;Slide 35 - &amp;quot;High Directional&amp;quot;&quot;/&gt;&lt;property id=&quot;20307&quot; value=&quot;276&quot;/&gt;&lt;/object&gt;&lt;object type=&quot;3&quot; unique_id=&quot;10037&quot;&gt;&lt;property id=&quot;20148&quot; value=&quot;5&quot;/&gt;&lt;property id=&quot;20300&quot; value=&quot;Slide 37 - &amp;quot;Longtail Bowline&amp;quot;&quot;/&gt;&lt;property id=&quot;20307&quot; value=&quot;282&quot;/&gt;&lt;/object&gt;&lt;object type=&quot;3&quot; unique_id=&quot;10038&quot;&gt;&lt;property id=&quot;20148&quot; value=&quot;5&quot;/&gt;&lt;property id=&quot;20300&quot; value=&quot;Slide 38 - &amp;quot;Attendant Tie-in&amp;quot;&quot;/&gt;&lt;property id=&quot;20307&quot; value=&quot;287&quot;/&gt;&lt;/object&gt;&lt;object type=&quot;3&quot; unique_id=&quot;10039&quot;&gt;&lt;property id=&quot;20148&quot; value=&quot;5&quot;/&gt;&lt;property id=&quot;20300&quot; value=&quot;Slide 39 - &amp;quot;Subject Tie-in&amp;quot;&quot;/&gt;&lt;property id=&quot;20307&quot; value=&quot;330&quot;/&gt;&lt;/object&gt;&lt;object type=&quot;3&quot; unique_id=&quot;10040&quot;&gt;&lt;property id=&quot;20148&quot; value=&quot;5&quot;/&gt;&lt;property id=&quot;20300&quot; value=&quot;Slide 40 - &amp;quot;Carabiner Block-and-Tackle&amp;quot;&quot;/&gt;&lt;property id=&quot;20307&quot; value=&quot;333&quot;/&gt;&lt;/object&gt;&lt;object type=&quot;3&quot; unique_id=&quot;10041&quot;&gt;&lt;property id=&quot;20148&quot; value=&quot;5&quot;/&gt;&lt;property id=&quot;20300&quot; value=&quot;Slide 41 - &amp;quot;Carabiner Block-and-Tackle&amp;quot;&quot;/&gt;&lt;property id=&quot;20307&quot; value=&quot;334&quot;/&gt;&lt;/object&gt;&lt;object type=&quot;3&quot; unique_id=&quot;10042&quot;&gt;&lt;property id=&quot;20148&quot; value=&quot;5&quot;/&gt;&lt;property id=&quot;20300&quot; value=&quot;Slide 42 - &amp;quot;Static vs. Dynamic Rope&amp;quot;&quot;/&gt;&lt;property id=&quot;20307&quot; value=&quot;274&quot;/&gt;&lt;/object&gt;&lt;object type=&quot;3&quot; unique_id=&quot;10043&quot;&gt;&lt;property id=&quot;20148&quot; value=&quot;5&quot;/&gt;&lt;property id=&quot;20300&quot; value=&quot;Slide 43 - &amp;quot;Material Strengths&amp;quot;&quot;/&gt;&lt;property id=&quot;20307&quot; value=&quot;289&quot;/&gt;&lt;/object&gt;&lt;object type=&quot;3&quot; unique_id=&quot;10044&quot;&gt;&lt;property id=&quot;20148&quot; value=&quot;5&quot;/&gt;&lt;property id=&quot;20300&quot; value=&quot;Slide 44 - &amp;quot;Outline&amp;quot;&quot;/&gt;&lt;property id=&quot;20307&quot; value=&quot;314&quot;/&gt;&lt;/object&gt;&lt;object type=&quot;3&quot; unique_id=&quot;10045&quot;&gt;&lt;property id=&quot;20148&quot; value=&quot;5&quot;/&gt;&lt;property id=&quot;20300&quot; value=&quot;Slide 45 - &amp;quot;Roles in the Rescue System&amp;quot;&quot;/&gt;&lt;property id=&quot;20307&quot; value=&quot;278&quot;/&gt;&lt;/object&gt;&lt;object type=&quot;3&quot; unique_id=&quot;10046&quot;&gt;&lt;property id=&quot;20148&quot; value=&quot;5&quot;/&gt;&lt;property id=&quot;20300&quot; value=&quot;Slide 46 - &amp;quot;Focus Exercise&amp;quot;&quot;/&gt;&lt;property id=&quot;20307&quot; value=&quot;277&quot;/&gt;&lt;/object&gt;&lt;object type=&quot;3&quot; unique_id=&quot;10047&quot;&gt;&lt;property id=&quot;20148&quot; value=&quot;5&quot;/&gt;&lt;property id=&quot;20300&quot; value=&quot;Slide 47 - &amp;quot;Focus on the Rescue Roles&amp;quot;&quot;/&gt;&lt;property id=&quot;20307&quot; value=&quot;283&quot;/&gt;&lt;/object&gt;&lt;object type=&quot;3&quot; unique_id=&quot;10048&quot;&gt;&lt;property id=&quot;20148&quot; value=&quot;5&quot;/&gt;&lt;property id=&quot;20300&quot; value=&quot;Slide 48 - &amp;quot;Roles vs. Party Size&amp;quot;&quot;/&gt;&lt;property id=&quot;20307&quot; value=&quot;294&quot;/&gt;&lt;/object&gt;&lt;object type=&quot;3&quot; unique_id=&quot;10049&quot;&gt;&lt;property id=&quot;20148&quot; value=&quot;5&quot;/&gt;&lt;property id=&quot;20300&quot; value=&quot;Slide 49 - &amp;quot;Roles vs. Party Size&amp;quot;&quot;/&gt;&lt;property id=&quot;20307&quot; value=&quot;295&quot;/&gt;&lt;/object&gt;&lt;object type=&quot;3&quot; unique_id=&quot;10050&quot;&gt;&lt;property id=&quot;20148&quot; value=&quot;5&quot;/&gt;&lt;property id=&quot;20300&quot; value=&quot;Slide 50 - &amp;quot;Outline&amp;quot;&quot;/&gt;&lt;property id=&quot;20307&quot; value=&quot;315&quot;/&gt;&lt;/object&gt;&lt;object type=&quot;3&quot; unique_id=&quot;10051&quot;&gt;&lt;property id=&quot;20148&quot; value=&quot;5&quot;/&gt;&lt;property id=&quot;20300&quot; value=&quot;Slide 51 - &amp;quot;Running the Rescue System&amp;quot;&quot;/&gt;&lt;property id=&quot;20307&quot; value=&quot;319&quot;/&gt;&lt;/object&gt;&lt;object type=&quot;3&quot; unique_id=&quot;10052&quot;&gt;&lt;property id=&quot;20148&quot; value=&quot;5&quot;/&gt;&lt;property id=&quot;20300&quot; value=&quot;Slide 52 - &amp;quot;Commands: Getting Ready&amp;quot;&quot;/&gt;&lt;property id=&quot;20307&quot; value=&quot;284&quot;/&gt;&lt;/object&gt;&lt;object type=&quot;3&quot; unique_id=&quot;10053&quot;&gt;&lt;property id=&quot;20148&quot; value=&quot;5&quot;/&gt;&lt;property id=&quot;20300&quot; value=&quot;Slide 53 - &amp;quot;Commands: Running the Rescue&amp;quot;&quot;/&gt;&lt;property id=&quot;20307&quot; value=&quot;285&quot;/&gt;&lt;/object&gt;&lt;object type=&quot;3&quot; unique_id=&quot;10054&quot;&gt;&lt;property id=&quot;20148&quot; value=&quot;5&quot;/&gt;&lt;property id=&quot;20300&quot; value=&quot;Slide 54 - &amp;quot;Commands:  STOP!&amp;quot;&quot;/&gt;&lt;property id=&quot;20307&quot; value=&quot;286&quot;/&gt;&lt;/object&gt;&lt;object type=&quot;3&quot; unique_id=&quot;10055&quot;&gt;&lt;property id=&quot;20148&quot; value=&quot;5&quot;/&gt;&lt;property id=&quot;20300&quot; value=&quot;Slide 55 - &amp;quot;Tips for Running a Rescue&amp;quot;&quot;/&gt;&lt;property id=&quot;20307&quot; value=&quot;291&quot;/&gt;&lt;/object&gt;&lt;object type=&quot;3&quot; unique_id=&quot;10056&quot;&gt;&lt;property id=&quot;20148&quot; value=&quot;5&quot;/&gt;&lt;property id=&quot;20300&quot; value=&quot;Slide 56 - &amp;quot;Outline&amp;quot;&quot;/&gt;&lt;property id=&quot;20307&quot; value=&quot;316&quot;/&gt;&lt;/object&gt;&lt;object type=&quot;3&quot; unique_id=&quot;10057&quot;&gt;&lt;property id=&quot;20148&quot; value=&quot;5&quot;/&gt;&lt;property id=&quot;20300&quot; value=&quot;Slide 57 - &amp;quot;Teamwork&amp;quot;&quot;/&gt;&lt;property id=&quot;20307&quot; value=&quot;297&quot;/&gt;&lt;/object&gt;&lt;object type=&quot;3&quot; unique_id=&quot;10058&quot;&gt;&lt;property id=&quot;20148&quot; value=&quot;5&quot;/&gt;&lt;property id=&quot;20300&quot; value=&quot;Slide 58 - &amp;quot;Leadership During a Rescue&amp;quot;&quot;/&gt;&lt;property id=&quot;20307&quot; value=&quot;311&quot;/&gt;&lt;/object&gt;&lt;object type=&quot;3&quot; unique_id=&quot;10059&quot;&gt;&lt;property id=&quot;20148&quot; value=&quot;5&quot;/&gt;&lt;property id=&quot;20300&quot; value=&quot;Slide 59 - &amp;quot;Followership During a Rescue&amp;quot;&quot;/&gt;&lt;property id=&quot;20307&quot; value=&quot;299&quot;/&gt;&lt;/object&gt;&lt;object type=&quot;3&quot; unique_id=&quot;10060&quot;&gt;&lt;property id=&quot;20148&quot; value=&quot;5&quot;/&gt;&lt;property id=&quot;20300&quot; value=&quot;Slide 60 - &amp;quot;Remember the Subject&amp;quot;&quot;/&gt;&lt;property id=&quot;20307&quot; value=&quot;309&quot;/&gt;&lt;/object&gt;&lt;object type=&quot;3&quot; unique_id=&quot;10061&quot;&gt;&lt;property id=&quot;20148&quot; value=&quot;5&quot;/&gt;&lt;property id=&quot;20300&quot; value=&quot;Slide 61 - &amp;quot;Outline&amp;quot;&quot;/&gt;&lt;property id=&quot;20307&quot; value=&quot;317&quot;/&gt;&lt;/object&gt;&lt;object type=&quot;3&quot; unique_id=&quot;10062&quot;&gt;&lt;property id=&quot;20148&quot; value=&quot;5&quot;/&gt;&lt;property id=&quot;20300&quot; value=&quot;Slide 62 - &amp;quot;Severely Injured Subject&amp;quot;&quot;/&gt;&lt;property id=&quot;20307&quot; value=&quot;308&quot;/&gt;&lt;/object&gt;&lt;object type=&quot;3&quot; unique_id=&quot;10063&quot;&gt;&lt;property id=&quot;20148&quot; value=&quot;5&quot;/&gt;&lt;property id=&quot;20300&quot; value=&quot;Slide 63 - &amp;quot;Calling for Help&amp;quot;&quot;/&gt;&lt;property id=&quot;20307&quot; value=&quot;310&quot;/&gt;&lt;/object&gt;&lt;object type=&quot;3&quot; unique_id=&quot;10064&quot;&gt;&lt;property id=&quot;20148&quot; value=&quot;5&quot;/&gt;&lt;property id=&quot;20300&quot; value=&quot;Slide 64 - &amp;quot;Working Around Helicopters&amp;quot;&quot;/&gt;&lt;property id=&quot;20307&quot; value=&quot;281&quot;/&gt;&lt;/object&gt;&lt;object type=&quot;3&quot; unique_id=&quot;10065&quot;&gt;&lt;property id=&quot;20148&quot; value=&quot;5&quot;/&gt;&lt;property id=&quot;20300&quot; value=&quot;Slide 65 - &amp;quot;Working Around Helicopters&amp;quot;&quot;/&gt;&lt;property id=&quot;20307&quot; value=&quot;296&quot;/&gt;&lt;/object&gt;&lt;object type=&quot;3&quot; unique_id=&quot;10066&quot;&gt;&lt;property id=&quot;20148&quot; value=&quot;5&quot;/&gt;&lt;property id=&quot;20300&quot; value=&quot;Slide 66 - &amp;quot;Working Around Helicopters&amp;quot;&quot;/&gt;&lt;property id=&quot;20307&quot; value=&quot;293&quot;/&gt;&lt;/object&gt;&lt;object type=&quot;3&quot; unique_id=&quot;10067&quot;&gt;&lt;property id=&quot;20148&quot; value=&quot;5&quot;/&gt;&lt;property id=&quot;20300&quot; value=&quot;Slide 67 - &amp;quot;Dealing with Fatalities&amp;quot;&quot;/&gt;&lt;property id=&quot;20307&quot; value=&quot;280&quot;/&gt;&lt;/object&gt;&lt;object type=&quot;3&quot; unique_id=&quot;10068&quot;&gt;&lt;property id=&quot;20148&quot; value=&quot;5&quot;/&gt;&lt;property id=&quot;20300&quot; value=&quot;Slide 68 - &amp;quot;Outline&amp;quot;&quot;/&gt;&lt;property id=&quot;20307&quot; value=&quot;318&quot;/&gt;&lt;/object&gt;&lt;object type=&quot;3&quot; unique_id=&quot;10739&quot;&gt;&lt;property id=&quot;20148&quot; value=&quot;5&quot;/&gt;&lt;property id=&quot;20300&quot; value=&quot;Slide 30 - &amp;quot;Double Munter Hitch Lower???&amp;quot;&quot;/&gt;&lt;property id=&quot;20307&quot; value=&quot;346&quot;/&gt;&lt;/object&gt;&lt;object type=&quot;3&quot; unique_id=&quot;10944&quot;&gt;&lt;property id=&quot;20148&quot; value=&quot;5&quot;/&gt;&lt;property id=&quot;20300&quot; value=&quot;Slide 31 - &amp;quot;Tandem Rappel???&amp;quot;&quot;/&gt;&lt;property id=&quot;20307&quot; value=&quot;347&quot;/&gt;&lt;/object&gt;&lt;object type=&quot;3&quot; unique_id=&quot;11152&quot;&gt;&lt;property id=&quot;20148&quot; value=&quot;5&quot;/&gt;&lt;property id=&quot;20300&quot; value=&quot;Slide 36 - &amp;quot;Attendant-Subject Tie-in&amp;quot;&quot;/&gt;&lt;property id=&quot;20307&quot; value=&quot;34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Office Them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onotype Sorts" pitchFamily="2" charset="2"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onotype Sorts" pitchFamily="2" charset="2"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Mountaineers_Powerpoint_Template_Light</Template>
  <TotalTime>23100</TotalTime>
  <Words>2993</Words>
  <Application>Microsoft Macintosh PowerPoint</Application>
  <PresentationFormat>Letter Paper (8.5x11 in)</PresentationFormat>
  <Paragraphs>544</Paragraphs>
  <Slides>69</Slides>
  <Notes>20</Notes>
  <HiddenSlides>15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Arial</vt:lpstr>
      <vt:lpstr>Cooper Black</vt:lpstr>
      <vt:lpstr>Georgia</vt:lpstr>
      <vt:lpstr>Impact</vt:lpstr>
      <vt:lpstr>Monotype Sorts</vt:lpstr>
      <vt:lpstr>Rockwell</vt:lpstr>
      <vt:lpstr>Times New Roman</vt:lpstr>
      <vt:lpstr>Wingdings</vt:lpstr>
      <vt:lpstr>Wingdings 3</vt:lpstr>
      <vt:lpstr>Office Theme</vt:lpstr>
      <vt:lpstr>Small Party Rescue  Version 4 2023-08-09</vt:lpstr>
      <vt:lpstr>Outline</vt:lpstr>
      <vt:lpstr>Definitions</vt:lpstr>
      <vt:lpstr>Goals of Small Party Rescue</vt:lpstr>
      <vt:lpstr>Rule #1 of Rescue</vt:lpstr>
      <vt:lpstr>The Seven Steps             to Accident Response</vt:lpstr>
      <vt:lpstr>Rescue System Overview</vt:lpstr>
      <vt:lpstr>Rescue System Safety Tests</vt:lpstr>
      <vt:lpstr>Outline</vt:lpstr>
      <vt:lpstr>Tools of Alpine Rescue</vt:lpstr>
      <vt:lpstr>Anchors</vt:lpstr>
      <vt:lpstr>Wrap-3-Pull-2 Anchor</vt:lpstr>
      <vt:lpstr>Masterpoint Anchor</vt:lpstr>
      <vt:lpstr>Basket Hitch</vt:lpstr>
      <vt:lpstr>Munter Hitch Belay</vt:lpstr>
      <vt:lpstr>Load Release Hitches</vt:lpstr>
      <vt:lpstr>Load Release Hitches</vt:lpstr>
      <vt:lpstr>Munter-Mule</vt:lpstr>
      <vt:lpstr>Munter-Mariner Hitch</vt:lpstr>
      <vt:lpstr>Munter-Mariner’s Hitch In Use</vt:lpstr>
      <vt:lpstr>Mariner Hitch</vt:lpstr>
      <vt:lpstr>Belay Escape – Other Options</vt:lpstr>
      <vt:lpstr>Belay Escape to Rescue System</vt:lpstr>
      <vt:lpstr>Belay Escape to Rescue System</vt:lpstr>
      <vt:lpstr>Double Munter Hitch</vt:lpstr>
      <vt:lpstr>Redirected ATC</vt:lpstr>
      <vt:lpstr>Tandem Rappel</vt:lpstr>
      <vt:lpstr>3:1 “Z-Pulley” Raising System</vt:lpstr>
      <vt:lpstr>5:1 Raising System</vt:lpstr>
      <vt:lpstr>High Directional</vt:lpstr>
      <vt:lpstr>Attendant-Subject Tie-in</vt:lpstr>
      <vt:lpstr>Longtail Bowline</vt:lpstr>
      <vt:lpstr>Attendant &amp; Subject Tie-in</vt:lpstr>
      <vt:lpstr>Carabiner Block-and-Tackle</vt:lpstr>
      <vt:lpstr>Carabiner Block-and-Tackle</vt:lpstr>
      <vt:lpstr>Static vs. Dynamic Rope</vt:lpstr>
      <vt:lpstr>Material Strengths</vt:lpstr>
      <vt:lpstr>Outline</vt:lpstr>
      <vt:lpstr>Focus in the Rescue Roles</vt:lpstr>
      <vt:lpstr>Roles vs. Party Size</vt:lpstr>
      <vt:lpstr>Roles vs. Party Size</vt:lpstr>
      <vt:lpstr>Outline</vt:lpstr>
      <vt:lpstr>Running the Rescue System</vt:lpstr>
      <vt:lpstr>Running the Rescue System</vt:lpstr>
      <vt:lpstr>Getting Ready – Scene Size Up</vt:lpstr>
      <vt:lpstr>Getting Ready – Assemble the System</vt:lpstr>
      <vt:lpstr>Commands: Getting Ready</vt:lpstr>
      <vt:lpstr>Commands: Running the Rescue</vt:lpstr>
      <vt:lpstr>Commands:  STOP!</vt:lpstr>
      <vt:lpstr>Tips for Running a Rescue</vt:lpstr>
      <vt:lpstr>Tips for Running a Rescue</vt:lpstr>
      <vt:lpstr>Outline</vt:lpstr>
      <vt:lpstr>Leadership During a Rescue</vt:lpstr>
      <vt:lpstr>Followership During a Rescue</vt:lpstr>
      <vt:lpstr>Remember the Subject</vt:lpstr>
      <vt:lpstr>Outline</vt:lpstr>
      <vt:lpstr>Severely Injured Subject</vt:lpstr>
      <vt:lpstr>Dealing with Fatalities</vt:lpstr>
      <vt:lpstr>Calling for Help</vt:lpstr>
      <vt:lpstr>Cell Phones</vt:lpstr>
      <vt:lpstr>InReach, SPOT, PLB, ELT...</vt:lpstr>
      <vt:lpstr>Working Around Helicopters</vt:lpstr>
      <vt:lpstr>Helicopter Response</vt:lpstr>
      <vt:lpstr>Working Around Helicopters</vt:lpstr>
      <vt:lpstr>Working Around Helicopters</vt:lpstr>
      <vt:lpstr>Working Around Helicopters</vt:lpstr>
      <vt:lpstr>Ground SAR Response</vt:lpstr>
      <vt:lpstr>Field Trip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Party Rescue - 2020</dc:title>
  <dc:subject/>
  <dc:creator>Peter Tran - Modified October 2020</dc:creator>
  <cp:keywords/>
  <dc:description>Thanks to Peter Tran. This version modified in October 2020.</dc:description>
  <cp:lastModifiedBy>Jerry Logan</cp:lastModifiedBy>
  <cp:revision>49</cp:revision>
  <cp:lastPrinted>2020-10-21T00:43:10Z</cp:lastPrinted>
  <dcterms:created xsi:type="dcterms:W3CDTF">2020-08-27T14:08:26Z</dcterms:created>
  <dcterms:modified xsi:type="dcterms:W3CDTF">2023-08-11T20:34:46Z</dcterms:modified>
  <cp:category/>
</cp:coreProperties>
</file>