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3"/>
  </p:notesMasterIdLst>
  <p:sldIdLst>
    <p:sldId id="256" r:id="rId2"/>
    <p:sldId id="258" r:id="rId3"/>
    <p:sldId id="278" r:id="rId4"/>
    <p:sldId id="260" r:id="rId5"/>
    <p:sldId id="259" r:id="rId6"/>
    <p:sldId id="261" r:id="rId7"/>
    <p:sldId id="262" r:id="rId8"/>
    <p:sldId id="264" r:id="rId9"/>
    <p:sldId id="266" r:id="rId10"/>
    <p:sldId id="279" r:id="rId11"/>
    <p:sldId id="269" r:id="rId12"/>
    <p:sldId id="270" r:id="rId13"/>
    <p:sldId id="265" r:id="rId14"/>
    <p:sldId id="271" r:id="rId15"/>
    <p:sldId id="272" r:id="rId16"/>
    <p:sldId id="268" r:id="rId17"/>
    <p:sldId id="273" r:id="rId18"/>
    <p:sldId id="274" r:id="rId19"/>
    <p:sldId id="276" r:id="rId20"/>
    <p:sldId id="277" r:id="rId21"/>
    <p:sldId id="28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4777B-B499-4ECA-A2BD-26F5A23EAFC3}" v="1164" dt="2022-01-01T02:10:29.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3F3CF-79A1-4731-8947-073BDDCF9A89}" type="datetimeFigureOut">
              <a:rPr lang="en-US"/>
              <a:t>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07E39-55B7-4893-A00B-62E68E16D0D4}" type="slidenum">
              <a:rPr lang="en-US"/>
              <a:t>‹#›</a:t>
            </a:fld>
            <a:endParaRPr lang="en-US"/>
          </a:p>
        </p:txBody>
      </p:sp>
    </p:spTree>
    <p:extLst>
      <p:ext uri="{BB962C8B-B14F-4D97-AF65-F5344CB8AC3E}">
        <p14:creationId xmlns:p14="http://schemas.microsoft.com/office/powerpoint/2010/main" val="2446148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Different disciplines of skiing require different equipment, and just within Nordic classic there is a large spectrum from which to choose. Different skis may be more appropriate based on: </a:t>
            </a:r>
          </a:p>
          <a:p>
            <a:pPr marL="171450" indent="-171450">
              <a:spcBef>
                <a:spcPct val="0"/>
              </a:spcBef>
              <a:buFont typeface="Arial,Sans-Serif"/>
              <a:buChar char="•"/>
            </a:pPr>
            <a:r>
              <a:rPr lang="en-US" dirty="0"/>
              <a:t>Track vs ungroomed</a:t>
            </a:r>
            <a:endParaRPr lang="en-US" dirty="0">
              <a:cs typeface="Calibri"/>
            </a:endParaRPr>
          </a:p>
          <a:p>
            <a:pPr marL="171450" indent="-171450">
              <a:spcBef>
                <a:spcPct val="0"/>
              </a:spcBef>
              <a:buFont typeface="Arial,Sans-Serif"/>
              <a:buChar char="•"/>
            </a:pPr>
            <a:r>
              <a:rPr lang="en-US" dirty="0"/>
              <a:t>Ability level of skier</a:t>
            </a:r>
            <a:endParaRPr lang="en-US" dirty="0">
              <a:cs typeface="Calibri"/>
            </a:endParaRPr>
          </a:p>
          <a:p>
            <a:pPr marL="171450" indent="-171450">
              <a:spcBef>
                <a:spcPct val="0"/>
              </a:spcBef>
              <a:buFont typeface="Arial,Sans-Serif"/>
              <a:buChar char="•"/>
            </a:pPr>
            <a:r>
              <a:rPr lang="en-US" dirty="0"/>
              <a:t>Snow conditions</a:t>
            </a:r>
            <a:endParaRPr lang="en-US" dirty="0">
              <a:cs typeface="Calibri"/>
            </a:endParaRPr>
          </a:p>
          <a:p>
            <a:pPr marL="171450" indent="-171450">
              <a:spcBef>
                <a:spcPct val="0"/>
              </a:spcBef>
              <a:buFont typeface="Arial,Sans-Serif"/>
              <a:buChar char="•"/>
            </a:pPr>
            <a:r>
              <a:rPr lang="en-US" dirty="0"/>
              <a:t>Flexibility for exploring different types of terrain in same trip</a:t>
            </a:r>
            <a:endParaRPr lang="en-US" dirty="0">
              <a:cs typeface="Calibri"/>
            </a:endParaRPr>
          </a:p>
          <a:p>
            <a:pPr marL="171450" indent="-171450">
              <a:spcBef>
                <a:spcPct val="0"/>
              </a:spcBef>
              <a:buFont typeface="Arial,Sans-Serif"/>
              <a:buChar char="•"/>
            </a:pPr>
            <a:r>
              <a:rPr lang="en-US" dirty="0"/>
              <a:t>Budget</a:t>
            </a:r>
          </a:p>
        </p:txBody>
      </p:sp>
      <p:sp>
        <p:nvSpPr>
          <p:cNvPr id="4" name="Slide Number Placeholder 3"/>
          <p:cNvSpPr>
            <a:spLocks noGrp="1"/>
          </p:cNvSpPr>
          <p:nvPr>
            <p:ph type="sldNum" sz="quarter" idx="5"/>
          </p:nvPr>
        </p:nvSpPr>
        <p:spPr/>
        <p:txBody>
          <a:bodyPr/>
          <a:lstStyle/>
          <a:p>
            <a:fld id="{AB707E39-55B7-4893-A00B-62E68E16D0D4}" type="slidenum">
              <a:rPr lang="en-US"/>
              <a:t>2</a:t>
            </a:fld>
            <a:endParaRPr lang="en-US"/>
          </a:p>
        </p:txBody>
      </p:sp>
    </p:spTree>
    <p:extLst>
      <p:ext uri="{BB962C8B-B14F-4D97-AF65-F5344CB8AC3E}">
        <p14:creationId xmlns:p14="http://schemas.microsoft.com/office/powerpoint/2010/main" val="318743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that you've chosen the model of ski you want to buy, you'll want to know which length to get. If you are buying new, you should buy from a shop that specializes in cross country skis (such as Winthrop Mountain Sports or </a:t>
            </a:r>
            <a:r>
              <a:rPr lang="en-US" dirty="0" err="1">
                <a:cs typeface="Calibri"/>
              </a:rPr>
              <a:t>Webcyclery</a:t>
            </a:r>
            <a:r>
              <a:rPr lang="en-US" dirty="0">
                <a:cs typeface="Calibri"/>
              </a:rPr>
              <a:t>/</a:t>
            </a:r>
            <a:r>
              <a:rPr lang="en-US" dirty="0" err="1">
                <a:cs typeface="Calibri"/>
              </a:rPr>
              <a:t>Webskis</a:t>
            </a:r>
            <a:r>
              <a:rPr lang="en-US" dirty="0">
                <a:cs typeface="Calibri"/>
              </a:rPr>
              <a:t> in Bend), where you can rely on the salesperson to help you size correctly. If you are buying used, here are some general principles to consider:</a:t>
            </a:r>
          </a:p>
          <a:p>
            <a:pPr marL="171450" indent="-171450">
              <a:buFont typeface="Arial"/>
              <a:buChar char="•"/>
            </a:pPr>
            <a:r>
              <a:rPr lang="en-US" dirty="0">
                <a:cs typeface="Calibri"/>
              </a:rPr>
              <a:t>The most important aspect in the choice of ski will be matching the flex of the ski to the weight of the skier. If you have a too stiff ski, it will be difficult to exert enough pressure to get traction and generate kick. If you have a too relaxed ski, you won't glide and will expend extra energy for any given distance.</a:t>
            </a:r>
          </a:p>
          <a:p>
            <a:pPr marL="171450" indent="-171450">
              <a:buFont typeface="Arial"/>
              <a:buChar char="•"/>
            </a:pPr>
            <a:r>
              <a:rPr lang="en-US" dirty="0">
                <a:cs typeface="Calibri"/>
              </a:rPr>
              <a:t>In general, a longer ski allows for a heavier skier, but stiffness can also vary from ski to ski within the same model and length. A knowledgeable salesperson which check the exact pair of ski you are purchasing to ensure proper fit.</a:t>
            </a:r>
          </a:p>
        </p:txBody>
      </p:sp>
      <p:sp>
        <p:nvSpPr>
          <p:cNvPr id="4" name="Slide Number Placeholder 3"/>
          <p:cNvSpPr>
            <a:spLocks noGrp="1"/>
          </p:cNvSpPr>
          <p:nvPr>
            <p:ph type="sldNum" sz="quarter" idx="5"/>
          </p:nvPr>
        </p:nvSpPr>
        <p:spPr/>
        <p:txBody>
          <a:bodyPr/>
          <a:lstStyle/>
          <a:p>
            <a:fld id="{AB707E39-55B7-4893-A00B-62E68E16D0D4}" type="slidenum">
              <a:rPr lang="en-US"/>
              <a:t>11</a:t>
            </a:fld>
            <a:endParaRPr lang="en-US"/>
          </a:p>
        </p:txBody>
      </p:sp>
    </p:spTree>
    <p:extLst>
      <p:ext uri="{BB962C8B-B14F-4D97-AF65-F5344CB8AC3E}">
        <p14:creationId xmlns:p14="http://schemas.microsoft.com/office/powerpoint/2010/main" val="150340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That said, there are some general principles you can reference to put you in the right range based on skiers height and weight. Here are some examples based on height and weight from Madshus and Rossignol. You can try to find other manufacturers' recommendations online. If the tables you are referencing point towards different size recommendations based on height vs weight, weight is more important. If caught between sizes, the shorter ski will be more maneuverable and probably a better choice for a beginner.</a:t>
            </a:r>
          </a:p>
        </p:txBody>
      </p:sp>
      <p:sp>
        <p:nvSpPr>
          <p:cNvPr id="4" name="Slide Number Placeholder 3"/>
          <p:cNvSpPr>
            <a:spLocks noGrp="1"/>
          </p:cNvSpPr>
          <p:nvPr>
            <p:ph type="sldNum" sz="quarter" idx="5"/>
          </p:nvPr>
        </p:nvSpPr>
        <p:spPr/>
        <p:txBody>
          <a:bodyPr/>
          <a:lstStyle/>
          <a:p>
            <a:fld id="{AB707E39-55B7-4893-A00B-62E68E16D0D4}" type="slidenum">
              <a:rPr lang="en-US"/>
              <a:t>12</a:t>
            </a:fld>
            <a:endParaRPr lang="en-US"/>
          </a:p>
        </p:txBody>
      </p:sp>
    </p:spTree>
    <p:extLst>
      <p:ext uri="{BB962C8B-B14F-4D97-AF65-F5344CB8AC3E}">
        <p14:creationId xmlns:p14="http://schemas.microsoft.com/office/powerpoint/2010/main" val="14560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most important aspect in boot selection is matching your boots to your bindings. As discussed earlier, the various standards can be confusing, so confirm before purchasing or showing up at Kahler Glen with mismatched gear.</a:t>
            </a:r>
          </a:p>
        </p:txBody>
      </p:sp>
      <p:sp>
        <p:nvSpPr>
          <p:cNvPr id="4" name="Slide Number Placeholder 3"/>
          <p:cNvSpPr>
            <a:spLocks noGrp="1"/>
          </p:cNvSpPr>
          <p:nvPr>
            <p:ph type="sldNum" sz="quarter" idx="5"/>
          </p:nvPr>
        </p:nvSpPr>
        <p:spPr/>
        <p:txBody>
          <a:bodyPr/>
          <a:lstStyle/>
          <a:p>
            <a:fld id="{AB707E39-55B7-4893-A00B-62E68E16D0D4}" type="slidenum">
              <a:rPr lang="en-US"/>
              <a:t>13</a:t>
            </a:fld>
            <a:endParaRPr lang="en-US"/>
          </a:p>
        </p:txBody>
      </p:sp>
    </p:spTree>
    <p:extLst>
      <p:ext uri="{BB962C8B-B14F-4D97-AF65-F5344CB8AC3E}">
        <p14:creationId xmlns:p14="http://schemas.microsoft.com/office/powerpoint/2010/main" val="243701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track skiing choose a pole 30cm shorter than your height. This is much simpler than using other recommendations, such as "top of the strap reaching the armpit" e.g. The lighter and stiffer the pole, the easier poling will be.</a:t>
            </a:r>
          </a:p>
          <a:p>
            <a:r>
              <a:rPr lang="en-US" dirty="0">
                <a:cs typeface="Calibri"/>
              </a:rPr>
              <a:t>For ungroomed skiing, you will want a shorter pole with larger basket. Often it is advantageous to have an adjustable length pole, as you will sink into the snow to different depths based on snow conditions.</a:t>
            </a:r>
          </a:p>
        </p:txBody>
      </p:sp>
      <p:sp>
        <p:nvSpPr>
          <p:cNvPr id="4" name="Slide Number Placeholder 3"/>
          <p:cNvSpPr>
            <a:spLocks noGrp="1"/>
          </p:cNvSpPr>
          <p:nvPr>
            <p:ph type="sldNum" sz="quarter" idx="5"/>
          </p:nvPr>
        </p:nvSpPr>
        <p:spPr/>
        <p:txBody>
          <a:bodyPr/>
          <a:lstStyle/>
          <a:p>
            <a:fld id="{AB707E39-55B7-4893-A00B-62E68E16D0D4}" type="slidenum">
              <a:rPr lang="en-US"/>
              <a:t>14</a:t>
            </a:fld>
            <a:endParaRPr lang="en-US"/>
          </a:p>
        </p:txBody>
      </p:sp>
    </p:spTree>
    <p:extLst>
      <p:ext uri="{BB962C8B-B14F-4D97-AF65-F5344CB8AC3E}">
        <p14:creationId xmlns:p14="http://schemas.microsoft.com/office/powerpoint/2010/main" val="2263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Pole straps come in two styles: a simple loop and one with </a:t>
            </a:r>
            <a:r>
              <a:rPr lang="en-US" dirty="0" err="1">
                <a:cs typeface="Calibri"/>
              </a:rPr>
              <a:t>velcro</a:t>
            </a:r>
            <a:r>
              <a:rPr lang="en-US" dirty="0">
                <a:cs typeface="Calibri"/>
              </a:rPr>
              <a:t>. Either will work for classic skiing</a:t>
            </a:r>
          </a:p>
        </p:txBody>
      </p:sp>
      <p:sp>
        <p:nvSpPr>
          <p:cNvPr id="4" name="Slide Number Placeholder 3"/>
          <p:cNvSpPr>
            <a:spLocks noGrp="1"/>
          </p:cNvSpPr>
          <p:nvPr>
            <p:ph type="sldNum" sz="quarter" idx="5"/>
          </p:nvPr>
        </p:nvSpPr>
        <p:spPr/>
        <p:txBody>
          <a:bodyPr/>
          <a:lstStyle/>
          <a:p>
            <a:fld id="{AB707E39-55B7-4893-A00B-62E68E16D0D4}" type="slidenum">
              <a:rPr lang="en-US"/>
              <a:t>15</a:t>
            </a:fld>
            <a:endParaRPr lang="en-US"/>
          </a:p>
        </p:txBody>
      </p:sp>
    </p:spTree>
    <p:extLst>
      <p:ext uri="{BB962C8B-B14F-4D97-AF65-F5344CB8AC3E}">
        <p14:creationId xmlns:p14="http://schemas.microsoft.com/office/powerpoint/2010/main" val="2263319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r>
              <a:rPr lang="en-US" dirty="0" err="1">
                <a:cs typeface="Calibri"/>
              </a:rPr>
              <a:t>Waxless</a:t>
            </a:r>
            <a:r>
              <a:rPr lang="en-US" dirty="0">
                <a:cs typeface="Calibri"/>
              </a:rPr>
              <a:t>" skis do not mean no wax. "</a:t>
            </a:r>
            <a:r>
              <a:rPr lang="en-US" dirty="0" err="1">
                <a:cs typeface="Calibri"/>
              </a:rPr>
              <a:t>Waxless</a:t>
            </a:r>
            <a:r>
              <a:rPr lang="en-US" dirty="0">
                <a:cs typeface="Calibri"/>
              </a:rPr>
              <a:t>" only refers to the kick zone, and means you can do without grip wax and klister</a:t>
            </a:r>
          </a:p>
        </p:txBody>
      </p:sp>
      <p:sp>
        <p:nvSpPr>
          <p:cNvPr id="4" name="Slide Number Placeholder 3"/>
          <p:cNvSpPr>
            <a:spLocks noGrp="1"/>
          </p:cNvSpPr>
          <p:nvPr>
            <p:ph type="sldNum" sz="quarter" idx="5"/>
          </p:nvPr>
        </p:nvSpPr>
        <p:spPr/>
        <p:txBody>
          <a:bodyPr/>
          <a:lstStyle/>
          <a:p>
            <a:fld id="{AB707E39-55B7-4893-A00B-62E68E16D0D4}" type="slidenum">
              <a:rPr lang="en-US"/>
              <a:t>16</a:t>
            </a:fld>
            <a:endParaRPr lang="en-US"/>
          </a:p>
        </p:txBody>
      </p:sp>
    </p:spTree>
    <p:extLst>
      <p:ext uri="{BB962C8B-B14F-4D97-AF65-F5344CB8AC3E}">
        <p14:creationId xmlns:p14="http://schemas.microsoft.com/office/powerpoint/2010/main" val="12526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skis, </a:t>
            </a:r>
            <a:r>
              <a:rPr lang="en-US" dirty="0" err="1">
                <a:cs typeface="Calibri"/>
              </a:rPr>
              <a:t>waxless</a:t>
            </a:r>
            <a:r>
              <a:rPr lang="en-US" dirty="0">
                <a:cs typeface="Calibri"/>
              </a:rPr>
              <a:t> and otherwise, will benefit from using glide wax. You will use less energy per given distance with skis waxed with proper glide wax. For simplicity, you can wax with a hard, cold wax such as Swix blue only a couple of times a season and see better, longer lasting performance than with a universal or warmer wax, even during warmer temperatures.</a:t>
            </a:r>
          </a:p>
        </p:txBody>
      </p:sp>
      <p:sp>
        <p:nvSpPr>
          <p:cNvPr id="4" name="Slide Number Placeholder 3"/>
          <p:cNvSpPr>
            <a:spLocks noGrp="1"/>
          </p:cNvSpPr>
          <p:nvPr>
            <p:ph type="sldNum" sz="quarter" idx="5"/>
          </p:nvPr>
        </p:nvSpPr>
        <p:spPr/>
        <p:txBody>
          <a:bodyPr/>
          <a:lstStyle/>
          <a:p>
            <a:fld id="{AB707E39-55B7-4893-A00B-62E68E16D0D4}" type="slidenum">
              <a:rPr lang="en-US"/>
              <a:t>17</a:t>
            </a:fld>
            <a:endParaRPr lang="en-US"/>
          </a:p>
        </p:txBody>
      </p:sp>
    </p:spTree>
    <p:extLst>
      <p:ext uri="{BB962C8B-B14F-4D97-AF65-F5344CB8AC3E}">
        <p14:creationId xmlns:p14="http://schemas.microsoft.com/office/powerpoint/2010/main" val="3625050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simpler option is to use a liquid or paste glide wax. You won't see the same performance or longevity as with a hot wax, but it is better than neglecting your glide zones completely. You can also use these products in the </a:t>
            </a:r>
            <a:r>
              <a:rPr lang="en-US" dirty="0" err="1">
                <a:cs typeface="Calibri"/>
              </a:rPr>
              <a:t>fishscale</a:t>
            </a:r>
            <a:r>
              <a:rPr lang="en-US" dirty="0">
                <a:cs typeface="Calibri"/>
              </a:rPr>
              <a:t> pattern to avoid the dreaded...</a:t>
            </a:r>
          </a:p>
        </p:txBody>
      </p:sp>
      <p:sp>
        <p:nvSpPr>
          <p:cNvPr id="4" name="Slide Number Placeholder 3"/>
          <p:cNvSpPr>
            <a:spLocks noGrp="1"/>
          </p:cNvSpPr>
          <p:nvPr>
            <p:ph type="sldNum" sz="quarter" idx="5"/>
          </p:nvPr>
        </p:nvSpPr>
        <p:spPr/>
        <p:txBody>
          <a:bodyPr/>
          <a:lstStyle/>
          <a:p>
            <a:fld id="{AB707E39-55B7-4893-A00B-62E68E16D0D4}" type="slidenum">
              <a:rPr lang="en-US"/>
              <a:t>18</a:t>
            </a:fld>
            <a:endParaRPr lang="en-US"/>
          </a:p>
        </p:txBody>
      </p:sp>
    </p:spTree>
    <p:extLst>
      <p:ext uri="{BB962C8B-B14F-4D97-AF65-F5344CB8AC3E}">
        <p14:creationId xmlns:p14="http://schemas.microsoft.com/office/powerpoint/2010/main" val="3516986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Glop! This is the dreaded experience of getting a cake of snow formed under your ski when you travel from wet to drier snow conditions. This can often happen as new snow is falling at around freezing level, or if you are traveling up a hill from warmer to cooler temperatures. The skis become unstable to walk on and offer zero glide</a:t>
            </a:r>
          </a:p>
        </p:txBody>
      </p:sp>
      <p:sp>
        <p:nvSpPr>
          <p:cNvPr id="4" name="Slide Number Placeholder 3"/>
          <p:cNvSpPr>
            <a:spLocks noGrp="1"/>
          </p:cNvSpPr>
          <p:nvPr>
            <p:ph type="sldNum" sz="quarter" idx="5"/>
          </p:nvPr>
        </p:nvSpPr>
        <p:spPr/>
        <p:txBody>
          <a:bodyPr/>
          <a:lstStyle/>
          <a:p>
            <a:fld id="{AB707E39-55B7-4893-A00B-62E68E16D0D4}" type="slidenum">
              <a:rPr lang="en-US"/>
              <a:t>19</a:t>
            </a:fld>
            <a:endParaRPr lang="en-US"/>
          </a:p>
        </p:txBody>
      </p:sp>
    </p:spTree>
    <p:extLst>
      <p:ext uri="{BB962C8B-B14F-4D97-AF65-F5344CB8AC3E}">
        <p14:creationId xmlns:p14="http://schemas.microsoft.com/office/powerpoint/2010/main" val="1971640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recommend carrying a scraper to remove the chunks of snow and ice, and some liquid glider or skin treatment depending on your style of skis.</a:t>
            </a:r>
          </a:p>
        </p:txBody>
      </p:sp>
      <p:sp>
        <p:nvSpPr>
          <p:cNvPr id="4" name="Slide Number Placeholder 3"/>
          <p:cNvSpPr>
            <a:spLocks noGrp="1"/>
          </p:cNvSpPr>
          <p:nvPr>
            <p:ph type="sldNum" sz="quarter" idx="5"/>
          </p:nvPr>
        </p:nvSpPr>
        <p:spPr/>
        <p:txBody>
          <a:bodyPr/>
          <a:lstStyle/>
          <a:p>
            <a:fld id="{AB707E39-55B7-4893-A00B-62E68E16D0D4}" type="slidenum">
              <a:rPr lang="en-US"/>
              <a:t>20</a:t>
            </a:fld>
            <a:endParaRPr lang="en-US"/>
          </a:p>
        </p:txBody>
      </p:sp>
    </p:spTree>
    <p:extLst>
      <p:ext uri="{BB962C8B-B14F-4D97-AF65-F5344CB8AC3E}">
        <p14:creationId xmlns:p14="http://schemas.microsoft.com/office/powerpoint/2010/main" val="185099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cs typeface="Calibri"/>
              </a:rPr>
              <a:t>One of the major decisions in choosing equipment will be the width of the ski. Skinnier skis are lighter and will allow for easier and faster movement on groomed tracks, while wider skis will be better for ungroomed conditions. Note that in loose snow, even the widest Nordic skis may struggle to keep you afloat.</a:t>
            </a:r>
            <a:endParaRPr lang="en-US" dirty="0"/>
          </a:p>
        </p:txBody>
      </p:sp>
      <p:sp>
        <p:nvSpPr>
          <p:cNvPr id="4" name="Slide Number Placeholder 3"/>
          <p:cNvSpPr>
            <a:spLocks noGrp="1"/>
          </p:cNvSpPr>
          <p:nvPr>
            <p:ph type="sldNum" sz="quarter" idx="5"/>
          </p:nvPr>
        </p:nvSpPr>
        <p:spPr/>
        <p:txBody>
          <a:bodyPr/>
          <a:lstStyle/>
          <a:p>
            <a:fld id="{AB707E39-55B7-4893-A00B-62E68E16D0D4}" type="slidenum">
              <a:rPr lang="en-US"/>
              <a:t>3</a:t>
            </a:fld>
            <a:endParaRPr lang="en-US"/>
          </a:p>
        </p:txBody>
      </p:sp>
    </p:spTree>
    <p:extLst>
      <p:ext uri="{BB962C8B-B14F-4D97-AF65-F5344CB8AC3E}">
        <p14:creationId xmlns:p14="http://schemas.microsoft.com/office/powerpoint/2010/main" val="1920474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this course, you should use narrow classic track skis or slightly wider classic skis, often market as "Nordic touring", "Nordic backcountry" or something similar.  Skate skis and heavy backcountry skis used for telemark or alpine touring are not appropriate</a:t>
            </a:r>
          </a:p>
        </p:txBody>
      </p:sp>
      <p:sp>
        <p:nvSpPr>
          <p:cNvPr id="4" name="Slide Number Placeholder 3"/>
          <p:cNvSpPr>
            <a:spLocks noGrp="1"/>
          </p:cNvSpPr>
          <p:nvPr>
            <p:ph type="sldNum" sz="quarter" idx="5"/>
          </p:nvPr>
        </p:nvSpPr>
        <p:spPr/>
        <p:txBody>
          <a:bodyPr/>
          <a:lstStyle/>
          <a:p>
            <a:fld id="{AB707E39-55B7-4893-A00B-62E68E16D0D4}" type="slidenum">
              <a:rPr lang="en-US"/>
              <a:t>4</a:t>
            </a:fld>
            <a:endParaRPr lang="en-US"/>
          </a:p>
        </p:txBody>
      </p:sp>
    </p:spTree>
    <p:extLst>
      <p:ext uri="{BB962C8B-B14F-4D97-AF65-F5344CB8AC3E}">
        <p14:creationId xmlns:p14="http://schemas.microsoft.com/office/powerpoint/2010/main" val="410231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Narrow track skis do not have metal edges, but wider Nordic touring skis may. Metal edges make the skis heavier, but they may be absolutely necessary in certain icy conditions and can help on steep downhills</a:t>
            </a:r>
          </a:p>
        </p:txBody>
      </p:sp>
      <p:sp>
        <p:nvSpPr>
          <p:cNvPr id="4" name="Slide Number Placeholder 3"/>
          <p:cNvSpPr>
            <a:spLocks noGrp="1"/>
          </p:cNvSpPr>
          <p:nvPr>
            <p:ph type="sldNum" sz="quarter" idx="5"/>
          </p:nvPr>
        </p:nvSpPr>
        <p:spPr/>
        <p:txBody>
          <a:bodyPr/>
          <a:lstStyle/>
          <a:p>
            <a:fld id="{AB707E39-55B7-4893-A00B-62E68E16D0D4}" type="slidenum">
              <a:rPr lang="en-US"/>
              <a:t>5</a:t>
            </a:fld>
            <a:endParaRPr lang="en-US"/>
          </a:p>
        </p:txBody>
      </p:sp>
    </p:spTree>
    <p:extLst>
      <p:ext uri="{BB962C8B-B14F-4D97-AF65-F5344CB8AC3E}">
        <p14:creationId xmlns:p14="http://schemas.microsoft.com/office/powerpoint/2010/main" val="298294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classic cross-country ski is bowed or "cambered", with the boot and center of the ski raised over the level of the snow. The trick in classic skiing is to apply pressure to the middle section, known as the "kick zone" or "wax pocket", to flatten it against the snow, providing the necessary friction to propel oneself forward and glide on the unweighted ski. Ski manufacturers have come up with three methods to generate the friction:</a:t>
            </a:r>
          </a:p>
          <a:p>
            <a:pPr marL="171450" indent="-171450">
              <a:buFont typeface="Arial"/>
              <a:buChar char="•"/>
            </a:pPr>
            <a:r>
              <a:rPr lang="en-US" dirty="0">
                <a:cs typeface="Calibri"/>
              </a:rPr>
              <a:t>A </a:t>
            </a:r>
            <a:r>
              <a:rPr lang="en-US" dirty="0" err="1">
                <a:cs typeface="Calibri"/>
              </a:rPr>
              <a:t>fishscale</a:t>
            </a:r>
            <a:r>
              <a:rPr lang="en-US" dirty="0">
                <a:cs typeface="Calibri"/>
              </a:rPr>
              <a:t> pattern on the bottom of a </a:t>
            </a:r>
            <a:r>
              <a:rPr lang="en-US" dirty="0" err="1">
                <a:cs typeface="Calibri"/>
              </a:rPr>
              <a:t>waxless</a:t>
            </a:r>
            <a:r>
              <a:rPr lang="en-US" dirty="0">
                <a:cs typeface="Calibri"/>
              </a:rPr>
              <a:t> ski</a:t>
            </a:r>
          </a:p>
          <a:p>
            <a:pPr marL="171450" indent="-171450">
              <a:buFont typeface="Arial"/>
              <a:buChar char="•"/>
            </a:pPr>
            <a:r>
              <a:rPr lang="en-US" dirty="0">
                <a:cs typeface="Calibri"/>
              </a:rPr>
              <a:t>Skins with hairs pointed in a backwards direction</a:t>
            </a:r>
          </a:p>
          <a:p>
            <a:pPr marL="171450" indent="-171450">
              <a:buFont typeface="Arial"/>
              <a:buChar char="•"/>
            </a:pPr>
            <a:r>
              <a:rPr lang="en-US" dirty="0">
                <a:cs typeface="Calibri"/>
              </a:rPr>
              <a:t>Grip wax appropriate to the given snow conditions</a:t>
            </a:r>
          </a:p>
          <a:p>
            <a:r>
              <a:rPr lang="en-US" dirty="0">
                <a:cs typeface="Calibri"/>
              </a:rPr>
              <a:t>Each of these styles is available for both track and </a:t>
            </a:r>
            <a:r>
              <a:rPr lang="en-US" dirty="0" err="1">
                <a:cs typeface="Calibri"/>
              </a:rPr>
              <a:t>nordic</a:t>
            </a:r>
            <a:r>
              <a:rPr lang="en-US" dirty="0">
                <a:cs typeface="Calibri"/>
              </a:rPr>
              <a:t> touring skis.</a:t>
            </a:r>
          </a:p>
        </p:txBody>
      </p:sp>
      <p:sp>
        <p:nvSpPr>
          <p:cNvPr id="4" name="Slide Number Placeholder 3"/>
          <p:cNvSpPr>
            <a:spLocks noGrp="1"/>
          </p:cNvSpPr>
          <p:nvPr>
            <p:ph type="sldNum" sz="quarter" idx="5"/>
          </p:nvPr>
        </p:nvSpPr>
        <p:spPr/>
        <p:txBody>
          <a:bodyPr/>
          <a:lstStyle/>
          <a:p>
            <a:fld id="{AB707E39-55B7-4893-A00B-62E68E16D0D4}" type="slidenum">
              <a:rPr lang="en-US"/>
              <a:t>6</a:t>
            </a:fld>
            <a:endParaRPr lang="en-US"/>
          </a:p>
        </p:txBody>
      </p:sp>
    </p:spTree>
    <p:extLst>
      <p:ext uri="{BB962C8B-B14F-4D97-AF65-F5344CB8AC3E}">
        <p14:creationId xmlns:p14="http://schemas.microsoft.com/office/powerpoint/2010/main" val="1545202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this course, we recommend either </a:t>
            </a:r>
            <a:r>
              <a:rPr lang="en-US" dirty="0" err="1">
                <a:cs typeface="Calibri"/>
              </a:rPr>
              <a:t>fishscale</a:t>
            </a:r>
            <a:r>
              <a:rPr lang="en-US" dirty="0">
                <a:cs typeface="Calibri"/>
              </a:rPr>
              <a:t>/</a:t>
            </a:r>
            <a:r>
              <a:rPr lang="en-US" dirty="0" err="1">
                <a:cs typeface="Calibri"/>
              </a:rPr>
              <a:t>waxless</a:t>
            </a:r>
            <a:r>
              <a:rPr lang="en-US" dirty="0">
                <a:cs typeface="Calibri"/>
              </a:rPr>
              <a:t> skis or skin skis. Choosing the appropriate grip wax for </a:t>
            </a:r>
            <a:r>
              <a:rPr lang="en-US" dirty="0" err="1">
                <a:cs typeface="Calibri"/>
              </a:rPr>
              <a:t>waxable</a:t>
            </a:r>
            <a:r>
              <a:rPr lang="en-US" dirty="0">
                <a:cs typeface="Calibri"/>
              </a:rPr>
              <a:t> skis is most difficult in temperatures hovering around freezing, which is often the case with our Pacific Northwest winters.</a:t>
            </a:r>
          </a:p>
        </p:txBody>
      </p:sp>
      <p:sp>
        <p:nvSpPr>
          <p:cNvPr id="4" name="Slide Number Placeholder 3"/>
          <p:cNvSpPr>
            <a:spLocks noGrp="1"/>
          </p:cNvSpPr>
          <p:nvPr>
            <p:ph type="sldNum" sz="quarter" idx="5"/>
          </p:nvPr>
        </p:nvSpPr>
        <p:spPr/>
        <p:txBody>
          <a:bodyPr/>
          <a:lstStyle/>
          <a:p>
            <a:fld id="{AB707E39-55B7-4893-A00B-62E68E16D0D4}" type="slidenum">
              <a:rPr lang="en-US"/>
              <a:t>7</a:t>
            </a:fld>
            <a:endParaRPr lang="en-US"/>
          </a:p>
        </p:txBody>
      </p:sp>
    </p:spTree>
    <p:extLst>
      <p:ext uri="{BB962C8B-B14F-4D97-AF65-F5344CB8AC3E}">
        <p14:creationId xmlns:p14="http://schemas.microsoft.com/office/powerpoint/2010/main" val="2690937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several binding systems, which can lead to confusion if you are looking to buy or borrow used gear. The main key is to make sure your boots and bindings match</a:t>
            </a:r>
            <a:endParaRPr lang="en-US" dirty="0"/>
          </a:p>
          <a:p>
            <a:pPr marL="171450" indent="-171450">
              <a:buFont typeface="Arial"/>
              <a:buChar char="•"/>
            </a:pPr>
            <a:r>
              <a:rPr lang="en-US" dirty="0">
                <a:cs typeface="Calibri"/>
              </a:rPr>
              <a:t>NNN bindings are the most common and is the standard used by most manufacturers other than Salomon and Atomic (although Salomon Prolink is compatible with NNN).</a:t>
            </a:r>
          </a:p>
          <a:p>
            <a:pPr marL="171450" indent="-171450">
              <a:buFont typeface="Arial"/>
              <a:buChar char="•"/>
            </a:pPr>
            <a:r>
              <a:rPr lang="en-US" dirty="0">
                <a:cs typeface="Calibri"/>
              </a:rPr>
              <a:t>There is a separate system called NNN-BC, which uses a larger bar and is used on many Nordic touring skis</a:t>
            </a:r>
          </a:p>
          <a:p>
            <a:pPr marL="171450" indent="-171450">
              <a:buFont typeface="Arial"/>
              <a:buChar char="•"/>
            </a:pPr>
            <a:r>
              <a:rPr lang="en-US" dirty="0">
                <a:cs typeface="Calibri"/>
              </a:rPr>
              <a:t>There are two additional Salomon (SNS) systems—one of which has a second bar further down the boot.</a:t>
            </a:r>
          </a:p>
        </p:txBody>
      </p:sp>
      <p:sp>
        <p:nvSpPr>
          <p:cNvPr id="4" name="Slide Number Placeholder 3"/>
          <p:cNvSpPr>
            <a:spLocks noGrp="1"/>
          </p:cNvSpPr>
          <p:nvPr>
            <p:ph type="sldNum" sz="quarter" idx="5"/>
          </p:nvPr>
        </p:nvSpPr>
        <p:spPr/>
        <p:txBody>
          <a:bodyPr/>
          <a:lstStyle/>
          <a:p>
            <a:fld id="{AB707E39-55B7-4893-A00B-62E68E16D0D4}" type="slidenum">
              <a:rPr lang="en-US"/>
              <a:t>8</a:t>
            </a:fld>
            <a:endParaRPr lang="en-US"/>
          </a:p>
        </p:txBody>
      </p:sp>
    </p:spTree>
    <p:extLst>
      <p:ext uri="{BB962C8B-B14F-4D97-AF65-F5344CB8AC3E}">
        <p14:creationId xmlns:p14="http://schemas.microsoft.com/office/powerpoint/2010/main" val="4142780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are buying new, we recommend you opt for NNN or NNN-BC due to the better availability of compatible boot options.</a:t>
            </a:r>
          </a:p>
        </p:txBody>
      </p:sp>
      <p:sp>
        <p:nvSpPr>
          <p:cNvPr id="4" name="Slide Number Placeholder 3"/>
          <p:cNvSpPr>
            <a:spLocks noGrp="1"/>
          </p:cNvSpPr>
          <p:nvPr>
            <p:ph type="sldNum" sz="quarter" idx="5"/>
          </p:nvPr>
        </p:nvSpPr>
        <p:spPr/>
        <p:txBody>
          <a:bodyPr/>
          <a:lstStyle/>
          <a:p>
            <a:fld id="{AB707E39-55B7-4893-A00B-62E68E16D0D4}" type="slidenum">
              <a:rPr lang="en-US"/>
              <a:t>9</a:t>
            </a:fld>
            <a:endParaRPr lang="en-US"/>
          </a:p>
        </p:txBody>
      </p:sp>
    </p:spTree>
    <p:extLst>
      <p:ext uri="{BB962C8B-B14F-4D97-AF65-F5344CB8AC3E}">
        <p14:creationId xmlns:p14="http://schemas.microsoft.com/office/powerpoint/2010/main" val="202528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final note regarding ski selection that is most relevant for </a:t>
            </a:r>
            <a:r>
              <a:rPr lang="en-US" dirty="0" err="1">
                <a:cs typeface="Calibri"/>
              </a:rPr>
              <a:t>waxable</a:t>
            </a:r>
            <a:r>
              <a:rPr lang="en-US" dirty="0">
                <a:cs typeface="Calibri"/>
              </a:rPr>
              <a:t> skis, but may also apply to some manufacturers' skin ski models. Each ski manufacturer has a range of models at various price ranges. The most expensive skis will be geared towards racing and, and these will be narrower with a smaller kick zone and stiffer flex. These require advanced technique and often a higher rate of speed to be used effectively. As a beginning skier, you will be better off with a less expensive model that sports a more relaxed flex.</a:t>
            </a:r>
          </a:p>
        </p:txBody>
      </p:sp>
      <p:sp>
        <p:nvSpPr>
          <p:cNvPr id="4" name="Slide Number Placeholder 3"/>
          <p:cNvSpPr>
            <a:spLocks noGrp="1"/>
          </p:cNvSpPr>
          <p:nvPr>
            <p:ph type="sldNum" sz="quarter" idx="5"/>
          </p:nvPr>
        </p:nvSpPr>
        <p:spPr/>
        <p:txBody>
          <a:bodyPr/>
          <a:lstStyle/>
          <a:p>
            <a:fld id="{AB707E39-55B7-4893-A00B-62E68E16D0D4}" type="slidenum">
              <a:rPr lang="en-US"/>
              <a:t>10</a:t>
            </a:fld>
            <a:endParaRPr lang="en-US"/>
          </a:p>
        </p:txBody>
      </p:sp>
    </p:spTree>
    <p:extLst>
      <p:ext uri="{BB962C8B-B14F-4D97-AF65-F5344CB8AC3E}">
        <p14:creationId xmlns:p14="http://schemas.microsoft.com/office/powerpoint/2010/main" val="142713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24728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9482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5825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8693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261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931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925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9770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33724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78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10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57927198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ountaineers.org/locations-lodges/everett-branch/committees/everett-nordic-skiing-committee/course-templates/nordic-crosscountry-ski-course/nordic-cross-country-ski-course-everett-2022"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3.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www.mountaineers.org/locations-lodges/everett-branch/committees/everett-nordic-skiing-committee/course-templates/nordic-crosscountry-ski-course/nordic-cross-country-ski-course-everett-2022"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4D2147-B84F-42B9-8231-F31A411F23E3}"/>
              </a:ext>
            </a:extLst>
          </p:cNvPr>
          <p:cNvPicPr>
            <a:picLocks noChangeAspect="1"/>
          </p:cNvPicPr>
          <p:nvPr/>
        </p:nvPicPr>
        <p:blipFill rotWithShape="1">
          <a:blip r:embed="rId2">
            <a:alphaModFix amt="50000"/>
          </a:blip>
          <a:srcRect t="15297" r="6" b="26185"/>
          <a:stretch/>
        </p:blipFill>
        <p:spPr>
          <a:xfrm>
            <a:off x="20" y="10"/>
            <a:ext cx="12188931" cy="6857990"/>
          </a:xfrm>
          <a:prstGeom prst="rect">
            <a:avLst/>
          </a:prstGeom>
        </p:spPr>
      </p:pic>
      <p:sp>
        <p:nvSpPr>
          <p:cNvPr id="2" name="Title 1"/>
          <p:cNvSpPr>
            <a:spLocks noGrp="1"/>
          </p:cNvSpPr>
          <p:nvPr>
            <p:ph type="ctrTitle"/>
          </p:nvPr>
        </p:nvSpPr>
        <p:spPr>
          <a:xfrm>
            <a:off x="1527048" y="1124712"/>
            <a:ext cx="9144000" cy="3063240"/>
          </a:xfrm>
        </p:spPr>
        <p:txBody>
          <a:bodyPr>
            <a:normAutofit/>
          </a:bodyPr>
          <a:lstStyle/>
          <a:p>
            <a:pPr algn="ctr">
              <a:lnSpc>
                <a:spcPct val="90000"/>
              </a:lnSpc>
            </a:pPr>
            <a:r>
              <a:rPr lang="en-US" sz="6700">
                <a:cs typeface="Calibri Light"/>
              </a:rPr>
              <a:t>Mountaineers</a:t>
            </a:r>
            <a:br>
              <a:rPr lang="en-US" sz="6700">
                <a:cs typeface="Calibri Light"/>
              </a:rPr>
            </a:br>
            <a:r>
              <a:rPr lang="en-US" sz="6700">
                <a:ea typeface="+mj-lt"/>
                <a:cs typeface="+mj-lt"/>
                <a:hlinkClick r:id="rId3"/>
              </a:rPr>
              <a:t>Nordic (Cross-country) Ski Course - Everett - 2022</a:t>
            </a:r>
            <a:endParaRPr lang="en-US" sz="6700">
              <a:cs typeface="Calibri Light"/>
            </a:endParaRPr>
          </a:p>
        </p:txBody>
      </p:sp>
      <p:sp>
        <p:nvSpPr>
          <p:cNvPr id="3" name="Subtitle 2"/>
          <p:cNvSpPr>
            <a:spLocks noGrp="1"/>
          </p:cNvSpPr>
          <p:nvPr>
            <p:ph type="subTitle" idx="1"/>
          </p:nvPr>
        </p:nvSpPr>
        <p:spPr>
          <a:xfrm>
            <a:off x="1527048" y="4599432"/>
            <a:ext cx="9144000" cy="1227520"/>
          </a:xfrm>
        </p:spPr>
        <p:txBody>
          <a:bodyPr vert="horz" lIns="91440" tIns="45720" rIns="91440" bIns="45720" rtlCol="0" anchor="t">
            <a:normAutofit/>
          </a:bodyPr>
          <a:lstStyle/>
          <a:p>
            <a:pPr algn="ctr"/>
            <a:r>
              <a:rPr lang="en-US" sz="3200" b="1" dirty="0"/>
              <a:t>Equipment Overview</a:t>
            </a:r>
          </a:p>
        </p:txBody>
      </p:sp>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sp>
        <p:nvSpPr>
          <p:cNvPr id="4" name="Content Placeholder 2">
            <a:extLst>
              <a:ext uri="{FF2B5EF4-FFF2-40B4-BE49-F238E27FC236}">
                <a16:creationId xmlns:a16="http://schemas.microsoft.com/office/drawing/2014/main" id="{5036F868-12F7-4C33-ACEB-7F1F4E8E86E5}"/>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Edges (metal vs non-metal)</a:t>
            </a:r>
          </a:p>
          <a:p>
            <a:pPr marL="0" indent="0">
              <a:buFont typeface="Arial" panose="020B0604020202020204" pitchFamily="34" charse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B53F06F2-B879-463E-B363-68B3CE10B034}"/>
              </a:ext>
            </a:extLst>
          </p:cNvPr>
          <p:cNvSpPr txBox="1">
            <a:spLocks/>
          </p:cNvSpPr>
          <p:nvPr/>
        </p:nvSpPr>
        <p:spPr>
          <a:xfrm>
            <a:off x="839972" y="3118458"/>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Wax pocket (</a:t>
            </a:r>
            <a:r>
              <a:rPr lang="en-US" b="1" dirty="0" err="1"/>
              <a:t>waxless</a:t>
            </a:r>
            <a:r>
              <a:rPr lang="en-US" b="1" dirty="0"/>
              <a:t> vs skins vs </a:t>
            </a:r>
            <a:r>
              <a:rPr lang="en-US" b="1" dirty="0" err="1"/>
              <a:t>waxable</a:t>
            </a:r>
            <a:r>
              <a:rPr lang="en-US" b="1" dirty="0"/>
              <a:t>)</a:t>
            </a:r>
          </a:p>
          <a:p>
            <a:pPr marL="0" indent="0">
              <a:buFont typeface="Arial" panose="020B0604020202020204" pitchFamily="34" charset="0"/>
              <a:buNone/>
            </a:pPr>
            <a:endParaRPr lang="en-US" b="1" dirty="0"/>
          </a:p>
          <a:p>
            <a:endParaRPr lang="en-US" b="1" dirty="0"/>
          </a:p>
          <a:p>
            <a:endParaRPr lang="en-US" b="1" dirty="0"/>
          </a:p>
        </p:txBody>
      </p:sp>
      <p:sp>
        <p:nvSpPr>
          <p:cNvPr id="14" name="Content Placeholder 2">
            <a:extLst>
              <a:ext uri="{FF2B5EF4-FFF2-40B4-BE49-F238E27FC236}">
                <a16:creationId xmlns:a16="http://schemas.microsoft.com/office/drawing/2014/main" id="{54210847-E0A3-47B8-A705-ED3CF592A397}"/>
              </a:ext>
            </a:extLst>
          </p:cNvPr>
          <p:cNvSpPr txBox="1">
            <a:spLocks/>
          </p:cNvSpPr>
          <p:nvPr/>
        </p:nvSpPr>
        <p:spPr>
          <a:xfrm>
            <a:off x="839972" y="3685527"/>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Binding (3-pin vs NNN vs NNN-BC vs SNS)</a:t>
            </a:r>
          </a:p>
          <a:p>
            <a:endParaRPr lang="en-US" b="1" dirty="0"/>
          </a:p>
          <a:p>
            <a:endParaRPr lang="en-US" b="1" dirty="0"/>
          </a:p>
        </p:txBody>
      </p:sp>
      <p:sp>
        <p:nvSpPr>
          <p:cNvPr id="9" name="Rectangle 8">
            <a:extLst>
              <a:ext uri="{FF2B5EF4-FFF2-40B4-BE49-F238E27FC236}">
                <a16:creationId xmlns:a16="http://schemas.microsoft.com/office/drawing/2014/main" id="{D45AB007-DD3E-4119-A362-FB1FFF5CD2A6}"/>
              </a:ext>
            </a:extLst>
          </p:cNvPr>
          <p:cNvSpPr/>
          <p:nvPr/>
        </p:nvSpPr>
        <p:spPr>
          <a:xfrm>
            <a:off x="5647659" y="4540101"/>
            <a:ext cx="451884" cy="192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52D273B9-93F9-424A-A3BB-A3489034A2E2}"/>
              </a:ext>
            </a:extLst>
          </p:cNvPr>
          <p:cNvSpPr txBox="1">
            <a:spLocks/>
          </p:cNvSpPr>
          <p:nvPr/>
        </p:nvSpPr>
        <p:spPr>
          <a:xfrm>
            <a:off x="839971" y="4254615"/>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Racing vs general usage skis</a:t>
            </a:r>
          </a:p>
          <a:p>
            <a:endParaRPr lang="en-US" b="1" dirty="0"/>
          </a:p>
        </p:txBody>
      </p:sp>
      <p:pic>
        <p:nvPicPr>
          <p:cNvPr id="8" name="Picture 7" descr="A picture containing text, antenna&#10;&#10;Description automatically generated">
            <a:extLst>
              <a:ext uri="{FF2B5EF4-FFF2-40B4-BE49-F238E27FC236}">
                <a16:creationId xmlns:a16="http://schemas.microsoft.com/office/drawing/2014/main" id="{19809556-34D2-4D95-9A3C-9AF2BE240EF1}"/>
              </a:ext>
            </a:extLst>
          </p:cNvPr>
          <p:cNvPicPr>
            <a:picLocks noChangeAspect="1"/>
          </p:cNvPicPr>
          <p:nvPr/>
        </p:nvPicPr>
        <p:blipFill>
          <a:blip r:embed="rId3"/>
          <a:stretch>
            <a:fillRect/>
          </a:stretch>
        </p:blipFill>
        <p:spPr>
          <a:xfrm>
            <a:off x="5791807" y="3310211"/>
            <a:ext cx="4816545" cy="1234883"/>
          </a:xfrm>
          <a:prstGeom prst="rect">
            <a:avLst/>
          </a:prstGeom>
        </p:spPr>
      </p:pic>
    </p:spTree>
    <p:extLst>
      <p:ext uri="{BB962C8B-B14F-4D97-AF65-F5344CB8AC3E}">
        <p14:creationId xmlns:p14="http://schemas.microsoft.com/office/powerpoint/2010/main" val="46873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Length</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Importance of wax pocket/flex</a:t>
            </a:r>
          </a:p>
          <a:p>
            <a:pPr marL="0" indent="0">
              <a:buNone/>
            </a:pPr>
            <a:endParaRPr lang="en-US" b="1" dirty="0"/>
          </a:p>
          <a:p>
            <a:endParaRPr lang="en-US" b="1" dirty="0"/>
          </a:p>
          <a:p>
            <a:endParaRPr lang="en-US" b="1" dirty="0"/>
          </a:p>
        </p:txBody>
      </p:sp>
      <p:pic>
        <p:nvPicPr>
          <p:cNvPr id="13" name="Picture 7" descr="A picture containing text, antenna&#10;&#10;Description automatically generated">
            <a:extLst>
              <a:ext uri="{FF2B5EF4-FFF2-40B4-BE49-F238E27FC236}">
                <a16:creationId xmlns:a16="http://schemas.microsoft.com/office/drawing/2014/main" id="{D964039F-7032-434F-BFCC-11E6A1CBCDF0}"/>
              </a:ext>
            </a:extLst>
          </p:cNvPr>
          <p:cNvPicPr>
            <a:picLocks noChangeAspect="1"/>
          </p:cNvPicPr>
          <p:nvPr/>
        </p:nvPicPr>
        <p:blipFill>
          <a:blip r:embed="rId3"/>
          <a:stretch>
            <a:fillRect/>
          </a:stretch>
        </p:blipFill>
        <p:spPr>
          <a:xfrm>
            <a:off x="5087680" y="2191325"/>
            <a:ext cx="4816545" cy="1234883"/>
          </a:xfrm>
          <a:prstGeom prst="rect">
            <a:avLst/>
          </a:prstGeom>
        </p:spPr>
      </p:pic>
    </p:spTree>
    <p:extLst>
      <p:ext uri="{BB962C8B-B14F-4D97-AF65-F5344CB8AC3E}">
        <p14:creationId xmlns:p14="http://schemas.microsoft.com/office/powerpoint/2010/main" val="4146684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Length</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Importance of wax pocket/flex</a:t>
            </a:r>
          </a:p>
          <a:p>
            <a:pPr marL="0" indent="0">
              <a:buNone/>
            </a:pPr>
            <a:endParaRPr lang="en-US" b="1" dirty="0"/>
          </a:p>
          <a:p>
            <a:endParaRPr lang="en-US" b="1" dirty="0"/>
          </a:p>
          <a:p>
            <a:endParaRPr lang="en-US" b="1" dirty="0"/>
          </a:p>
        </p:txBody>
      </p:sp>
      <p:pic>
        <p:nvPicPr>
          <p:cNvPr id="8" name="Picture 11" descr="Table&#10;&#10;Description automatically generated">
            <a:extLst>
              <a:ext uri="{FF2B5EF4-FFF2-40B4-BE49-F238E27FC236}">
                <a16:creationId xmlns:a16="http://schemas.microsoft.com/office/drawing/2014/main" id="{AF776932-7AF4-485C-ACA8-69FBC5B08680}"/>
              </a:ext>
            </a:extLst>
          </p:cNvPr>
          <p:cNvPicPr>
            <a:picLocks noChangeAspect="1"/>
          </p:cNvPicPr>
          <p:nvPr/>
        </p:nvPicPr>
        <p:blipFill>
          <a:blip r:embed="rId3"/>
          <a:stretch>
            <a:fillRect/>
          </a:stretch>
        </p:blipFill>
        <p:spPr>
          <a:xfrm>
            <a:off x="932786" y="3321566"/>
            <a:ext cx="2724150" cy="3333750"/>
          </a:xfrm>
          <a:prstGeom prst="rect">
            <a:avLst/>
          </a:prstGeom>
        </p:spPr>
      </p:pic>
      <p:pic>
        <p:nvPicPr>
          <p:cNvPr id="12" name="Picture 12" descr="Table&#10;&#10;Description automatically generated">
            <a:extLst>
              <a:ext uri="{FF2B5EF4-FFF2-40B4-BE49-F238E27FC236}">
                <a16:creationId xmlns:a16="http://schemas.microsoft.com/office/drawing/2014/main" id="{317BD646-5236-46B8-9A7A-2109C3683E5E}"/>
              </a:ext>
            </a:extLst>
          </p:cNvPr>
          <p:cNvPicPr>
            <a:picLocks noChangeAspect="1"/>
          </p:cNvPicPr>
          <p:nvPr/>
        </p:nvPicPr>
        <p:blipFill>
          <a:blip r:embed="rId4"/>
          <a:stretch>
            <a:fillRect/>
          </a:stretch>
        </p:blipFill>
        <p:spPr>
          <a:xfrm>
            <a:off x="4192772" y="1955346"/>
            <a:ext cx="7253176" cy="4364982"/>
          </a:xfrm>
          <a:prstGeom prst="rect">
            <a:avLst/>
          </a:prstGeom>
        </p:spPr>
      </p:pic>
      <p:sp>
        <p:nvSpPr>
          <p:cNvPr id="4" name="Content Placeholder 2">
            <a:extLst>
              <a:ext uri="{FF2B5EF4-FFF2-40B4-BE49-F238E27FC236}">
                <a16:creationId xmlns:a16="http://schemas.microsoft.com/office/drawing/2014/main" id="{5FE3D09C-3A6B-4457-9EF9-BC96AC4F3D90}"/>
              </a:ext>
            </a:extLst>
          </p:cNvPr>
          <p:cNvSpPr txBox="1">
            <a:spLocks/>
          </p:cNvSpPr>
          <p:nvPr/>
        </p:nvSpPr>
        <p:spPr>
          <a:xfrm>
            <a:off x="839972" y="2471644"/>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General sizing guidance</a:t>
            </a:r>
          </a:p>
          <a:p>
            <a:pPr marL="0" indent="0">
              <a:buFont typeface="Arial" panose="020B0604020202020204" pitchFamily="34" charset="0"/>
              <a:buNone/>
            </a:pPr>
            <a:endParaRPr lang="en-US" b="1" dirty="0"/>
          </a:p>
          <a:p>
            <a:endParaRPr lang="en-US" b="1" dirty="0"/>
          </a:p>
          <a:p>
            <a:endParaRPr lang="en-US" b="1" dirty="0"/>
          </a:p>
        </p:txBody>
      </p:sp>
    </p:spTree>
    <p:extLst>
      <p:ext uri="{BB962C8B-B14F-4D97-AF65-F5344CB8AC3E}">
        <p14:creationId xmlns:p14="http://schemas.microsoft.com/office/powerpoint/2010/main" val="2937543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Boots</a:t>
            </a:r>
          </a:p>
        </p:txBody>
      </p:sp>
      <p:sp>
        <p:nvSpPr>
          <p:cNvPr id="9" name="Rectangle 8">
            <a:extLst>
              <a:ext uri="{FF2B5EF4-FFF2-40B4-BE49-F238E27FC236}">
                <a16:creationId xmlns:a16="http://schemas.microsoft.com/office/drawing/2014/main" id="{D45AB007-DD3E-4119-A362-FB1FFF5CD2A6}"/>
              </a:ext>
            </a:extLst>
          </p:cNvPr>
          <p:cNvSpPr/>
          <p:nvPr/>
        </p:nvSpPr>
        <p:spPr>
          <a:xfrm>
            <a:off x="5647659" y="4540101"/>
            <a:ext cx="451884" cy="192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6" descr="A picture containing text, different, lined, footwear&#10;&#10;Description automatically generated">
            <a:extLst>
              <a:ext uri="{FF2B5EF4-FFF2-40B4-BE49-F238E27FC236}">
                <a16:creationId xmlns:a16="http://schemas.microsoft.com/office/drawing/2014/main" id="{0AF25C91-A923-4694-A6AB-647B8E3C5A57}"/>
              </a:ext>
            </a:extLst>
          </p:cNvPr>
          <p:cNvPicPr>
            <a:picLocks noChangeAspect="1"/>
          </p:cNvPicPr>
          <p:nvPr/>
        </p:nvPicPr>
        <p:blipFill rotWithShape="1">
          <a:blip r:embed="rId3"/>
          <a:srcRect t="8731" r="-193" b="12026"/>
          <a:stretch/>
        </p:blipFill>
        <p:spPr>
          <a:xfrm>
            <a:off x="1366283" y="2119788"/>
            <a:ext cx="8564522" cy="3973132"/>
          </a:xfrm>
          <a:prstGeom prst="rect">
            <a:avLst/>
          </a:prstGeom>
        </p:spPr>
      </p:pic>
    </p:spTree>
    <p:extLst>
      <p:ext uri="{BB962C8B-B14F-4D97-AF65-F5344CB8AC3E}">
        <p14:creationId xmlns:p14="http://schemas.microsoft.com/office/powerpoint/2010/main" val="85321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Poles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6377763" cy="2214053"/>
          </a:xfrm>
        </p:spPr>
        <p:txBody>
          <a:bodyPr vert="horz" lIns="91440" tIns="45720" rIns="91440" bIns="45720" rtlCol="0" anchor="t">
            <a:normAutofit/>
          </a:bodyPr>
          <a:lstStyle/>
          <a:p>
            <a:r>
              <a:rPr lang="en-US" b="1" dirty="0"/>
              <a:t>Length</a:t>
            </a:r>
          </a:p>
          <a:p>
            <a:pPr lvl="1"/>
            <a:r>
              <a:rPr lang="en-US" b="1" dirty="0"/>
              <a:t>Track skiing: </a:t>
            </a:r>
            <a:r>
              <a:rPr lang="en-US" b="1" dirty="0">
                <a:ea typeface="+mn-lt"/>
                <a:cs typeface="+mn-lt"/>
              </a:rPr>
              <a:t>~30cm shorter than skier height (typically in 5cm increments)</a:t>
            </a:r>
          </a:p>
          <a:p>
            <a:pPr lvl="1"/>
            <a:r>
              <a:rPr lang="en-US" b="1" dirty="0"/>
              <a:t>Ungroomed: adjustable w/ large basket</a:t>
            </a:r>
          </a:p>
          <a:p>
            <a:pPr marL="0" indent="0">
              <a:buNone/>
            </a:pPr>
            <a:endParaRPr lang="en-US" b="1" dirty="0"/>
          </a:p>
          <a:p>
            <a:endParaRPr lang="en-US" b="1" dirty="0"/>
          </a:p>
          <a:p>
            <a:endParaRPr lang="en-US" b="1" dirty="0"/>
          </a:p>
        </p:txBody>
      </p:sp>
      <p:pic>
        <p:nvPicPr>
          <p:cNvPr id="4" name="Picture 4" descr="Table&#10;&#10;Description automatically generated">
            <a:extLst>
              <a:ext uri="{FF2B5EF4-FFF2-40B4-BE49-F238E27FC236}">
                <a16:creationId xmlns:a16="http://schemas.microsoft.com/office/drawing/2014/main" id="{3CDFF1AE-06E4-4518-85DE-C237C7CC0330}"/>
              </a:ext>
            </a:extLst>
          </p:cNvPr>
          <p:cNvPicPr>
            <a:picLocks noChangeAspect="1"/>
          </p:cNvPicPr>
          <p:nvPr/>
        </p:nvPicPr>
        <p:blipFill>
          <a:blip r:embed="rId3"/>
          <a:stretch>
            <a:fillRect/>
          </a:stretch>
        </p:blipFill>
        <p:spPr>
          <a:xfrm>
            <a:off x="7773813" y="228601"/>
            <a:ext cx="3661861" cy="6524845"/>
          </a:xfrm>
          <a:prstGeom prst="rect">
            <a:avLst/>
          </a:prstGeom>
        </p:spPr>
      </p:pic>
      <p:pic>
        <p:nvPicPr>
          <p:cNvPr id="9" name="Picture 9" descr="A picture containing shovel, tool&#10;&#10;Description automatically generated">
            <a:extLst>
              <a:ext uri="{FF2B5EF4-FFF2-40B4-BE49-F238E27FC236}">
                <a16:creationId xmlns:a16="http://schemas.microsoft.com/office/drawing/2014/main" id="{68C6CBBC-A1F2-4300-9CCA-202D0FF3E209}"/>
              </a:ext>
            </a:extLst>
          </p:cNvPr>
          <p:cNvPicPr>
            <a:picLocks noChangeAspect="1"/>
          </p:cNvPicPr>
          <p:nvPr/>
        </p:nvPicPr>
        <p:blipFill>
          <a:blip r:embed="rId4"/>
          <a:stretch>
            <a:fillRect/>
          </a:stretch>
        </p:blipFill>
        <p:spPr>
          <a:xfrm>
            <a:off x="4928634" y="2957623"/>
            <a:ext cx="1501847" cy="3600894"/>
          </a:xfrm>
          <a:prstGeom prst="rect">
            <a:avLst/>
          </a:prstGeom>
        </p:spPr>
      </p:pic>
    </p:spTree>
    <p:extLst>
      <p:ext uri="{BB962C8B-B14F-4D97-AF65-F5344CB8AC3E}">
        <p14:creationId xmlns:p14="http://schemas.microsoft.com/office/powerpoint/2010/main" val="1358855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Poles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6377763" cy="645751"/>
          </a:xfrm>
        </p:spPr>
        <p:txBody>
          <a:bodyPr vert="horz" lIns="91440" tIns="45720" rIns="91440" bIns="45720" rtlCol="0" anchor="t">
            <a:normAutofit/>
          </a:bodyPr>
          <a:lstStyle/>
          <a:p>
            <a:r>
              <a:rPr lang="en-US" b="1" dirty="0"/>
              <a:t>Length</a:t>
            </a:r>
          </a:p>
          <a:p>
            <a:pPr marL="0" indent="0">
              <a:buNone/>
            </a:pPr>
            <a:endParaRPr lang="en-US" b="1" dirty="0"/>
          </a:p>
          <a:p>
            <a:endParaRPr lang="en-US" b="1" dirty="0"/>
          </a:p>
          <a:p>
            <a:endParaRPr lang="en-US" b="1" dirty="0"/>
          </a:p>
        </p:txBody>
      </p:sp>
      <p:pic>
        <p:nvPicPr>
          <p:cNvPr id="5" name="Picture 5">
            <a:extLst>
              <a:ext uri="{FF2B5EF4-FFF2-40B4-BE49-F238E27FC236}">
                <a16:creationId xmlns:a16="http://schemas.microsoft.com/office/drawing/2014/main" id="{8D5484E2-4880-4CCE-BAB0-D5CE4F977FC6}"/>
              </a:ext>
            </a:extLst>
          </p:cNvPr>
          <p:cNvPicPr>
            <a:picLocks noChangeAspect="1"/>
          </p:cNvPicPr>
          <p:nvPr/>
        </p:nvPicPr>
        <p:blipFill>
          <a:blip r:embed="rId3"/>
          <a:stretch>
            <a:fillRect/>
          </a:stretch>
        </p:blipFill>
        <p:spPr>
          <a:xfrm>
            <a:off x="1330841" y="3425957"/>
            <a:ext cx="3965945" cy="2495879"/>
          </a:xfrm>
          <a:prstGeom prst="rect">
            <a:avLst/>
          </a:prstGeom>
        </p:spPr>
      </p:pic>
      <p:pic>
        <p:nvPicPr>
          <p:cNvPr id="6" name="Picture 6" descr="A picture containing indoor, orange, piece, hand&#10;&#10;Description automatically generated">
            <a:extLst>
              <a:ext uri="{FF2B5EF4-FFF2-40B4-BE49-F238E27FC236}">
                <a16:creationId xmlns:a16="http://schemas.microsoft.com/office/drawing/2014/main" id="{562DABDC-1674-4AFF-9A87-F35A667E3E5E}"/>
              </a:ext>
            </a:extLst>
          </p:cNvPr>
          <p:cNvPicPr>
            <a:picLocks noChangeAspect="1"/>
          </p:cNvPicPr>
          <p:nvPr/>
        </p:nvPicPr>
        <p:blipFill>
          <a:blip r:embed="rId4"/>
          <a:stretch>
            <a:fillRect/>
          </a:stretch>
        </p:blipFill>
        <p:spPr>
          <a:xfrm>
            <a:off x="6088910" y="3429476"/>
            <a:ext cx="4595037" cy="2488838"/>
          </a:xfrm>
          <a:prstGeom prst="rect">
            <a:avLst/>
          </a:prstGeom>
        </p:spPr>
      </p:pic>
      <p:sp>
        <p:nvSpPr>
          <p:cNvPr id="7" name="Content Placeholder 2">
            <a:extLst>
              <a:ext uri="{FF2B5EF4-FFF2-40B4-BE49-F238E27FC236}">
                <a16:creationId xmlns:a16="http://schemas.microsoft.com/office/drawing/2014/main" id="{FD718EF6-ED22-4A07-82DC-D9AC64E640FF}"/>
              </a:ext>
            </a:extLst>
          </p:cNvPr>
          <p:cNvSpPr txBox="1">
            <a:spLocks/>
          </p:cNvSpPr>
          <p:nvPr/>
        </p:nvSpPr>
        <p:spPr>
          <a:xfrm>
            <a:off x="839972" y="2577970"/>
            <a:ext cx="6377763" cy="645751"/>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Strap styles</a:t>
            </a:r>
          </a:p>
          <a:p>
            <a:pPr marL="0" indent="0">
              <a:buFont typeface="Arial" panose="020B0604020202020204" pitchFamily="34" charset="0"/>
              <a:buNone/>
            </a:pPr>
            <a:endParaRPr lang="en-US" b="1" dirty="0"/>
          </a:p>
          <a:p>
            <a:endParaRPr lang="en-US" b="1" dirty="0"/>
          </a:p>
          <a:p>
            <a:endParaRPr lang="en-US" b="1" dirty="0"/>
          </a:p>
        </p:txBody>
      </p:sp>
    </p:spTree>
    <p:extLst>
      <p:ext uri="{BB962C8B-B14F-4D97-AF65-F5344CB8AC3E}">
        <p14:creationId xmlns:p14="http://schemas.microsoft.com/office/powerpoint/2010/main" val="3777892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Waxing</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Grip wax</a:t>
            </a:r>
          </a:p>
          <a:p>
            <a:pPr marL="0" indent="0">
              <a:buNone/>
            </a:pPr>
            <a:endParaRPr lang="en-US" b="1" dirty="0"/>
          </a:p>
          <a:p>
            <a:endParaRPr lang="en-US" b="1" dirty="0"/>
          </a:p>
          <a:p>
            <a:endParaRPr lang="en-US" b="1" dirty="0"/>
          </a:p>
        </p:txBody>
      </p:sp>
      <p:pic>
        <p:nvPicPr>
          <p:cNvPr id="4" name="Picture 4" descr="A picture containing indoor, can&#10;&#10;Description automatically generated">
            <a:extLst>
              <a:ext uri="{FF2B5EF4-FFF2-40B4-BE49-F238E27FC236}">
                <a16:creationId xmlns:a16="http://schemas.microsoft.com/office/drawing/2014/main" id="{4D052B69-15B4-400F-945D-74D860BDBC1E}"/>
              </a:ext>
            </a:extLst>
          </p:cNvPr>
          <p:cNvPicPr>
            <a:picLocks noChangeAspect="1"/>
          </p:cNvPicPr>
          <p:nvPr/>
        </p:nvPicPr>
        <p:blipFill rotWithShape="1">
          <a:blip r:embed="rId3"/>
          <a:srcRect t="33010" r="-324" b="-324"/>
          <a:stretch/>
        </p:blipFill>
        <p:spPr>
          <a:xfrm>
            <a:off x="2270051" y="3129517"/>
            <a:ext cx="3824195" cy="2555394"/>
          </a:xfrm>
          <a:prstGeom prst="rect">
            <a:avLst/>
          </a:prstGeom>
        </p:spPr>
      </p:pic>
      <p:pic>
        <p:nvPicPr>
          <p:cNvPr id="5" name="Picture 5">
            <a:extLst>
              <a:ext uri="{FF2B5EF4-FFF2-40B4-BE49-F238E27FC236}">
                <a16:creationId xmlns:a16="http://schemas.microsoft.com/office/drawing/2014/main" id="{CFA25BDE-8521-453F-8D43-976E8EE23F54}"/>
              </a:ext>
            </a:extLst>
          </p:cNvPr>
          <p:cNvPicPr>
            <a:picLocks noChangeAspect="1"/>
          </p:cNvPicPr>
          <p:nvPr/>
        </p:nvPicPr>
        <p:blipFill>
          <a:blip r:embed="rId4"/>
          <a:stretch>
            <a:fillRect/>
          </a:stretch>
        </p:blipFill>
        <p:spPr>
          <a:xfrm>
            <a:off x="6868632" y="2464982"/>
            <a:ext cx="3221665" cy="3221665"/>
          </a:xfrm>
          <a:prstGeom prst="rect">
            <a:avLst/>
          </a:prstGeom>
        </p:spPr>
      </p:pic>
    </p:spTree>
    <p:extLst>
      <p:ext uri="{BB962C8B-B14F-4D97-AF65-F5344CB8AC3E}">
        <p14:creationId xmlns:p14="http://schemas.microsoft.com/office/powerpoint/2010/main" val="1142603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Waxing</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Grip wax</a:t>
            </a:r>
          </a:p>
          <a:p>
            <a:pPr marL="0" inden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9AA124C1-DB5A-4C4B-971D-26D29E7F1BDE}"/>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(hot)</a:t>
            </a:r>
          </a:p>
          <a:p>
            <a:pPr marL="0" indent="0">
              <a:buFont typeface="Arial" panose="020B0604020202020204" pitchFamily="34" charset="0"/>
              <a:buNone/>
            </a:pPr>
            <a:endParaRPr lang="en-US" b="1" dirty="0"/>
          </a:p>
          <a:p>
            <a:endParaRPr lang="en-US" b="1" dirty="0"/>
          </a:p>
          <a:p>
            <a:endParaRPr lang="en-US" b="1" dirty="0"/>
          </a:p>
        </p:txBody>
      </p:sp>
      <p:pic>
        <p:nvPicPr>
          <p:cNvPr id="8" name="Picture 8" descr="A picture containing text, different, bunch, several&#10;&#10;Description automatically generated">
            <a:extLst>
              <a:ext uri="{FF2B5EF4-FFF2-40B4-BE49-F238E27FC236}">
                <a16:creationId xmlns:a16="http://schemas.microsoft.com/office/drawing/2014/main" id="{DED8FC1A-A93E-40F5-A1C5-F3C0071D0C0F}"/>
              </a:ext>
            </a:extLst>
          </p:cNvPr>
          <p:cNvPicPr>
            <a:picLocks noChangeAspect="1"/>
          </p:cNvPicPr>
          <p:nvPr/>
        </p:nvPicPr>
        <p:blipFill>
          <a:blip r:embed="rId3"/>
          <a:stretch>
            <a:fillRect/>
          </a:stretch>
        </p:blipFill>
        <p:spPr>
          <a:xfrm>
            <a:off x="1268818" y="3382925"/>
            <a:ext cx="3000153" cy="2821172"/>
          </a:xfrm>
          <a:prstGeom prst="rect">
            <a:avLst/>
          </a:prstGeom>
        </p:spPr>
      </p:pic>
      <p:pic>
        <p:nvPicPr>
          <p:cNvPr id="10" name="Picture 10" descr="A picture containing text, person, cluttered&#10;&#10;Description automatically generated">
            <a:extLst>
              <a:ext uri="{FF2B5EF4-FFF2-40B4-BE49-F238E27FC236}">
                <a16:creationId xmlns:a16="http://schemas.microsoft.com/office/drawing/2014/main" id="{52A0D775-3BB9-406F-8814-97CB4D2B2621}"/>
              </a:ext>
            </a:extLst>
          </p:cNvPr>
          <p:cNvPicPr>
            <a:picLocks noChangeAspect="1"/>
          </p:cNvPicPr>
          <p:nvPr/>
        </p:nvPicPr>
        <p:blipFill>
          <a:blip r:embed="rId4"/>
          <a:stretch>
            <a:fillRect/>
          </a:stretch>
        </p:blipFill>
        <p:spPr>
          <a:xfrm>
            <a:off x="5256029" y="2391662"/>
            <a:ext cx="6145618" cy="3448049"/>
          </a:xfrm>
          <a:prstGeom prst="rect">
            <a:avLst/>
          </a:prstGeom>
        </p:spPr>
      </p:pic>
    </p:spTree>
    <p:extLst>
      <p:ext uri="{BB962C8B-B14F-4D97-AF65-F5344CB8AC3E}">
        <p14:creationId xmlns:p14="http://schemas.microsoft.com/office/powerpoint/2010/main" val="182070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Waxing</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Grip wax</a:t>
            </a:r>
          </a:p>
          <a:p>
            <a:pPr marL="0" inden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9AA124C1-DB5A-4C4B-971D-26D29E7F1BDE}"/>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a:t>
            </a:r>
            <a:r>
              <a:rPr lang="en-US" b="1" dirty="0">
                <a:ea typeface="+mn-lt"/>
                <a:cs typeface="+mn-lt"/>
              </a:rPr>
              <a:t>(hot)</a:t>
            </a:r>
            <a:endParaRPr lang="en-US" dirty="0">
              <a:ea typeface="+mn-lt"/>
              <a:cs typeface="+mn-lt"/>
            </a:endParaRPr>
          </a:p>
          <a:p>
            <a:endParaRPr lang="en-US" b="1" dirty="0"/>
          </a:p>
          <a:p>
            <a:pPr marL="0" indent="0">
              <a:buFont typeface="Arial" panose="020B0604020202020204" pitchFamily="34" charset="0"/>
              <a:buNone/>
            </a:pPr>
            <a:endParaRPr lang="en-US" b="1" dirty="0"/>
          </a:p>
          <a:p>
            <a:endParaRPr lang="en-US" b="1" dirty="0"/>
          </a:p>
          <a:p>
            <a:endParaRPr lang="en-US" b="1" dirty="0"/>
          </a:p>
        </p:txBody>
      </p:sp>
      <p:sp>
        <p:nvSpPr>
          <p:cNvPr id="9" name="Content Placeholder 2">
            <a:extLst>
              <a:ext uri="{FF2B5EF4-FFF2-40B4-BE49-F238E27FC236}">
                <a16:creationId xmlns:a16="http://schemas.microsoft.com/office/drawing/2014/main" id="{D135873E-979E-4EA7-A7D4-8A95C4E375F3}"/>
              </a:ext>
            </a:extLst>
          </p:cNvPr>
          <p:cNvSpPr txBox="1">
            <a:spLocks/>
          </p:cNvSpPr>
          <p:nvPr/>
        </p:nvSpPr>
        <p:spPr>
          <a:xfrm>
            <a:off x="839971" y="3233644"/>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(liquid &amp; paste)</a:t>
            </a:r>
            <a:endParaRPr lang="en-US" b="1" dirty="0">
              <a:ea typeface="+mn-lt"/>
              <a:cs typeface="+mn-lt"/>
            </a:endParaRPr>
          </a:p>
          <a:p>
            <a:endParaRPr lang="en-US" b="1" dirty="0"/>
          </a:p>
          <a:p>
            <a:pPr marL="0" indent="0">
              <a:buFont typeface="Arial" panose="020B0604020202020204" pitchFamily="34" charset="0"/>
              <a:buNone/>
            </a:pPr>
            <a:endParaRPr lang="en-US" b="1" dirty="0"/>
          </a:p>
          <a:p>
            <a:endParaRPr lang="en-US" b="1" dirty="0"/>
          </a:p>
          <a:p>
            <a:endParaRPr lang="en-US" b="1" dirty="0"/>
          </a:p>
        </p:txBody>
      </p:sp>
      <p:pic>
        <p:nvPicPr>
          <p:cNvPr id="4" name="Picture 4" descr="A picture containing text, sign&#10;&#10;Description automatically generated">
            <a:extLst>
              <a:ext uri="{FF2B5EF4-FFF2-40B4-BE49-F238E27FC236}">
                <a16:creationId xmlns:a16="http://schemas.microsoft.com/office/drawing/2014/main" id="{8FFA111C-5323-4935-A1CA-A77506D6CF7D}"/>
              </a:ext>
            </a:extLst>
          </p:cNvPr>
          <p:cNvPicPr>
            <a:picLocks noChangeAspect="1"/>
          </p:cNvPicPr>
          <p:nvPr/>
        </p:nvPicPr>
        <p:blipFill>
          <a:blip r:embed="rId3"/>
          <a:stretch>
            <a:fillRect/>
          </a:stretch>
        </p:blipFill>
        <p:spPr>
          <a:xfrm>
            <a:off x="3510517" y="3049772"/>
            <a:ext cx="2371061" cy="2371061"/>
          </a:xfrm>
          <a:prstGeom prst="rect">
            <a:avLst/>
          </a:prstGeom>
        </p:spPr>
      </p:pic>
      <p:pic>
        <p:nvPicPr>
          <p:cNvPr id="5" name="Picture 5" descr="A picture containing text, dishware&#10;&#10;Description automatically generated">
            <a:extLst>
              <a:ext uri="{FF2B5EF4-FFF2-40B4-BE49-F238E27FC236}">
                <a16:creationId xmlns:a16="http://schemas.microsoft.com/office/drawing/2014/main" id="{A90A8A0E-560D-4BBD-94CC-DB9BB4597532}"/>
              </a:ext>
            </a:extLst>
          </p:cNvPr>
          <p:cNvPicPr>
            <a:picLocks noChangeAspect="1"/>
          </p:cNvPicPr>
          <p:nvPr/>
        </p:nvPicPr>
        <p:blipFill>
          <a:blip r:embed="rId4"/>
          <a:stretch>
            <a:fillRect/>
          </a:stretch>
        </p:blipFill>
        <p:spPr>
          <a:xfrm>
            <a:off x="6248399" y="2863702"/>
            <a:ext cx="2743200" cy="2743200"/>
          </a:xfrm>
          <a:prstGeom prst="rect">
            <a:avLst/>
          </a:prstGeom>
        </p:spPr>
      </p:pic>
      <p:pic>
        <p:nvPicPr>
          <p:cNvPr id="6" name="Picture 10" descr="A picture containing toiletry, skin cream, lotion&#10;&#10;Description automatically generated">
            <a:extLst>
              <a:ext uri="{FF2B5EF4-FFF2-40B4-BE49-F238E27FC236}">
                <a16:creationId xmlns:a16="http://schemas.microsoft.com/office/drawing/2014/main" id="{5FF4EFE0-F324-4BC0-81C5-FBA0ED1CD2BB}"/>
              </a:ext>
            </a:extLst>
          </p:cNvPr>
          <p:cNvPicPr>
            <a:picLocks noChangeAspect="1"/>
          </p:cNvPicPr>
          <p:nvPr/>
        </p:nvPicPr>
        <p:blipFill>
          <a:blip r:embed="rId5"/>
          <a:stretch>
            <a:fillRect/>
          </a:stretch>
        </p:blipFill>
        <p:spPr>
          <a:xfrm>
            <a:off x="9074889" y="2863702"/>
            <a:ext cx="2743200" cy="2743200"/>
          </a:xfrm>
          <a:prstGeom prst="rect">
            <a:avLst/>
          </a:prstGeom>
        </p:spPr>
      </p:pic>
    </p:spTree>
    <p:extLst>
      <p:ext uri="{BB962C8B-B14F-4D97-AF65-F5344CB8AC3E}">
        <p14:creationId xmlns:p14="http://schemas.microsoft.com/office/powerpoint/2010/main" val="4090499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Waxing</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Grip wax</a:t>
            </a:r>
          </a:p>
          <a:p>
            <a:pPr marL="0" inden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9AA124C1-DB5A-4C4B-971D-26D29E7F1BDE}"/>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a:t>
            </a:r>
            <a:r>
              <a:rPr lang="en-US" b="1" dirty="0">
                <a:ea typeface="+mn-lt"/>
                <a:cs typeface="+mn-lt"/>
              </a:rPr>
              <a:t>(hot)</a:t>
            </a:r>
            <a:endParaRPr lang="en-US" dirty="0">
              <a:ea typeface="+mn-lt"/>
              <a:cs typeface="+mn-lt"/>
            </a:endParaRPr>
          </a:p>
          <a:p>
            <a:endParaRPr lang="en-US" b="1" dirty="0"/>
          </a:p>
          <a:p>
            <a:pPr marL="0" indent="0">
              <a:buFont typeface="Arial" panose="020B0604020202020204" pitchFamily="34" charset="0"/>
              <a:buNone/>
            </a:pPr>
            <a:endParaRPr lang="en-US" b="1" dirty="0"/>
          </a:p>
          <a:p>
            <a:endParaRPr lang="en-US" b="1" dirty="0"/>
          </a:p>
          <a:p>
            <a:endParaRPr lang="en-US" b="1" dirty="0"/>
          </a:p>
        </p:txBody>
      </p:sp>
      <p:sp>
        <p:nvSpPr>
          <p:cNvPr id="9" name="Content Placeholder 2">
            <a:extLst>
              <a:ext uri="{FF2B5EF4-FFF2-40B4-BE49-F238E27FC236}">
                <a16:creationId xmlns:a16="http://schemas.microsoft.com/office/drawing/2014/main" id="{D135873E-979E-4EA7-A7D4-8A95C4E375F3}"/>
              </a:ext>
            </a:extLst>
          </p:cNvPr>
          <p:cNvSpPr txBox="1">
            <a:spLocks/>
          </p:cNvSpPr>
          <p:nvPr/>
        </p:nvSpPr>
        <p:spPr>
          <a:xfrm>
            <a:off x="839971" y="3233644"/>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(liquid &amp; paste)</a:t>
            </a:r>
            <a:endParaRPr lang="en-US" b="1" dirty="0">
              <a:ea typeface="+mn-lt"/>
              <a:cs typeface="+mn-lt"/>
            </a:endParaRPr>
          </a:p>
          <a:p>
            <a:endParaRPr lang="en-US" b="1" dirty="0"/>
          </a:p>
          <a:p>
            <a:pPr marL="0" indent="0">
              <a:buFont typeface="Arial" panose="020B0604020202020204" pitchFamily="34" charset="0"/>
              <a:buNone/>
            </a:pPr>
            <a:endParaRPr lang="en-US" b="1" dirty="0"/>
          </a:p>
          <a:p>
            <a:endParaRPr lang="en-US" b="1" dirty="0"/>
          </a:p>
          <a:p>
            <a:endParaRPr lang="en-US" b="1" dirty="0"/>
          </a:p>
        </p:txBody>
      </p:sp>
      <p:sp>
        <p:nvSpPr>
          <p:cNvPr id="10" name="Content Placeholder 2">
            <a:extLst>
              <a:ext uri="{FF2B5EF4-FFF2-40B4-BE49-F238E27FC236}">
                <a16:creationId xmlns:a16="http://schemas.microsoft.com/office/drawing/2014/main" id="{A02E788D-1A65-4ADD-8941-D5E569EDDE76}"/>
              </a:ext>
            </a:extLst>
          </p:cNvPr>
          <p:cNvSpPr txBox="1">
            <a:spLocks/>
          </p:cNvSpPr>
          <p:nvPr/>
        </p:nvSpPr>
        <p:spPr>
          <a:xfrm>
            <a:off x="839971" y="3853876"/>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Glop</a:t>
            </a:r>
          </a:p>
          <a:p>
            <a:endParaRPr lang="en-US" b="1" dirty="0"/>
          </a:p>
          <a:p>
            <a:endParaRPr lang="en-US" b="1" dirty="0"/>
          </a:p>
        </p:txBody>
      </p:sp>
      <p:pic>
        <p:nvPicPr>
          <p:cNvPr id="4" name="Picture 4" descr="A picture containing snow, person, outdoor, skiing&#10;&#10;Description automatically generated">
            <a:extLst>
              <a:ext uri="{FF2B5EF4-FFF2-40B4-BE49-F238E27FC236}">
                <a16:creationId xmlns:a16="http://schemas.microsoft.com/office/drawing/2014/main" id="{3527ED8E-8589-446D-8431-97F73CFA8F2E}"/>
              </a:ext>
            </a:extLst>
          </p:cNvPr>
          <p:cNvPicPr>
            <a:picLocks noChangeAspect="1"/>
          </p:cNvPicPr>
          <p:nvPr/>
        </p:nvPicPr>
        <p:blipFill>
          <a:blip r:embed="rId3"/>
          <a:stretch>
            <a:fillRect/>
          </a:stretch>
        </p:blipFill>
        <p:spPr>
          <a:xfrm>
            <a:off x="5256027" y="333154"/>
            <a:ext cx="4657059" cy="6200553"/>
          </a:xfrm>
          <a:prstGeom prst="rect">
            <a:avLst/>
          </a:prstGeom>
        </p:spPr>
      </p:pic>
    </p:spTree>
    <p:extLst>
      <p:ext uri="{BB962C8B-B14F-4D97-AF65-F5344CB8AC3E}">
        <p14:creationId xmlns:p14="http://schemas.microsoft.com/office/powerpoint/2010/main" val="3488324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pic>
        <p:nvPicPr>
          <p:cNvPr id="6" name="Picture 6">
            <a:extLst>
              <a:ext uri="{FF2B5EF4-FFF2-40B4-BE49-F238E27FC236}">
                <a16:creationId xmlns:a16="http://schemas.microsoft.com/office/drawing/2014/main" id="{D018680E-CD88-45EC-8626-E59E742F4444}"/>
              </a:ext>
            </a:extLst>
          </p:cNvPr>
          <p:cNvPicPr>
            <a:picLocks noChangeAspect="1"/>
          </p:cNvPicPr>
          <p:nvPr/>
        </p:nvPicPr>
        <p:blipFill>
          <a:blip r:embed="rId3"/>
          <a:stretch>
            <a:fillRect/>
          </a:stretch>
        </p:blipFill>
        <p:spPr>
          <a:xfrm>
            <a:off x="1261641" y="2330148"/>
            <a:ext cx="5202820" cy="2660693"/>
          </a:xfrm>
          <a:prstGeom prst="rect">
            <a:avLst/>
          </a:prstGeom>
        </p:spPr>
      </p:pic>
      <p:pic>
        <p:nvPicPr>
          <p:cNvPr id="7" name="Picture 7">
            <a:extLst>
              <a:ext uri="{FF2B5EF4-FFF2-40B4-BE49-F238E27FC236}">
                <a16:creationId xmlns:a16="http://schemas.microsoft.com/office/drawing/2014/main" id="{8613991A-642B-416E-9A61-89A014409314}"/>
              </a:ext>
            </a:extLst>
          </p:cNvPr>
          <p:cNvPicPr>
            <a:picLocks noChangeAspect="1"/>
          </p:cNvPicPr>
          <p:nvPr/>
        </p:nvPicPr>
        <p:blipFill>
          <a:blip r:embed="rId4"/>
          <a:stretch>
            <a:fillRect/>
          </a:stretch>
        </p:blipFill>
        <p:spPr>
          <a:xfrm>
            <a:off x="7367286" y="2101287"/>
            <a:ext cx="3784921" cy="2838691"/>
          </a:xfrm>
          <a:prstGeom prst="rect">
            <a:avLst/>
          </a:prstGeom>
        </p:spPr>
      </p:pic>
      <p:pic>
        <p:nvPicPr>
          <p:cNvPr id="9" name="Picture 9" descr="A picture containing text, shelf, indoor, rack&#10;&#10;Description automatically generated">
            <a:extLst>
              <a:ext uri="{FF2B5EF4-FFF2-40B4-BE49-F238E27FC236}">
                <a16:creationId xmlns:a16="http://schemas.microsoft.com/office/drawing/2014/main" id="{174CE7D7-741C-4AE3-8EB4-4CBFEB8AC188}"/>
              </a:ext>
            </a:extLst>
          </p:cNvPr>
          <p:cNvPicPr>
            <a:picLocks noChangeAspect="1"/>
          </p:cNvPicPr>
          <p:nvPr/>
        </p:nvPicPr>
        <p:blipFill>
          <a:blip r:embed="rId5"/>
          <a:stretch>
            <a:fillRect/>
          </a:stretch>
        </p:blipFill>
        <p:spPr>
          <a:xfrm>
            <a:off x="5361008" y="3262225"/>
            <a:ext cx="2743200" cy="3439422"/>
          </a:xfrm>
          <a:prstGeom prst="rect">
            <a:avLst/>
          </a:prstGeom>
        </p:spPr>
      </p:pic>
    </p:spTree>
    <p:extLst>
      <p:ext uri="{BB962C8B-B14F-4D97-AF65-F5344CB8AC3E}">
        <p14:creationId xmlns:p14="http://schemas.microsoft.com/office/powerpoint/2010/main" val="2209267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Waxing</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Grip wax</a:t>
            </a:r>
          </a:p>
          <a:p>
            <a:pPr marL="0" inden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9AA124C1-DB5A-4C4B-971D-26D29E7F1BDE}"/>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a:t>
            </a:r>
            <a:r>
              <a:rPr lang="en-US" b="1" dirty="0">
                <a:ea typeface="+mn-lt"/>
                <a:cs typeface="+mn-lt"/>
              </a:rPr>
              <a:t>(hot)</a:t>
            </a:r>
            <a:endParaRPr lang="en-US" dirty="0">
              <a:ea typeface="+mn-lt"/>
              <a:cs typeface="+mn-lt"/>
            </a:endParaRPr>
          </a:p>
          <a:p>
            <a:endParaRPr lang="en-US" b="1" dirty="0"/>
          </a:p>
          <a:p>
            <a:pPr marL="0" indent="0">
              <a:buFont typeface="Arial" panose="020B0604020202020204" pitchFamily="34" charset="0"/>
              <a:buNone/>
            </a:pPr>
            <a:endParaRPr lang="en-US" b="1" dirty="0"/>
          </a:p>
          <a:p>
            <a:endParaRPr lang="en-US" b="1" dirty="0"/>
          </a:p>
          <a:p>
            <a:endParaRPr lang="en-US" b="1" dirty="0"/>
          </a:p>
        </p:txBody>
      </p:sp>
      <p:sp>
        <p:nvSpPr>
          <p:cNvPr id="9" name="Content Placeholder 2">
            <a:extLst>
              <a:ext uri="{FF2B5EF4-FFF2-40B4-BE49-F238E27FC236}">
                <a16:creationId xmlns:a16="http://schemas.microsoft.com/office/drawing/2014/main" id="{D135873E-979E-4EA7-A7D4-8A95C4E375F3}"/>
              </a:ext>
            </a:extLst>
          </p:cNvPr>
          <p:cNvSpPr txBox="1">
            <a:spLocks/>
          </p:cNvSpPr>
          <p:nvPr/>
        </p:nvSpPr>
        <p:spPr>
          <a:xfrm>
            <a:off x="839971" y="3233644"/>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Glide wax (liquid &amp; paste)</a:t>
            </a:r>
            <a:endParaRPr lang="en-US" b="1" dirty="0">
              <a:ea typeface="+mn-lt"/>
              <a:cs typeface="+mn-lt"/>
            </a:endParaRPr>
          </a:p>
          <a:p>
            <a:endParaRPr lang="en-US" b="1" dirty="0"/>
          </a:p>
          <a:p>
            <a:pPr marL="0" indent="0">
              <a:buFont typeface="Arial" panose="020B0604020202020204" pitchFamily="34" charset="0"/>
              <a:buNone/>
            </a:pPr>
            <a:endParaRPr lang="en-US" b="1" dirty="0"/>
          </a:p>
          <a:p>
            <a:endParaRPr lang="en-US" b="1" dirty="0"/>
          </a:p>
          <a:p>
            <a:endParaRPr lang="en-US" b="1" dirty="0"/>
          </a:p>
        </p:txBody>
      </p:sp>
      <p:sp>
        <p:nvSpPr>
          <p:cNvPr id="10" name="Content Placeholder 2">
            <a:extLst>
              <a:ext uri="{FF2B5EF4-FFF2-40B4-BE49-F238E27FC236}">
                <a16:creationId xmlns:a16="http://schemas.microsoft.com/office/drawing/2014/main" id="{A02E788D-1A65-4ADD-8941-D5E569EDDE76}"/>
              </a:ext>
            </a:extLst>
          </p:cNvPr>
          <p:cNvSpPr txBox="1">
            <a:spLocks/>
          </p:cNvSpPr>
          <p:nvPr/>
        </p:nvSpPr>
        <p:spPr>
          <a:xfrm>
            <a:off x="839971" y="3853876"/>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Glop</a:t>
            </a:r>
          </a:p>
          <a:p>
            <a:endParaRPr lang="en-US" b="1" dirty="0"/>
          </a:p>
          <a:p>
            <a:endParaRPr lang="en-US" b="1" dirty="0"/>
          </a:p>
        </p:txBody>
      </p:sp>
      <p:pic>
        <p:nvPicPr>
          <p:cNvPr id="4" name="Picture 4" descr="A picture containing snow, person, outdoor, skiing&#10;&#10;Description automatically generated">
            <a:extLst>
              <a:ext uri="{FF2B5EF4-FFF2-40B4-BE49-F238E27FC236}">
                <a16:creationId xmlns:a16="http://schemas.microsoft.com/office/drawing/2014/main" id="{3527ED8E-8589-446D-8431-97F73CFA8F2E}"/>
              </a:ext>
            </a:extLst>
          </p:cNvPr>
          <p:cNvPicPr>
            <a:picLocks noChangeAspect="1"/>
          </p:cNvPicPr>
          <p:nvPr/>
        </p:nvPicPr>
        <p:blipFill>
          <a:blip r:embed="rId3"/>
          <a:stretch>
            <a:fillRect/>
          </a:stretch>
        </p:blipFill>
        <p:spPr>
          <a:xfrm>
            <a:off x="5256027" y="333154"/>
            <a:ext cx="4657059" cy="6200553"/>
          </a:xfrm>
          <a:prstGeom prst="rect">
            <a:avLst/>
          </a:prstGeom>
        </p:spPr>
      </p:pic>
      <p:pic>
        <p:nvPicPr>
          <p:cNvPr id="5" name="Picture 5" descr="Text, shape, arrow&#10;&#10;Description automatically generated">
            <a:extLst>
              <a:ext uri="{FF2B5EF4-FFF2-40B4-BE49-F238E27FC236}">
                <a16:creationId xmlns:a16="http://schemas.microsoft.com/office/drawing/2014/main" id="{2BC41A07-85C3-42EE-9F2C-E8CF8F21C947}"/>
              </a:ext>
            </a:extLst>
          </p:cNvPr>
          <p:cNvPicPr>
            <a:picLocks noChangeAspect="1"/>
          </p:cNvPicPr>
          <p:nvPr/>
        </p:nvPicPr>
        <p:blipFill>
          <a:blip r:embed="rId4"/>
          <a:stretch>
            <a:fillRect/>
          </a:stretch>
        </p:blipFill>
        <p:spPr>
          <a:xfrm>
            <a:off x="2318119" y="4161095"/>
            <a:ext cx="2381250" cy="2381250"/>
          </a:xfrm>
          <a:prstGeom prst="rect">
            <a:avLst/>
          </a:prstGeom>
        </p:spPr>
      </p:pic>
      <p:pic>
        <p:nvPicPr>
          <p:cNvPr id="6" name="Picture 7" descr="A picture containing text, sign&#10;&#10;Description automatically generated">
            <a:extLst>
              <a:ext uri="{FF2B5EF4-FFF2-40B4-BE49-F238E27FC236}">
                <a16:creationId xmlns:a16="http://schemas.microsoft.com/office/drawing/2014/main" id="{17D3A83A-8A59-4202-9209-9DAD0BB6919D}"/>
              </a:ext>
            </a:extLst>
          </p:cNvPr>
          <p:cNvPicPr>
            <a:picLocks noChangeAspect="1"/>
          </p:cNvPicPr>
          <p:nvPr/>
        </p:nvPicPr>
        <p:blipFill>
          <a:blip r:embed="rId5"/>
          <a:stretch>
            <a:fillRect/>
          </a:stretch>
        </p:blipFill>
        <p:spPr>
          <a:xfrm>
            <a:off x="10031818" y="2128284"/>
            <a:ext cx="1821712" cy="1821712"/>
          </a:xfrm>
          <a:prstGeom prst="rect">
            <a:avLst/>
          </a:prstGeom>
        </p:spPr>
      </p:pic>
      <p:pic>
        <p:nvPicPr>
          <p:cNvPr id="8" name="Picture 10" descr="Text&#10;&#10;Description automatically generated">
            <a:extLst>
              <a:ext uri="{FF2B5EF4-FFF2-40B4-BE49-F238E27FC236}">
                <a16:creationId xmlns:a16="http://schemas.microsoft.com/office/drawing/2014/main" id="{10434D40-2AD0-43D9-BFAD-1F10C9D07A70}"/>
              </a:ext>
            </a:extLst>
          </p:cNvPr>
          <p:cNvPicPr>
            <a:picLocks noChangeAspect="1"/>
          </p:cNvPicPr>
          <p:nvPr/>
        </p:nvPicPr>
        <p:blipFill>
          <a:blip r:embed="rId6"/>
          <a:stretch>
            <a:fillRect/>
          </a:stretch>
        </p:blipFill>
        <p:spPr>
          <a:xfrm>
            <a:off x="10362673" y="4242391"/>
            <a:ext cx="1177725" cy="2059173"/>
          </a:xfrm>
          <a:prstGeom prst="rect">
            <a:avLst/>
          </a:prstGeom>
        </p:spPr>
      </p:pic>
    </p:spTree>
    <p:extLst>
      <p:ext uri="{BB962C8B-B14F-4D97-AF65-F5344CB8AC3E}">
        <p14:creationId xmlns:p14="http://schemas.microsoft.com/office/powerpoint/2010/main" val="1098721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4D2147-B84F-42B9-8231-F31A411F23E3}"/>
              </a:ext>
            </a:extLst>
          </p:cNvPr>
          <p:cNvPicPr>
            <a:picLocks noChangeAspect="1"/>
          </p:cNvPicPr>
          <p:nvPr/>
        </p:nvPicPr>
        <p:blipFill rotWithShape="1">
          <a:blip r:embed="rId2">
            <a:alphaModFix amt="50000"/>
          </a:blip>
          <a:srcRect t="15297" r="6" b="26185"/>
          <a:stretch/>
        </p:blipFill>
        <p:spPr>
          <a:xfrm>
            <a:off x="20" y="10"/>
            <a:ext cx="12188931" cy="6857990"/>
          </a:xfrm>
          <a:prstGeom prst="rect">
            <a:avLst/>
          </a:prstGeom>
        </p:spPr>
      </p:pic>
      <p:sp>
        <p:nvSpPr>
          <p:cNvPr id="2" name="Title 1"/>
          <p:cNvSpPr>
            <a:spLocks noGrp="1"/>
          </p:cNvSpPr>
          <p:nvPr>
            <p:ph type="ctrTitle"/>
          </p:nvPr>
        </p:nvSpPr>
        <p:spPr>
          <a:xfrm>
            <a:off x="1527048" y="1124712"/>
            <a:ext cx="9144000" cy="3063240"/>
          </a:xfrm>
        </p:spPr>
        <p:txBody>
          <a:bodyPr>
            <a:normAutofit/>
          </a:bodyPr>
          <a:lstStyle/>
          <a:p>
            <a:pPr algn="ctr">
              <a:lnSpc>
                <a:spcPct val="90000"/>
              </a:lnSpc>
            </a:pPr>
            <a:r>
              <a:rPr lang="en-US" sz="6700">
                <a:cs typeface="Calibri Light"/>
              </a:rPr>
              <a:t>Mountaineers</a:t>
            </a:r>
            <a:br>
              <a:rPr lang="en-US" sz="6700">
                <a:cs typeface="Calibri Light"/>
              </a:rPr>
            </a:br>
            <a:r>
              <a:rPr lang="en-US" sz="6700">
                <a:ea typeface="+mj-lt"/>
                <a:cs typeface="+mj-lt"/>
                <a:hlinkClick r:id="rId3"/>
              </a:rPr>
              <a:t>Nordic (Cross-country) Ski Course - Everett - 2022</a:t>
            </a:r>
            <a:endParaRPr lang="en-US" sz="6700">
              <a:cs typeface="Calibri Light"/>
            </a:endParaRPr>
          </a:p>
        </p:txBody>
      </p:sp>
      <p:sp>
        <p:nvSpPr>
          <p:cNvPr id="3" name="Subtitle 2"/>
          <p:cNvSpPr>
            <a:spLocks noGrp="1"/>
          </p:cNvSpPr>
          <p:nvPr>
            <p:ph type="subTitle" idx="1"/>
          </p:nvPr>
        </p:nvSpPr>
        <p:spPr>
          <a:xfrm>
            <a:off x="1527048" y="4599432"/>
            <a:ext cx="9144000" cy="1227520"/>
          </a:xfrm>
        </p:spPr>
        <p:txBody>
          <a:bodyPr vert="horz" lIns="91440" tIns="45720" rIns="91440" bIns="45720" rtlCol="0" anchor="t">
            <a:normAutofit/>
          </a:bodyPr>
          <a:lstStyle/>
          <a:p>
            <a:pPr algn="ctr"/>
            <a:r>
              <a:rPr lang="en-US" sz="3200" b="1" dirty="0"/>
              <a:t>Equipment Overview</a:t>
            </a:r>
          </a:p>
        </p:txBody>
      </p:sp>
      <p:sp>
        <p:nvSpPr>
          <p:cNvPr id="11"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7297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pic>
        <p:nvPicPr>
          <p:cNvPr id="11" name="Picture 11">
            <a:extLst>
              <a:ext uri="{FF2B5EF4-FFF2-40B4-BE49-F238E27FC236}">
                <a16:creationId xmlns:a16="http://schemas.microsoft.com/office/drawing/2014/main" id="{229C6732-4D0A-434E-B605-4260F941553D}"/>
              </a:ext>
            </a:extLst>
          </p:cNvPr>
          <p:cNvPicPr>
            <a:picLocks noChangeAspect="1"/>
          </p:cNvPicPr>
          <p:nvPr/>
        </p:nvPicPr>
        <p:blipFill>
          <a:blip r:embed="rId3"/>
          <a:stretch>
            <a:fillRect/>
          </a:stretch>
        </p:blipFill>
        <p:spPr>
          <a:xfrm>
            <a:off x="4547191" y="1929304"/>
            <a:ext cx="7439246" cy="3991764"/>
          </a:xfrm>
          <a:prstGeom prst="rect">
            <a:avLst/>
          </a:prstGeom>
        </p:spPr>
      </p:pic>
    </p:spTree>
    <p:extLst>
      <p:ext uri="{BB962C8B-B14F-4D97-AF65-F5344CB8AC3E}">
        <p14:creationId xmlns:p14="http://schemas.microsoft.com/office/powerpoint/2010/main" val="97657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pic>
        <p:nvPicPr>
          <p:cNvPr id="11" name="Picture 11">
            <a:extLst>
              <a:ext uri="{FF2B5EF4-FFF2-40B4-BE49-F238E27FC236}">
                <a16:creationId xmlns:a16="http://schemas.microsoft.com/office/drawing/2014/main" id="{229C6732-4D0A-434E-B605-4260F941553D}"/>
              </a:ext>
            </a:extLst>
          </p:cNvPr>
          <p:cNvPicPr>
            <a:picLocks noChangeAspect="1"/>
          </p:cNvPicPr>
          <p:nvPr/>
        </p:nvPicPr>
        <p:blipFill>
          <a:blip r:embed="rId3"/>
          <a:stretch>
            <a:fillRect/>
          </a:stretch>
        </p:blipFill>
        <p:spPr>
          <a:xfrm>
            <a:off x="4547191" y="1929304"/>
            <a:ext cx="7439246" cy="3991764"/>
          </a:xfrm>
          <a:prstGeom prst="rect">
            <a:avLst/>
          </a:prstGeom>
        </p:spPr>
      </p:pic>
      <p:sp>
        <p:nvSpPr>
          <p:cNvPr id="12" name="Oval 11">
            <a:extLst>
              <a:ext uri="{FF2B5EF4-FFF2-40B4-BE49-F238E27FC236}">
                <a16:creationId xmlns:a16="http://schemas.microsoft.com/office/drawing/2014/main" id="{D7883550-A232-4F3F-9A8A-E1506819BF70}"/>
              </a:ext>
            </a:extLst>
          </p:cNvPr>
          <p:cNvSpPr/>
          <p:nvPr/>
        </p:nvSpPr>
        <p:spPr>
          <a:xfrm>
            <a:off x="4150242" y="2635102"/>
            <a:ext cx="7611137" cy="10455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98F2F72-E865-41AC-9173-64642E6A561F}"/>
              </a:ext>
            </a:extLst>
          </p:cNvPr>
          <p:cNvSpPr/>
          <p:nvPr/>
        </p:nvSpPr>
        <p:spPr>
          <a:xfrm>
            <a:off x="4150242" y="3574311"/>
            <a:ext cx="7611137" cy="10455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887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sp>
        <p:nvSpPr>
          <p:cNvPr id="4" name="Content Placeholder 2">
            <a:extLst>
              <a:ext uri="{FF2B5EF4-FFF2-40B4-BE49-F238E27FC236}">
                <a16:creationId xmlns:a16="http://schemas.microsoft.com/office/drawing/2014/main" id="{5036F868-12F7-4C33-ACEB-7F1F4E8E86E5}"/>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Edges (metal vs non-metal)</a:t>
            </a:r>
          </a:p>
          <a:p>
            <a:pPr marL="0" indent="0">
              <a:buFont typeface="Arial" panose="020B0604020202020204" pitchFamily="34" charset="0"/>
              <a:buNone/>
            </a:pPr>
            <a:endParaRPr lang="en-US" b="1" dirty="0"/>
          </a:p>
          <a:p>
            <a:endParaRPr lang="en-US" b="1" dirty="0"/>
          </a:p>
          <a:p>
            <a:endParaRPr lang="en-US" b="1" dirty="0"/>
          </a:p>
        </p:txBody>
      </p:sp>
      <p:pic>
        <p:nvPicPr>
          <p:cNvPr id="6" name="Picture 6" descr="A picture containing ground&#10;&#10;Description automatically generated">
            <a:extLst>
              <a:ext uri="{FF2B5EF4-FFF2-40B4-BE49-F238E27FC236}">
                <a16:creationId xmlns:a16="http://schemas.microsoft.com/office/drawing/2014/main" id="{7833D301-94E7-4E31-91C6-89745810EA61}"/>
              </a:ext>
            </a:extLst>
          </p:cNvPr>
          <p:cNvPicPr>
            <a:picLocks noChangeAspect="1"/>
          </p:cNvPicPr>
          <p:nvPr/>
        </p:nvPicPr>
        <p:blipFill>
          <a:blip r:embed="rId3"/>
          <a:stretch>
            <a:fillRect/>
          </a:stretch>
        </p:blipFill>
        <p:spPr>
          <a:xfrm rot="5400000">
            <a:off x="6266121" y="2495107"/>
            <a:ext cx="4251251" cy="3514060"/>
          </a:xfrm>
          <a:prstGeom prst="rect">
            <a:avLst/>
          </a:prstGeom>
        </p:spPr>
      </p:pic>
    </p:spTree>
    <p:extLst>
      <p:ext uri="{BB962C8B-B14F-4D97-AF65-F5344CB8AC3E}">
        <p14:creationId xmlns:p14="http://schemas.microsoft.com/office/powerpoint/2010/main" val="597752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sp>
        <p:nvSpPr>
          <p:cNvPr id="4" name="Content Placeholder 2">
            <a:extLst>
              <a:ext uri="{FF2B5EF4-FFF2-40B4-BE49-F238E27FC236}">
                <a16:creationId xmlns:a16="http://schemas.microsoft.com/office/drawing/2014/main" id="{5036F868-12F7-4C33-ACEB-7F1F4E8E86E5}"/>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Edges (metal vs non-metal)</a:t>
            </a:r>
          </a:p>
          <a:p>
            <a:pPr marL="0" indent="0">
              <a:buFont typeface="Arial" panose="020B0604020202020204" pitchFamily="34" charse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B53F06F2-B879-463E-B363-68B3CE10B034}"/>
              </a:ext>
            </a:extLst>
          </p:cNvPr>
          <p:cNvSpPr txBox="1">
            <a:spLocks/>
          </p:cNvSpPr>
          <p:nvPr/>
        </p:nvSpPr>
        <p:spPr>
          <a:xfrm>
            <a:off x="839972" y="3118458"/>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Wax pocket (</a:t>
            </a:r>
            <a:r>
              <a:rPr lang="en-US" b="1" dirty="0" err="1"/>
              <a:t>waxless</a:t>
            </a:r>
            <a:r>
              <a:rPr lang="en-US" b="1" dirty="0"/>
              <a:t> vs skins vs </a:t>
            </a:r>
            <a:r>
              <a:rPr lang="en-US" b="1" dirty="0" err="1"/>
              <a:t>waxable</a:t>
            </a:r>
            <a:r>
              <a:rPr lang="en-US" b="1" dirty="0"/>
              <a:t>)</a:t>
            </a:r>
          </a:p>
          <a:p>
            <a:pPr marL="0" indent="0">
              <a:buFont typeface="Arial" panose="020B0604020202020204" pitchFamily="34" charset="0"/>
              <a:buNone/>
            </a:pPr>
            <a:endParaRPr lang="en-US" b="1" dirty="0"/>
          </a:p>
          <a:p>
            <a:endParaRPr lang="en-US" b="1" dirty="0"/>
          </a:p>
          <a:p>
            <a:endParaRPr lang="en-US" b="1" dirty="0"/>
          </a:p>
        </p:txBody>
      </p:sp>
      <p:pic>
        <p:nvPicPr>
          <p:cNvPr id="5" name="Picture 7" descr="A picture containing text, antenna&#10;&#10;Description automatically generated">
            <a:extLst>
              <a:ext uri="{FF2B5EF4-FFF2-40B4-BE49-F238E27FC236}">
                <a16:creationId xmlns:a16="http://schemas.microsoft.com/office/drawing/2014/main" id="{673DE894-A6BB-4B90-BB45-7D3A888335A5}"/>
              </a:ext>
            </a:extLst>
          </p:cNvPr>
          <p:cNvPicPr>
            <a:picLocks noChangeAspect="1"/>
          </p:cNvPicPr>
          <p:nvPr/>
        </p:nvPicPr>
        <p:blipFill>
          <a:blip r:embed="rId3"/>
          <a:stretch>
            <a:fillRect/>
          </a:stretch>
        </p:blipFill>
        <p:spPr>
          <a:xfrm>
            <a:off x="878959" y="4681116"/>
            <a:ext cx="4816545" cy="1234883"/>
          </a:xfrm>
          <a:prstGeom prst="rect">
            <a:avLst/>
          </a:prstGeom>
        </p:spPr>
      </p:pic>
      <p:pic>
        <p:nvPicPr>
          <p:cNvPr id="8" name="Picture 8">
            <a:extLst>
              <a:ext uri="{FF2B5EF4-FFF2-40B4-BE49-F238E27FC236}">
                <a16:creationId xmlns:a16="http://schemas.microsoft.com/office/drawing/2014/main" id="{6CEBA06F-F441-4020-BAAE-870D5283B9E8}"/>
              </a:ext>
            </a:extLst>
          </p:cNvPr>
          <p:cNvPicPr>
            <a:picLocks noChangeAspect="1"/>
          </p:cNvPicPr>
          <p:nvPr/>
        </p:nvPicPr>
        <p:blipFill>
          <a:blip r:embed="rId4"/>
          <a:stretch>
            <a:fillRect/>
          </a:stretch>
        </p:blipFill>
        <p:spPr>
          <a:xfrm>
            <a:off x="5185144" y="2194352"/>
            <a:ext cx="3407734" cy="2168041"/>
          </a:xfrm>
          <a:prstGeom prst="rect">
            <a:avLst/>
          </a:prstGeom>
        </p:spPr>
      </p:pic>
      <p:pic>
        <p:nvPicPr>
          <p:cNvPr id="9" name="Picture 9">
            <a:extLst>
              <a:ext uri="{FF2B5EF4-FFF2-40B4-BE49-F238E27FC236}">
                <a16:creationId xmlns:a16="http://schemas.microsoft.com/office/drawing/2014/main" id="{07C0E8F3-C2B1-4B32-9F7F-633C2A9FA37C}"/>
              </a:ext>
            </a:extLst>
          </p:cNvPr>
          <p:cNvPicPr>
            <a:picLocks noChangeAspect="1"/>
          </p:cNvPicPr>
          <p:nvPr/>
        </p:nvPicPr>
        <p:blipFill>
          <a:blip r:embed="rId5"/>
          <a:stretch>
            <a:fillRect/>
          </a:stretch>
        </p:blipFill>
        <p:spPr>
          <a:xfrm>
            <a:off x="9092609" y="1873298"/>
            <a:ext cx="2503967" cy="2854451"/>
          </a:xfrm>
          <a:prstGeom prst="rect">
            <a:avLst/>
          </a:prstGeom>
        </p:spPr>
      </p:pic>
      <p:pic>
        <p:nvPicPr>
          <p:cNvPr id="10" name="Picture 10">
            <a:extLst>
              <a:ext uri="{FF2B5EF4-FFF2-40B4-BE49-F238E27FC236}">
                <a16:creationId xmlns:a16="http://schemas.microsoft.com/office/drawing/2014/main" id="{69D7D501-9F81-4D48-BAD2-A25B1FAB48BC}"/>
              </a:ext>
            </a:extLst>
          </p:cNvPr>
          <p:cNvPicPr>
            <a:picLocks noChangeAspect="1"/>
          </p:cNvPicPr>
          <p:nvPr/>
        </p:nvPicPr>
        <p:blipFill rotWithShape="1">
          <a:blip r:embed="rId6"/>
          <a:srcRect l="8738" t="13270" r="14563" b="25714"/>
          <a:stretch/>
        </p:blipFill>
        <p:spPr>
          <a:xfrm>
            <a:off x="6718005" y="4865700"/>
            <a:ext cx="4009010" cy="1792112"/>
          </a:xfrm>
          <a:prstGeom prst="rect">
            <a:avLst/>
          </a:prstGeom>
        </p:spPr>
      </p:pic>
    </p:spTree>
    <p:extLst>
      <p:ext uri="{BB962C8B-B14F-4D97-AF65-F5344CB8AC3E}">
        <p14:creationId xmlns:p14="http://schemas.microsoft.com/office/powerpoint/2010/main" val="1274556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sp>
        <p:nvSpPr>
          <p:cNvPr id="4" name="Content Placeholder 2">
            <a:extLst>
              <a:ext uri="{FF2B5EF4-FFF2-40B4-BE49-F238E27FC236}">
                <a16:creationId xmlns:a16="http://schemas.microsoft.com/office/drawing/2014/main" id="{5036F868-12F7-4C33-ACEB-7F1F4E8E86E5}"/>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Edges (metal vs non-metal)</a:t>
            </a:r>
          </a:p>
          <a:p>
            <a:pPr marL="0" indent="0">
              <a:buFont typeface="Arial" panose="020B0604020202020204" pitchFamily="34" charse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B53F06F2-B879-463E-B363-68B3CE10B034}"/>
              </a:ext>
            </a:extLst>
          </p:cNvPr>
          <p:cNvSpPr txBox="1">
            <a:spLocks/>
          </p:cNvSpPr>
          <p:nvPr/>
        </p:nvSpPr>
        <p:spPr>
          <a:xfrm>
            <a:off x="839972" y="3118458"/>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Wax pocket (</a:t>
            </a:r>
            <a:r>
              <a:rPr lang="en-US" b="1" dirty="0" err="1"/>
              <a:t>waxless</a:t>
            </a:r>
            <a:r>
              <a:rPr lang="en-US" b="1" dirty="0"/>
              <a:t> vs skins vs </a:t>
            </a:r>
            <a:r>
              <a:rPr lang="en-US" b="1" dirty="0" err="1"/>
              <a:t>waxable</a:t>
            </a:r>
            <a:r>
              <a:rPr lang="en-US" b="1" dirty="0"/>
              <a:t>)</a:t>
            </a:r>
          </a:p>
          <a:p>
            <a:pPr marL="0" indent="0">
              <a:buFont typeface="Arial" panose="020B0604020202020204" pitchFamily="34" charset="0"/>
              <a:buNone/>
            </a:pPr>
            <a:endParaRPr lang="en-US" b="1" dirty="0"/>
          </a:p>
          <a:p>
            <a:endParaRPr lang="en-US" b="1" dirty="0"/>
          </a:p>
          <a:p>
            <a:endParaRPr lang="en-US" b="1" dirty="0"/>
          </a:p>
        </p:txBody>
      </p:sp>
      <p:pic>
        <p:nvPicPr>
          <p:cNvPr id="5" name="Picture 7" descr="A picture containing text, antenna&#10;&#10;Description automatically generated">
            <a:extLst>
              <a:ext uri="{FF2B5EF4-FFF2-40B4-BE49-F238E27FC236}">
                <a16:creationId xmlns:a16="http://schemas.microsoft.com/office/drawing/2014/main" id="{673DE894-A6BB-4B90-BB45-7D3A888335A5}"/>
              </a:ext>
            </a:extLst>
          </p:cNvPr>
          <p:cNvPicPr>
            <a:picLocks noChangeAspect="1"/>
          </p:cNvPicPr>
          <p:nvPr/>
        </p:nvPicPr>
        <p:blipFill>
          <a:blip r:embed="rId3"/>
          <a:stretch>
            <a:fillRect/>
          </a:stretch>
        </p:blipFill>
        <p:spPr>
          <a:xfrm>
            <a:off x="878959" y="4681116"/>
            <a:ext cx="4816545" cy="1234883"/>
          </a:xfrm>
          <a:prstGeom prst="rect">
            <a:avLst/>
          </a:prstGeom>
        </p:spPr>
      </p:pic>
      <p:pic>
        <p:nvPicPr>
          <p:cNvPr id="8" name="Picture 8">
            <a:extLst>
              <a:ext uri="{FF2B5EF4-FFF2-40B4-BE49-F238E27FC236}">
                <a16:creationId xmlns:a16="http://schemas.microsoft.com/office/drawing/2014/main" id="{6CEBA06F-F441-4020-BAAE-870D5283B9E8}"/>
              </a:ext>
            </a:extLst>
          </p:cNvPr>
          <p:cNvPicPr>
            <a:picLocks noChangeAspect="1"/>
          </p:cNvPicPr>
          <p:nvPr/>
        </p:nvPicPr>
        <p:blipFill>
          <a:blip r:embed="rId4"/>
          <a:stretch>
            <a:fillRect/>
          </a:stretch>
        </p:blipFill>
        <p:spPr>
          <a:xfrm>
            <a:off x="5185144" y="2194352"/>
            <a:ext cx="3407734" cy="2168041"/>
          </a:xfrm>
          <a:prstGeom prst="rect">
            <a:avLst/>
          </a:prstGeom>
        </p:spPr>
      </p:pic>
      <p:pic>
        <p:nvPicPr>
          <p:cNvPr id="9" name="Picture 9">
            <a:extLst>
              <a:ext uri="{FF2B5EF4-FFF2-40B4-BE49-F238E27FC236}">
                <a16:creationId xmlns:a16="http://schemas.microsoft.com/office/drawing/2014/main" id="{07C0E8F3-C2B1-4B32-9F7F-633C2A9FA37C}"/>
              </a:ext>
            </a:extLst>
          </p:cNvPr>
          <p:cNvPicPr>
            <a:picLocks noChangeAspect="1"/>
          </p:cNvPicPr>
          <p:nvPr/>
        </p:nvPicPr>
        <p:blipFill>
          <a:blip r:embed="rId5"/>
          <a:stretch>
            <a:fillRect/>
          </a:stretch>
        </p:blipFill>
        <p:spPr>
          <a:xfrm>
            <a:off x="9092609" y="1873298"/>
            <a:ext cx="2503967" cy="2854451"/>
          </a:xfrm>
          <a:prstGeom prst="rect">
            <a:avLst/>
          </a:prstGeom>
        </p:spPr>
      </p:pic>
      <p:pic>
        <p:nvPicPr>
          <p:cNvPr id="10" name="Picture 10">
            <a:extLst>
              <a:ext uri="{FF2B5EF4-FFF2-40B4-BE49-F238E27FC236}">
                <a16:creationId xmlns:a16="http://schemas.microsoft.com/office/drawing/2014/main" id="{69D7D501-9F81-4D48-BAD2-A25B1FAB48BC}"/>
              </a:ext>
            </a:extLst>
          </p:cNvPr>
          <p:cNvPicPr>
            <a:picLocks noChangeAspect="1"/>
          </p:cNvPicPr>
          <p:nvPr/>
        </p:nvPicPr>
        <p:blipFill rotWithShape="1">
          <a:blip r:embed="rId6"/>
          <a:srcRect l="8738" t="13270" r="14563" b="25714"/>
          <a:stretch/>
        </p:blipFill>
        <p:spPr>
          <a:xfrm>
            <a:off x="6718005" y="4865700"/>
            <a:ext cx="4009010" cy="1792112"/>
          </a:xfrm>
          <a:prstGeom prst="rect">
            <a:avLst/>
          </a:prstGeom>
        </p:spPr>
      </p:pic>
      <p:sp>
        <p:nvSpPr>
          <p:cNvPr id="6" name="Oval 5">
            <a:extLst>
              <a:ext uri="{FF2B5EF4-FFF2-40B4-BE49-F238E27FC236}">
                <a16:creationId xmlns:a16="http://schemas.microsoft.com/office/drawing/2014/main" id="{89EA73E2-EA99-4906-B42E-85E0146096B2}"/>
              </a:ext>
            </a:extLst>
          </p:cNvPr>
          <p:cNvSpPr/>
          <p:nvPr/>
        </p:nvSpPr>
        <p:spPr>
          <a:xfrm>
            <a:off x="4699590" y="1926265"/>
            <a:ext cx="4146696" cy="2720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90B8637-5076-4CDC-ADAB-DFEF8CE2622C}"/>
              </a:ext>
            </a:extLst>
          </p:cNvPr>
          <p:cNvSpPr/>
          <p:nvPr/>
        </p:nvSpPr>
        <p:spPr>
          <a:xfrm>
            <a:off x="8996916" y="1873103"/>
            <a:ext cx="1984743" cy="29150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9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sp>
        <p:nvSpPr>
          <p:cNvPr id="4" name="Content Placeholder 2">
            <a:extLst>
              <a:ext uri="{FF2B5EF4-FFF2-40B4-BE49-F238E27FC236}">
                <a16:creationId xmlns:a16="http://schemas.microsoft.com/office/drawing/2014/main" id="{5036F868-12F7-4C33-ACEB-7F1F4E8E86E5}"/>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Edges (metal vs non-metal)</a:t>
            </a:r>
          </a:p>
          <a:p>
            <a:pPr marL="0" indent="0">
              <a:buFont typeface="Arial" panose="020B0604020202020204" pitchFamily="34" charse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B53F06F2-B879-463E-B363-68B3CE10B034}"/>
              </a:ext>
            </a:extLst>
          </p:cNvPr>
          <p:cNvSpPr txBox="1">
            <a:spLocks/>
          </p:cNvSpPr>
          <p:nvPr/>
        </p:nvSpPr>
        <p:spPr>
          <a:xfrm>
            <a:off x="839972" y="3118458"/>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Wax pocket (</a:t>
            </a:r>
            <a:r>
              <a:rPr lang="en-US" b="1" dirty="0" err="1"/>
              <a:t>waxless</a:t>
            </a:r>
            <a:r>
              <a:rPr lang="en-US" b="1" dirty="0"/>
              <a:t> vs skins vs </a:t>
            </a:r>
            <a:r>
              <a:rPr lang="en-US" b="1" dirty="0" err="1"/>
              <a:t>waxable</a:t>
            </a:r>
            <a:r>
              <a:rPr lang="en-US" b="1" dirty="0"/>
              <a:t>)</a:t>
            </a:r>
          </a:p>
          <a:p>
            <a:pPr marL="0" indent="0">
              <a:buFont typeface="Arial" panose="020B0604020202020204" pitchFamily="34" charset="0"/>
              <a:buNone/>
            </a:pPr>
            <a:endParaRPr lang="en-US" b="1" dirty="0"/>
          </a:p>
          <a:p>
            <a:endParaRPr lang="en-US" b="1" dirty="0"/>
          </a:p>
          <a:p>
            <a:endParaRPr lang="en-US" b="1" dirty="0"/>
          </a:p>
        </p:txBody>
      </p:sp>
      <p:sp>
        <p:nvSpPr>
          <p:cNvPr id="14" name="Content Placeholder 2">
            <a:extLst>
              <a:ext uri="{FF2B5EF4-FFF2-40B4-BE49-F238E27FC236}">
                <a16:creationId xmlns:a16="http://schemas.microsoft.com/office/drawing/2014/main" id="{54210847-E0A3-47B8-A705-ED3CF592A397}"/>
              </a:ext>
            </a:extLst>
          </p:cNvPr>
          <p:cNvSpPr txBox="1">
            <a:spLocks/>
          </p:cNvSpPr>
          <p:nvPr/>
        </p:nvSpPr>
        <p:spPr>
          <a:xfrm>
            <a:off x="839972" y="3685527"/>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Binding (3-pin vs NNN vs NNN-BC vs SNS)</a:t>
            </a:r>
          </a:p>
          <a:p>
            <a:endParaRPr lang="en-US" b="1" dirty="0"/>
          </a:p>
          <a:p>
            <a:endParaRPr lang="en-US" b="1" dirty="0"/>
          </a:p>
        </p:txBody>
      </p:sp>
      <p:pic>
        <p:nvPicPr>
          <p:cNvPr id="16" name="Picture 16" descr="Diagram, text&#10;&#10;Description automatically generated">
            <a:extLst>
              <a:ext uri="{FF2B5EF4-FFF2-40B4-BE49-F238E27FC236}">
                <a16:creationId xmlns:a16="http://schemas.microsoft.com/office/drawing/2014/main" id="{055FB6B3-8A81-4B2D-A1D1-406737EE8948}"/>
              </a:ext>
            </a:extLst>
          </p:cNvPr>
          <p:cNvPicPr>
            <a:picLocks noChangeAspect="1"/>
          </p:cNvPicPr>
          <p:nvPr/>
        </p:nvPicPr>
        <p:blipFill rotWithShape="1">
          <a:blip r:embed="rId3"/>
          <a:srcRect l="5595" t="3373" r="5000" b="7143"/>
          <a:stretch/>
        </p:blipFill>
        <p:spPr>
          <a:xfrm>
            <a:off x="4715539" y="2030110"/>
            <a:ext cx="7358942" cy="4462843"/>
          </a:xfrm>
          <a:prstGeom prst="rect">
            <a:avLst/>
          </a:prstGeom>
        </p:spPr>
      </p:pic>
      <p:sp>
        <p:nvSpPr>
          <p:cNvPr id="9" name="Rectangle 8">
            <a:extLst>
              <a:ext uri="{FF2B5EF4-FFF2-40B4-BE49-F238E27FC236}">
                <a16:creationId xmlns:a16="http://schemas.microsoft.com/office/drawing/2014/main" id="{D45AB007-DD3E-4119-A362-FB1FFF5CD2A6}"/>
              </a:ext>
            </a:extLst>
          </p:cNvPr>
          <p:cNvSpPr/>
          <p:nvPr/>
        </p:nvSpPr>
        <p:spPr>
          <a:xfrm>
            <a:off x="5647659" y="4540101"/>
            <a:ext cx="451884" cy="192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462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24D6-3357-47A8-AC94-5C99BDAFF88B}"/>
              </a:ext>
            </a:extLst>
          </p:cNvPr>
          <p:cNvSpPr>
            <a:spLocks noGrp="1"/>
          </p:cNvSpPr>
          <p:nvPr>
            <p:ph type="title"/>
          </p:nvPr>
        </p:nvSpPr>
        <p:spPr/>
        <p:txBody>
          <a:bodyPr/>
          <a:lstStyle/>
          <a:p>
            <a:r>
              <a:rPr lang="en-US" dirty="0"/>
              <a:t>Ski types</a:t>
            </a:r>
          </a:p>
        </p:txBody>
      </p:sp>
      <p:sp>
        <p:nvSpPr>
          <p:cNvPr id="3" name="Content Placeholder 2">
            <a:extLst>
              <a:ext uri="{FF2B5EF4-FFF2-40B4-BE49-F238E27FC236}">
                <a16:creationId xmlns:a16="http://schemas.microsoft.com/office/drawing/2014/main" id="{7BB0FC7F-9593-42E4-BA7A-DCB12CCFECE4}"/>
              </a:ext>
            </a:extLst>
          </p:cNvPr>
          <p:cNvSpPr>
            <a:spLocks noGrp="1"/>
          </p:cNvSpPr>
          <p:nvPr>
            <p:ph idx="1"/>
          </p:nvPr>
        </p:nvSpPr>
        <p:spPr>
          <a:xfrm>
            <a:off x="838200" y="1929384"/>
            <a:ext cx="4224670" cy="619170"/>
          </a:xfrm>
        </p:spPr>
        <p:txBody>
          <a:bodyPr vert="horz" lIns="91440" tIns="45720" rIns="91440" bIns="45720" rtlCol="0" anchor="t">
            <a:normAutofit/>
          </a:bodyPr>
          <a:lstStyle/>
          <a:p>
            <a:r>
              <a:rPr lang="en-US" b="1" dirty="0"/>
              <a:t>Width (wide vs narrow)</a:t>
            </a:r>
          </a:p>
          <a:p>
            <a:pPr marL="0" indent="0">
              <a:buNone/>
            </a:pPr>
            <a:endParaRPr lang="en-US" b="1" dirty="0"/>
          </a:p>
          <a:p>
            <a:endParaRPr lang="en-US" b="1" dirty="0"/>
          </a:p>
          <a:p>
            <a:endParaRPr lang="en-US" b="1" dirty="0"/>
          </a:p>
        </p:txBody>
      </p:sp>
      <p:sp>
        <p:nvSpPr>
          <p:cNvPr id="4" name="Content Placeholder 2">
            <a:extLst>
              <a:ext uri="{FF2B5EF4-FFF2-40B4-BE49-F238E27FC236}">
                <a16:creationId xmlns:a16="http://schemas.microsoft.com/office/drawing/2014/main" id="{5036F868-12F7-4C33-ACEB-7F1F4E8E86E5}"/>
              </a:ext>
            </a:extLst>
          </p:cNvPr>
          <p:cNvSpPr txBox="1">
            <a:spLocks/>
          </p:cNvSpPr>
          <p:nvPr/>
        </p:nvSpPr>
        <p:spPr>
          <a:xfrm>
            <a:off x="839972" y="2551389"/>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Edges (metal vs non-metal)</a:t>
            </a:r>
          </a:p>
          <a:p>
            <a:pPr marL="0" indent="0">
              <a:buFont typeface="Arial" panose="020B0604020202020204" pitchFamily="34" charset="0"/>
              <a:buNone/>
            </a:pPr>
            <a:endParaRPr lang="en-US" b="1" dirty="0"/>
          </a:p>
          <a:p>
            <a:endParaRPr lang="en-US" b="1" dirty="0"/>
          </a:p>
          <a:p>
            <a:endParaRPr lang="en-US" b="1" dirty="0"/>
          </a:p>
        </p:txBody>
      </p:sp>
      <p:sp>
        <p:nvSpPr>
          <p:cNvPr id="7" name="Content Placeholder 2">
            <a:extLst>
              <a:ext uri="{FF2B5EF4-FFF2-40B4-BE49-F238E27FC236}">
                <a16:creationId xmlns:a16="http://schemas.microsoft.com/office/drawing/2014/main" id="{B53F06F2-B879-463E-B363-68B3CE10B034}"/>
              </a:ext>
            </a:extLst>
          </p:cNvPr>
          <p:cNvSpPr txBox="1">
            <a:spLocks/>
          </p:cNvSpPr>
          <p:nvPr/>
        </p:nvSpPr>
        <p:spPr>
          <a:xfrm>
            <a:off x="839972" y="3118458"/>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Wax pocket (</a:t>
            </a:r>
            <a:r>
              <a:rPr lang="en-US" b="1" dirty="0" err="1"/>
              <a:t>waxless</a:t>
            </a:r>
            <a:r>
              <a:rPr lang="en-US" b="1" dirty="0"/>
              <a:t> vs skins vs </a:t>
            </a:r>
            <a:r>
              <a:rPr lang="en-US" b="1" dirty="0" err="1"/>
              <a:t>waxable</a:t>
            </a:r>
            <a:r>
              <a:rPr lang="en-US" b="1" dirty="0"/>
              <a:t>)</a:t>
            </a:r>
          </a:p>
          <a:p>
            <a:pPr marL="0" indent="0">
              <a:buFont typeface="Arial" panose="020B0604020202020204" pitchFamily="34" charset="0"/>
              <a:buNone/>
            </a:pPr>
            <a:endParaRPr lang="en-US" b="1" dirty="0"/>
          </a:p>
          <a:p>
            <a:endParaRPr lang="en-US" b="1" dirty="0"/>
          </a:p>
          <a:p>
            <a:endParaRPr lang="en-US" b="1" dirty="0"/>
          </a:p>
        </p:txBody>
      </p:sp>
      <p:sp>
        <p:nvSpPr>
          <p:cNvPr id="14" name="Content Placeholder 2">
            <a:extLst>
              <a:ext uri="{FF2B5EF4-FFF2-40B4-BE49-F238E27FC236}">
                <a16:creationId xmlns:a16="http://schemas.microsoft.com/office/drawing/2014/main" id="{54210847-E0A3-47B8-A705-ED3CF592A397}"/>
              </a:ext>
            </a:extLst>
          </p:cNvPr>
          <p:cNvSpPr txBox="1">
            <a:spLocks/>
          </p:cNvSpPr>
          <p:nvPr/>
        </p:nvSpPr>
        <p:spPr>
          <a:xfrm>
            <a:off x="839972" y="3685527"/>
            <a:ext cx="4224670" cy="619170"/>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Binding (3-pin vs NNN vs NNN-BC vs SNS)</a:t>
            </a:r>
          </a:p>
          <a:p>
            <a:endParaRPr lang="en-US" b="1" dirty="0"/>
          </a:p>
          <a:p>
            <a:endParaRPr lang="en-US" b="1" dirty="0"/>
          </a:p>
        </p:txBody>
      </p:sp>
      <p:pic>
        <p:nvPicPr>
          <p:cNvPr id="16" name="Picture 16" descr="Diagram, text&#10;&#10;Description automatically generated">
            <a:extLst>
              <a:ext uri="{FF2B5EF4-FFF2-40B4-BE49-F238E27FC236}">
                <a16:creationId xmlns:a16="http://schemas.microsoft.com/office/drawing/2014/main" id="{055FB6B3-8A81-4B2D-A1D1-406737EE8948}"/>
              </a:ext>
            </a:extLst>
          </p:cNvPr>
          <p:cNvPicPr>
            <a:picLocks noChangeAspect="1"/>
          </p:cNvPicPr>
          <p:nvPr/>
        </p:nvPicPr>
        <p:blipFill rotWithShape="1">
          <a:blip r:embed="rId3"/>
          <a:srcRect l="5595" t="3373" r="5000" b="7143"/>
          <a:stretch/>
        </p:blipFill>
        <p:spPr>
          <a:xfrm>
            <a:off x="4715539" y="2030110"/>
            <a:ext cx="7358942" cy="4462843"/>
          </a:xfrm>
          <a:prstGeom prst="rect">
            <a:avLst/>
          </a:prstGeom>
        </p:spPr>
      </p:pic>
      <p:sp>
        <p:nvSpPr>
          <p:cNvPr id="5" name="Oval 4">
            <a:extLst>
              <a:ext uri="{FF2B5EF4-FFF2-40B4-BE49-F238E27FC236}">
                <a16:creationId xmlns:a16="http://schemas.microsoft.com/office/drawing/2014/main" id="{DA0663F6-0E29-409A-AC74-ABA18E344AFA}"/>
              </a:ext>
            </a:extLst>
          </p:cNvPr>
          <p:cNvSpPr/>
          <p:nvPr/>
        </p:nvSpPr>
        <p:spPr>
          <a:xfrm>
            <a:off x="6099543" y="2236381"/>
            <a:ext cx="1169581" cy="23037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34B1FE-CAE2-4124-9F3B-110BDA5323D0}"/>
              </a:ext>
            </a:extLst>
          </p:cNvPr>
          <p:cNvSpPr/>
          <p:nvPr/>
        </p:nvSpPr>
        <p:spPr>
          <a:xfrm>
            <a:off x="7774170" y="2236381"/>
            <a:ext cx="1169581" cy="23037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5AB007-DD3E-4119-A362-FB1FFF5CD2A6}"/>
              </a:ext>
            </a:extLst>
          </p:cNvPr>
          <p:cNvSpPr/>
          <p:nvPr/>
        </p:nvSpPr>
        <p:spPr>
          <a:xfrm>
            <a:off x="5647659" y="4540101"/>
            <a:ext cx="451884" cy="192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164903"/>
      </p:ext>
    </p:extLst>
  </p:cSld>
  <p:clrMapOvr>
    <a:masterClrMapping/>
  </p:clrMapOvr>
</p:sld>
</file>

<file path=ppt/theme/theme1.xml><?xml version="1.0" encoding="utf-8"?>
<a:theme xmlns:a="http://schemas.openxmlformats.org/drawingml/2006/main" name="Sketchy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SketchyVTI</vt:lpstr>
      <vt:lpstr>Mountaineers Nordic (Cross-country) Ski Course - Everett - 2022</vt:lpstr>
      <vt:lpstr>Ski types</vt:lpstr>
      <vt:lpstr>Ski types</vt:lpstr>
      <vt:lpstr>Ski types</vt:lpstr>
      <vt:lpstr>Ski types</vt:lpstr>
      <vt:lpstr>Ski types</vt:lpstr>
      <vt:lpstr>Ski types</vt:lpstr>
      <vt:lpstr>Ski types</vt:lpstr>
      <vt:lpstr>Ski types</vt:lpstr>
      <vt:lpstr>Ski types</vt:lpstr>
      <vt:lpstr>Ski Length</vt:lpstr>
      <vt:lpstr>Ski Length</vt:lpstr>
      <vt:lpstr>Boots</vt:lpstr>
      <vt:lpstr>Poles</vt:lpstr>
      <vt:lpstr>Poles</vt:lpstr>
      <vt:lpstr>Waxing</vt:lpstr>
      <vt:lpstr>Waxing</vt:lpstr>
      <vt:lpstr>Waxing</vt:lpstr>
      <vt:lpstr>Waxing</vt:lpstr>
      <vt:lpstr>Waxing</vt:lpstr>
      <vt:lpstr>Mountaineers Nordic (Cross-country) Ski Course - Everett - 2022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1261</cp:revision>
  <dcterms:created xsi:type="dcterms:W3CDTF">2021-12-31T19:04:21Z</dcterms:created>
  <dcterms:modified xsi:type="dcterms:W3CDTF">2022-01-02T02:58:23Z</dcterms:modified>
</cp:coreProperties>
</file>