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5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2" r:id="rId3"/>
    <p:sldId id="257" r:id="rId4"/>
    <p:sldId id="280" r:id="rId5"/>
    <p:sldId id="273" r:id="rId6"/>
    <p:sldId id="274" r:id="rId7"/>
    <p:sldId id="279" r:id="rId8"/>
    <p:sldId id="260" r:id="rId9"/>
    <p:sldId id="267" r:id="rId10"/>
    <p:sldId id="259" r:id="rId11"/>
    <p:sldId id="266" r:id="rId12"/>
    <p:sldId id="258" r:id="rId13"/>
    <p:sldId id="265" r:id="rId14"/>
    <p:sldId id="263" r:id="rId15"/>
    <p:sldId id="264" r:id="rId16"/>
    <p:sldId id="278" r:id="rId17"/>
    <p:sldId id="276" r:id="rId18"/>
    <p:sldId id="275" r:id="rId19"/>
    <p:sldId id="277" r:id="rId20"/>
    <p:sldId id="270" r:id="rId21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ty O'Rourke" initials="PO" lastIdx="1" clrIdx="0">
    <p:extLst>
      <p:ext uri="{19B8F6BF-5375-455C-9EA6-DF929625EA0E}">
        <p15:presenceInfo xmlns:p15="http://schemas.microsoft.com/office/powerpoint/2012/main" userId="3a86b26439906e3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AC539F-8ED8-4AB1-A3C9-D473D7194451}" v="2" dt="2019-02-20T05:05:06.4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7" autoAdjust="0"/>
    <p:restoredTop sz="90447" autoAdjust="0"/>
  </p:normalViewPr>
  <p:slideViewPr>
    <p:cSldViewPr>
      <p:cViewPr varScale="1">
        <p:scale>
          <a:sx n="115" d="100"/>
          <a:sy n="115" d="100"/>
        </p:scale>
        <p:origin x="147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ty O'Rourke" userId="3a86b26439906e31" providerId="LiveId" clId="{23AC539F-8ED8-4AB1-A3C9-D473D7194451}"/>
    <pc:docChg chg="modSld">
      <pc:chgData name="Patty O'Rourke" userId="3a86b26439906e31" providerId="LiveId" clId="{23AC539F-8ED8-4AB1-A3C9-D473D7194451}" dt="2019-02-20T05:05:51.940" v="176" actId="115"/>
      <pc:docMkLst>
        <pc:docMk/>
      </pc:docMkLst>
      <pc:sldChg chg="modSp">
        <pc:chgData name="Patty O'Rourke" userId="3a86b26439906e31" providerId="LiveId" clId="{23AC539F-8ED8-4AB1-A3C9-D473D7194451}" dt="2019-02-20T04:51:09.464" v="1" actId="20577"/>
        <pc:sldMkLst>
          <pc:docMk/>
          <pc:sldMk cId="0" sldId="256"/>
        </pc:sldMkLst>
        <pc:spChg chg="mod">
          <ac:chgData name="Patty O'Rourke" userId="3a86b26439906e31" providerId="LiveId" clId="{23AC539F-8ED8-4AB1-A3C9-D473D7194451}" dt="2019-02-20T04:51:09.464" v="1" actId="20577"/>
          <ac:spMkLst>
            <pc:docMk/>
            <pc:sldMk cId="0" sldId="256"/>
            <ac:spMk id="2051" creationId="{07F4E280-3C17-49C6-A90A-DE0AC4358FCB}"/>
          </ac:spMkLst>
        </pc:spChg>
      </pc:sldChg>
      <pc:sldChg chg="addSp modSp">
        <pc:chgData name="Patty O'Rourke" userId="3a86b26439906e31" providerId="LiveId" clId="{23AC539F-8ED8-4AB1-A3C9-D473D7194451}" dt="2019-02-20T05:00:29.874" v="44" actId="1076"/>
        <pc:sldMkLst>
          <pc:docMk/>
          <pc:sldMk cId="0" sldId="264"/>
        </pc:sldMkLst>
        <pc:picChg chg="add mod modCrop">
          <ac:chgData name="Patty O'Rourke" userId="3a86b26439906e31" providerId="LiveId" clId="{23AC539F-8ED8-4AB1-A3C9-D473D7194451}" dt="2019-02-20T05:00:12.004" v="41" actId="732"/>
          <ac:picMkLst>
            <pc:docMk/>
            <pc:sldMk cId="0" sldId="264"/>
            <ac:picMk id="4" creationId="{1FFBFAF0-F4F1-4703-B8B6-8F07AC5243C5}"/>
          </ac:picMkLst>
        </pc:picChg>
        <pc:picChg chg="mod">
          <ac:chgData name="Patty O'Rourke" userId="3a86b26439906e31" providerId="LiveId" clId="{23AC539F-8ED8-4AB1-A3C9-D473D7194451}" dt="2019-02-20T05:00:28.089" v="43" actId="1076"/>
          <ac:picMkLst>
            <pc:docMk/>
            <pc:sldMk cId="0" sldId="264"/>
            <ac:picMk id="14342" creationId="{3CB5C97E-7FA1-474D-BDAF-15180677A0DC}"/>
          </ac:picMkLst>
        </pc:picChg>
        <pc:picChg chg="mod">
          <ac:chgData name="Patty O'Rourke" userId="3a86b26439906e31" providerId="LiveId" clId="{23AC539F-8ED8-4AB1-A3C9-D473D7194451}" dt="2019-02-20T05:00:19.074" v="42" actId="1076"/>
          <ac:picMkLst>
            <pc:docMk/>
            <pc:sldMk cId="0" sldId="264"/>
            <ac:picMk id="14344" creationId="{A9E938E5-CE74-4DFC-8319-A6D07382595F}"/>
          </ac:picMkLst>
        </pc:picChg>
        <pc:picChg chg="mod modCrop">
          <ac:chgData name="Patty O'Rourke" userId="3a86b26439906e31" providerId="LiveId" clId="{23AC539F-8ED8-4AB1-A3C9-D473D7194451}" dt="2019-02-20T05:00:29.874" v="44" actId="1076"/>
          <ac:picMkLst>
            <pc:docMk/>
            <pc:sldMk cId="0" sldId="264"/>
            <ac:picMk id="14350" creationId="{6EE20B96-33F8-41A9-8F73-D22149A27246}"/>
          </ac:picMkLst>
        </pc:picChg>
      </pc:sldChg>
      <pc:sldChg chg="modSp">
        <pc:chgData name="Patty O'Rourke" userId="3a86b26439906e31" providerId="LiveId" clId="{23AC539F-8ED8-4AB1-A3C9-D473D7194451}" dt="2019-02-20T05:05:51.940" v="176" actId="115"/>
        <pc:sldMkLst>
          <pc:docMk/>
          <pc:sldMk cId="0" sldId="270"/>
        </pc:sldMkLst>
        <pc:spChg chg="mod">
          <ac:chgData name="Patty O'Rourke" userId="3a86b26439906e31" providerId="LiveId" clId="{23AC539F-8ED8-4AB1-A3C9-D473D7194451}" dt="2019-02-20T05:05:51.940" v="176" actId="115"/>
          <ac:spMkLst>
            <pc:docMk/>
            <pc:sldMk cId="0" sldId="270"/>
            <ac:spMk id="2" creationId="{83A2E24C-3BB0-4CB4-BF28-34D6044DD80E}"/>
          </ac:spMkLst>
        </pc:spChg>
      </pc:sldChg>
      <pc:sldChg chg="modSp">
        <pc:chgData name="Patty O'Rourke" userId="3a86b26439906e31" providerId="LiveId" clId="{23AC539F-8ED8-4AB1-A3C9-D473D7194451}" dt="2019-02-20T04:55:50.088" v="29" actId="20577"/>
        <pc:sldMkLst>
          <pc:docMk/>
          <pc:sldMk cId="0" sldId="274"/>
        </pc:sldMkLst>
        <pc:graphicFrameChg chg="modGraphic">
          <ac:chgData name="Patty O'Rourke" userId="3a86b26439906e31" providerId="LiveId" clId="{23AC539F-8ED8-4AB1-A3C9-D473D7194451}" dt="2019-02-20T04:55:50.088" v="29" actId="20577"/>
          <ac:graphicFrameMkLst>
            <pc:docMk/>
            <pc:sldMk cId="0" sldId="274"/>
            <ac:graphicFrameMk id="10" creationId="{6D54968D-A20D-43C5-9481-69B401E0665D}"/>
          </ac:graphicFrameMkLst>
        </pc:graphicFrameChg>
      </pc:sldChg>
      <pc:sldChg chg="modSp">
        <pc:chgData name="Patty O'Rourke" userId="3a86b26439906e31" providerId="LiveId" clId="{23AC539F-8ED8-4AB1-A3C9-D473D7194451}" dt="2019-02-20T05:00:40.030" v="46" actId="1076"/>
        <pc:sldMkLst>
          <pc:docMk/>
          <pc:sldMk cId="0" sldId="278"/>
        </pc:sldMkLst>
        <pc:picChg chg="mod">
          <ac:chgData name="Patty O'Rourke" userId="3a86b26439906e31" providerId="LiveId" clId="{23AC539F-8ED8-4AB1-A3C9-D473D7194451}" dt="2019-02-20T05:00:40.030" v="46" actId="1076"/>
          <ac:picMkLst>
            <pc:docMk/>
            <pc:sldMk cId="0" sldId="278"/>
            <ac:picMk id="10245" creationId="{5DF8126C-C1D7-4BF3-A180-27FF1032A557}"/>
          </ac:picMkLst>
        </pc:picChg>
      </pc:sldChg>
      <pc:sldChg chg="modNotesTx">
        <pc:chgData name="Patty O'Rourke" userId="3a86b26439906e31" providerId="LiveId" clId="{23AC539F-8ED8-4AB1-A3C9-D473D7194451}" dt="2019-02-20T04:56:36.674" v="31" actId="20577"/>
        <pc:sldMkLst>
          <pc:docMk/>
          <pc:sldMk cId="0" sldId="27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4173A5-CCC4-4EE1-BFE7-241C1AC8944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788B3B-1F3B-43F0-B949-6E00249F17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C4C4F1-3DF0-413D-BC09-2E37FE359131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1C6746-0E22-48A4-9341-9F8AB37698D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B1A6E-14E4-4AA9-9409-5540CAE791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AAE127-576E-4336-8396-12964E20A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9551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73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D650B-7325-4BE9-ACFA-9846EF9B38D4}" type="datetimeFigureOut">
              <a:rPr lang="en-US" smtClean="0"/>
              <a:t>2/19/2019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33500" y="1163638"/>
            <a:ext cx="4191000" cy="3143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82296"/>
            <a:ext cx="5486400" cy="366733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46554"/>
            <a:ext cx="2971800" cy="4673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19BA3-D07C-4B86-A373-B8A65A0F5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03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76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Knowing what it do is more important than any kit, </a:t>
            </a:r>
          </a:p>
          <a:p>
            <a:r>
              <a:rPr lang="en-US" dirty="0"/>
              <a:t>take a class,</a:t>
            </a:r>
          </a:p>
          <a:p>
            <a:r>
              <a:rPr lang="en-US" dirty="0"/>
              <a:t>pack your own, waterproof bags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853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essential is being able to do repairs, knife most important tool</a:t>
            </a:r>
          </a:p>
          <a:p>
            <a:r>
              <a:rPr lang="en-US" dirty="0"/>
              <a:t>List is endless, some items specific to nature of trip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35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Store in Ziploc bag for added precaution</a:t>
            </a:r>
          </a:p>
          <a:p>
            <a:r>
              <a:rPr lang="en-US" dirty="0"/>
              <a:t>I have foil in my first aid kit and can use as a make shift pot in emergency</a:t>
            </a:r>
          </a:p>
          <a:p>
            <a:r>
              <a:rPr lang="en-US" dirty="0"/>
              <a:t>On a snow scramble, </a:t>
            </a:r>
            <a:r>
              <a:rPr lang="en-US" dirty="0" err="1"/>
              <a:t>prob</a:t>
            </a:r>
            <a:r>
              <a:rPr lang="en-US" dirty="0"/>
              <a:t> wont find wood to burn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248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Rain gear, </a:t>
            </a:r>
            <a:r>
              <a:rPr lang="en-US" dirty="0" err="1"/>
              <a:t>esp</a:t>
            </a:r>
            <a:r>
              <a:rPr lang="en-US" dirty="0"/>
              <a:t> PNW, SOL emergency </a:t>
            </a:r>
            <a:r>
              <a:rPr lang="en-US" dirty="0" err="1"/>
              <a:t>bivy</a:t>
            </a:r>
            <a:r>
              <a:rPr lang="en-US" dirty="0"/>
              <a:t> and pole tent $20, depends on weather and location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57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580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03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5942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Extra essentials really depend on type of scramble, location, weather</a:t>
            </a:r>
          </a:p>
          <a:p>
            <a:r>
              <a:rPr lang="en-US" dirty="0"/>
              <a:t>Trekking poles for after class is over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980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384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00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14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867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widely-accepted concept for being prepared.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carry much more importance for scrambling &amp; off-trail travel, compared to day-hiking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probably need to re-examine &amp; adhere to the list with more scrutiny 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75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32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13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List may have changed over the years but basic concept has not</a:t>
            </a:r>
          </a:p>
          <a:p>
            <a:r>
              <a:rPr lang="en-US" dirty="0"/>
              <a:t>This illustrates the changes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7094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in Ziploc bag or covered in packing tape both sides</a:t>
            </a:r>
          </a:p>
          <a:p>
            <a:r>
              <a:rPr lang="en-US" dirty="0"/>
              <a:t>altimeter better for locating when dark or cloudy, phones lose power, watches getting cheaper</a:t>
            </a:r>
          </a:p>
          <a:p>
            <a:r>
              <a:rPr lang="en-US" dirty="0"/>
              <a:t>compass with mirror</a:t>
            </a:r>
          </a:p>
          <a:p>
            <a:r>
              <a:rPr lang="en-US" dirty="0" err="1"/>
              <a:t>gpps</a:t>
            </a:r>
            <a:r>
              <a:rPr lang="en-US" dirty="0"/>
              <a:t> can be phone, bring extra battery power, reg phone no work off grid</a:t>
            </a:r>
          </a:p>
          <a:p>
            <a:r>
              <a:rPr lang="en-US" dirty="0"/>
              <a:t>PLB is more </a:t>
            </a:r>
            <a:r>
              <a:rPr lang="en-US" dirty="0" err="1"/>
              <a:t>nec</a:t>
            </a:r>
            <a:r>
              <a:rPr lang="en-US" dirty="0"/>
              <a:t> for very off grid scrambles and only one per party</a:t>
            </a:r>
          </a:p>
          <a:p>
            <a:endParaRPr lang="en-US" dirty="0"/>
          </a:p>
          <a:p>
            <a:r>
              <a:rPr lang="en-US" dirty="0"/>
              <a:t>In general, map and compass is sufficient for group simple </a:t>
            </a:r>
            <a:r>
              <a:rPr lang="en-US" dirty="0" err="1"/>
              <a:t>scrables</a:t>
            </a:r>
            <a:endParaRPr lang="en-US" dirty="0"/>
          </a:p>
          <a:p>
            <a:r>
              <a:rPr lang="en-US" dirty="0"/>
              <a:t>But everyone can carry a smartphone with </a:t>
            </a:r>
            <a:r>
              <a:rPr lang="en-US" dirty="0" err="1"/>
              <a:t>gaia</a:t>
            </a:r>
            <a:r>
              <a:rPr lang="en-US" dirty="0"/>
              <a:t> (free to mountaineers)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409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Waterproof </a:t>
            </a:r>
          </a:p>
          <a:p>
            <a:r>
              <a:rPr lang="en-US" dirty="0"/>
              <a:t>lithium batteries</a:t>
            </a:r>
          </a:p>
          <a:p>
            <a:r>
              <a:rPr lang="en-US" dirty="0"/>
              <a:t>store in warm place</a:t>
            </a:r>
          </a:p>
          <a:p>
            <a:r>
              <a:rPr lang="en-US" dirty="0"/>
              <a:t>sleep with all electronics</a:t>
            </a:r>
          </a:p>
          <a:p>
            <a:r>
              <a:rPr lang="en-US" dirty="0"/>
              <a:t>For scrambling, many hikes begin before dawn and end after dark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387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Snow blindness is real, </a:t>
            </a:r>
            <a:r>
              <a:rPr lang="en-US" dirty="0" err="1"/>
              <a:t>exp</a:t>
            </a:r>
            <a:r>
              <a:rPr lang="en-US" dirty="0"/>
              <a:t> on </a:t>
            </a:r>
            <a:r>
              <a:rPr lang="en-US" dirty="0" err="1"/>
              <a:t>Kili</a:t>
            </a:r>
            <a:r>
              <a:rPr lang="en-US" dirty="0"/>
              <a:t>, even in clouds, </a:t>
            </a:r>
          </a:p>
          <a:p>
            <a:r>
              <a:rPr lang="en-US" dirty="0"/>
              <a:t>slop on sunscreen and lip protection, </a:t>
            </a:r>
          </a:p>
          <a:p>
            <a:r>
              <a:rPr lang="en-US" dirty="0"/>
              <a:t>clothing is first line of defense, zip off pants, ls hooded </a:t>
            </a:r>
            <a:r>
              <a:rPr lang="en-US" dirty="0" err="1"/>
              <a:t>sunshirt</a:t>
            </a:r>
            <a:r>
              <a:rPr lang="en-US" dirty="0"/>
              <a:t>, bandana or buff for neck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A19BA3-D07C-4B86-A373-B8A65A0F5C0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25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1CD83-F143-4E98-9A02-48F6FD42A6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C06C6F-F865-47B9-A440-30D6130D5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6451C-B0BE-43B9-A5CF-C2373575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95C55-49E5-4FFA-AC86-0A293D2C0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E9B19-0ED5-4730-8E9A-32F8D7C06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341025-BB59-4CDD-918F-83531F229AF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950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B19F9-FC92-4DC7-84D5-D8DA41C5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665129-4EE3-4CCC-81ED-1BB3261FE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91C93-B37D-4B4E-BFA2-29CC082E1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2A688-679F-48B9-8F30-C55F4762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D8BEF-8D29-48F5-8DB9-4400AE19A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AE2EC9E-CB53-4687-9C3B-021D865D767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56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E6C1B3-9C46-4981-96D4-B7EE15437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EC2C5-C8F5-49E7-81DA-5CD6BA5CB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43BCC-5D66-4C35-AFB2-00B59566A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179F7-DE1C-4561-967D-3336C011F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CF84D-20B5-49F0-8BFF-9B7BDEB1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1CFD13-53FF-4BA3-988C-9B04658C306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592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9D27-9A2B-48E7-B756-3A36D0BE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7794FA-9761-4901-9D54-46F476199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D7B03A-B293-47ED-B23E-DC9FB9F3C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39674-4E61-4702-B7A6-79D22FF10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8F8C6-4324-45C6-97C2-83E877549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130861-E05B-4B86-8784-D86C3A512D5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844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412FD-EF3B-413C-BE86-8BD2E472C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1BCB38-6434-4750-91A7-704E7613A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592B5-5F61-409C-93D9-92D2D13CF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96EC5-83D6-465A-8D94-B5F06F410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ED62D1-91EB-4E58-BA59-ECEFAC9F9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F2A057-D182-4210-8374-8FFE4E45B0A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660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A834-A270-4245-A1FF-D25231C6E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D98AE-C2C9-4C52-9123-3470EC19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AB060C-8CEB-4D62-9340-CADA377F58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AC31A-BED5-44AB-B57A-4CD210030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5D0E8-7554-41E1-82DB-A1F75FEB3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E6B2F0-D916-49D1-B633-95567FEFE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EDDFBD-36F7-438E-AB93-B864BE07E5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637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04CF6-870B-47B6-B0EA-3DA1E75E1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2034D-9606-47E2-9EA3-8EFCBA469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93414-D42F-439B-A05C-BDFD941F3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8D74BF-9595-4ECE-9BD3-62753D5657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C5544B-3A75-4319-B73E-55E1726B7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286750-03A0-4FCF-B486-4DD1D37C4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DB93B1-C977-4F07-8249-91D0DCFA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175402-C1B4-4D7C-B909-B6E940BE2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84A725-3431-4C70-8431-835D4EDA51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857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01B3D-01E0-4620-9869-03B99737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8F89BC-C903-4AE6-83DD-279DEF4CD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C4EBA8-E45A-4453-886F-FDF022FB3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F49BF-5F83-4A01-9745-B7BDD6D48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4D4D10-5E69-4641-AA7A-AEA397159F5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000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217FD4-CA9B-4073-A5FE-0130D0C1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23DA5E-B88E-4C65-B707-5CD728552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D370A-549A-4213-9224-2964405D7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85F0E3-404D-4F46-AC56-1767E8109E6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6552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9D285-F9E8-4B0A-9578-3FC87116F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E7A33-44A0-4A93-B89D-E3F458353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AC86E5-7901-4065-A569-722657F861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F8753-C6AF-48EF-9207-5836F732D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723F50-1FEF-49DE-B976-08D9B2D3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271F7-3FB3-486C-A80A-F2D48F838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8A5BE8-92EB-4066-ADDB-B5A6C07D541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0799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6ACAF-CE5B-4283-AA7F-5148C82AA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513298-B5AE-4ABE-AAE3-9FDC045A4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FC5C61-BCD8-4744-8BB9-822A9A0CE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3C21FF-D5D6-434A-A611-FF11638B3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38A69B-CCBB-4BEF-B82D-FCEBB9CC8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1D2B38-43CE-4CD7-B3B8-0003BFFF6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FE285B-82CC-4F7C-A14C-D84CE59D7D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8255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6189E5-5434-4D4A-8788-03804DF7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089E8-F4B3-4C03-8D93-330B6647F1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5C645A-396E-40D3-9E1B-7C14043600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9ABBA5-4847-4CB0-A9D7-3FB61A3D9C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868ECD-DC97-4259-A7C3-1F46644C7A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8997EAA-20A5-47AF-9977-07A7C349E66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500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.pn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6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4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532536-74F6-46F0-8A94-C10E5E2704B7}"/>
              </a:ext>
            </a:extLst>
          </p:cNvPr>
          <p:cNvSpPr/>
          <p:nvPr/>
        </p:nvSpPr>
        <p:spPr>
          <a:xfrm>
            <a:off x="1600200" y="3198682"/>
            <a:ext cx="5943600" cy="1905000"/>
          </a:xfrm>
          <a:prstGeom prst="rect">
            <a:avLst/>
          </a:prstGeom>
          <a:solidFill>
            <a:schemeClr val="bg1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D9F88B90-07A1-428F-98D0-4B4F1BB101F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63040" y="1371600"/>
            <a:ext cx="6217920" cy="13716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8000" dirty="0">
                <a:latin typeface="Calibri Light" panose="020F0302020204030204" pitchFamily="34" charset="0"/>
                <a:cs typeface="Calibri Light" panose="020F0302020204030204" pitchFamily="34" charset="0"/>
              </a:rPr>
              <a:t>Ten Essentials</a:t>
            </a:r>
            <a:endParaRPr lang="en-US" sz="8000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07F4E280-3C17-49C6-A90A-DE0AC4358FC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143000" y="5486400"/>
            <a:ext cx="6858000" cy="112236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400" dirty="0"/>
              <a:t>Everett Mountaineers</a:t>
            </a:r>
          </a:p>
          <a:p>
            <a:pPr algn="ctr" eaLnBrk="1" hangingPunct="1">
              <a:defRPr/>
            </a:pPr>
            <a:r>
              <a:rPr lang="en-US" sz="2400" dirty="0"/>
              <a:t>Scrambling Course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6EF807-B100-4FCB-A2C1-089D6DAAD62D}"/>
              </a:ext>
            </a:extLst>
          </p:cNvPr>
          <p:cNvSpPr txBox="1"/>
          <p:nvPr/>
        </p:nvSpPr>
        <p:spPr>
          <a:xfrm>
            <a:off x="2133600" y="3429000"/>
            <a:ext cx="487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latin typeface="Georgia" panose="02040502050405020303" pitchFamily="18" charset="0"/>
              </a:rPr>
              <a:t>A Functionable </a:t>
            </a:r>
            <a:br>
              <a:rPr lang="en-US" sz="4400" i="1" dirty="0">
                <a:latin typeface="Georgia" panose="02040502050405020303" pitchFamily="18" charset="0"/>
              </a:rPr>
            </a:br>
            <a:r>
              <a:rPr lang="en-US" sz="4400" i="1" dirty="0">
                <a:latin typeface="Georgia" panose="02040502050405020303" pitchFamily="18" charset="0"/>
              </a:rPr>
              <a:t>System Approach</a:t>
            </a: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1A18B-5ADD-4D90-B013-FBACFCDA8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497995"/>
            <a:ext cx="241935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625ED4A7-3438-47C1-8C3E-53FDF1E9692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/>
              <a:t>First Aid Kit</a:t>
            </a:r>
          </a:p>
        </p:txBody>
      </p:sp>
      <p:pic>
        <p:nvPicPr>
          <p:cNvPr id="9219" name="Picture 7" descr="p-86-Piece-Medium-Softsided-First-Aid-Kit-big-41816">
            <a:extLst>
              <a:ext uri="{FF2B5EF4-FFF2-40B4-BE49-F238E27FC236}">
                <a16:creationId xmlns:a16="http://schemas.microsoft.com/office/drawing/2014/main" id="{EAF10E8D-DC6F-4906-82E9-B559B6825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464634"/>
            <a:ext cx="4248150" cy="440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ED1CA4-5D00-48D1-B037-71BF9DFF2307}"/>
              </a:ext>
            </a:extLst>
          </p:cNvPr>
          <p:cNvSpPr txBox="1"/>
          <p:nvPr/>
        </p:nvSpPr>
        <p:spPr>
          <a:xfrm>
            <a:off x="853337" y="1721467"/>
            <a:ext cx="3142655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Bandages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Skin closures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Gauze pads and dressings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Roller bandages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Antiseptic wipes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Antibiotic ointment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Bug bite ointment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Blister prevention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Gloves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Tweezers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Needle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NSAIDs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/>
              <a:t>Immodium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Benadryl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02C5C8-A70E-4BEB-8687-C3A4DE2A262E}"/>
              </a:ext>
            </a:extLst>
          </p:cNvPr>
          <p:cNvSpPr txBox="1"/>
          <p:nvPr/>
        </p:nvSpPr>
        <p:spPr>
          <a:xfrm>
            <a:off x="856385" y="1321357"/>
            <a:ext cx="3301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Know how to use a first aid kit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7AC7AAB-19D0-4E52-A9F3-DE74CF3FB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20FBC644-CB86-43FE-833C-77B34AD7D25A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/>
              <a:t>Knife (Repair Kit)</a:t>
            </a:r>
          </a:p>
        </p:txBody>
      </p:sp>
      <p:pic>
        <p:nvPicPr>
          <p:cNvPr id="16387" name="Picture 5" descr="IMG_6042">
            <a:extLst>
              <a:ext uri="{FF2B5EF4-FFF2-40B4-BE49-F238E27FC236}">
                <a16:creationId xmlns:a16="http://schemas.microsoft.com/office/drawing/2014/main" id="{F6B55138-B5B1-412B-A0F6-3B3736241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01234"/>
            <a:ext cx="4625249" cy="264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FCB643A-3FD5-4D6D-B3D7-1C7AB3784C85}"/>
              </a:ext>
            </a:extLst>
          </p:cNvPr>
          <p:cNvSpPr txBox="1"/>
          <p:nvPr/>
        </p:nvSpPr>
        <p:spPr>
          <a:xfrm>
            <a:off x="838200" y="1371600"/>
            <a:ext cx="3728200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Knife, with saw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Pliers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Screw driver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Duct Tape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Cordage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Sewing needle and thread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Safety pins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Zip 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Replacement parts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6392" name="Picture 8" descr="Related image">
            <a:extLst>
              <a:ext uri="{FF2B5EF4-FFF2-40B4-BE49-F238E27FC236}">
                <a16:creationId xmlns:a16="http://schemas.microsoft.com/office/drawing/2014/main" id="{B3F51A1E-0124-4C30-9A79-99C86CF7F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2" b="4700"/>
          <a:stretch/>
        </p:blipFill>
        <p:spPr bwMode="auto">
          <a:xfrm>
            <a:off x="5105400" y="4042053"/>
            <a:ext cx="2743200" cy="262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2643EB9-12E7-47AB-8CC7-BCE55F7B9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8E4CC8AA-952C-4772-A692-6AA640D53AA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28650" y="365126"/>
            <a:ext cx="142875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/>
              <a:t>Fire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6256BA-08F5-467C-8619-39C91DEF387B}"/>
              </a:ext>
            </a:extLst>
          </p:cNvPr>
          <p:cNvSpPr txBox="1"/>
          <p:nvPr/>
        </p:nvSpPr>
        <p:spPr>
          <a:xfrm>
            <a:off x="888326" y="1829240"/>
            <a:ext cx="30480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Lighter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Waterproof matches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Firestarter sticks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Stove, pot, fuel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E1C35A-943B-415E-8A9E-9597C196E23F}"/>
              </a:ext>
            </a:extLst>
          </p:cNvPr>
          <p:cNvSpPr txBox="1"/>
          <p:nvPr/>
        </p:nvSpPr>
        <p:spPr>
          <a:xfrm>
            <a:off x="854410" y="1367135"/>
            <a:ext cx="56987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Carry the means to start and sustain a fire</a:t>
            </a:r>
          </a:p>
        </p:txBody>
      </p:sp>
      <p:pic>
        <p:nvPicPr>
          <p:cNvPr id="8198" name="Picture 6" descr="Image result for lighter">
            <a:extLst>
              <a:ext uri="{FF2B5EF4-FFF2-40B4-BE49-F238E27FC236}">
                <a16:creationId xmlns:a16="http://schemas.microsoft.com/office/drawing/2014/main" id="{497EF03E-7AF4-4679-9A3E-23925E0C4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46" y="4381893"/>
            <a:ext cx="2004441" cy="2004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waterproof matches">
            <a:extLst>
              <a:ext uri="{FF2B5EF4-FFF2-40B4-BE49-F238E27FC236}">
                <a16:creationId xmlns:a16="http://schemas.microsoft.com/office/drawing/2014/main" id="{A14EF2C0-0A85-4B42-B4AD-30274FD1D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227" y="4412841"/>
            <a:ext cx="2209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firestarter sticks">
            <a:extLst>
              <a:ext uri="{FF2B5EF4-FFF2-40B4-BE49-F238E27FC236}">
                <a16:creationId xmlns:a16="http://schemas.microsoft.com/office/drawing/2014/main" id="{AC1D2762-402B-4BB8-9B58-1179489AF9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43" r="15889"/>
          <a:stretch/>
        </p:blipFill>
        <p:spPr bwMode="auto">
          <a:xfrm>
            <a:off x="4544413" y="2590800"/>
            <a:ext cx="1494505" cy="223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mage result for backpacking stove">
            <a:extLst>
              <a:ext uri="{FF2B5EF4-FFF2-40B4-BE49-F238E27FC236}">
                <a16:creationId xmlns:a16="http://schemas.microsoft.com/office/drawing/2014/main" id="{C5CEA2A5-FDC2-4C9B-AB62-A893A6712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091" y="3908292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Image result for backpacking stove">
            <a:extLst>
              <a:ext uri="{FF2B5EF4-FFF2-40B4-BE49-F238E27FC236}">
                <a16:creationId xmlns:a16="http://schemas.microsoft.com/office/drawing/2014/main" id="{8CE3D48B-E436-4AC1-9F52-B2CAA0651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r="55834"/>
          <a:stretch/>
        </p:blipFill>
        <p:spPr bwMode="auto">
          <a:xfrm>
            <a:off x="6371304" y="693737"/>
            <a:ext cx="2168430" cy="327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9A5ACAC-2BC7-4FB0-8BAD-EEC801CEC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mage result for camping pot">
            <a:extLst>
              <a:ext uri="{FF2B5EF4-FFF2-40B4-BE49-F238E27FC236}">
                <a16:creationId xmlns:a16="http://schemas.microsoft.com/office/drawing/2014/main" id="{125271B4-E84D-4056-8A32-BB6EB6C24F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4" b="20167"/>
          <a:stretch/>
        </p:blipFill>
        <p:spPr bwMode="auto">
          <a:xfrm>
            <a:off x="4677504" y="5007801"/>
            <a:ext cx="2022235" cy="137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9537B18A-BFB7-4E9A-AD32-F72A4AA45240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/>
              <a:t>Shelter</a:t>
            </a:r>
          </a:p>
        </p:txBody>
      </p:sp>
      <p:pic>
        <p:nvPicPr>
          <p:cNvPr id="15363" name="Picture 5" descr="5408869523_38bc3a5167">
            <a:extLst>
              <a:ext uri="{FF2B5EF4-FFF2-40B4-BE49-F238E27FC236}">
                <a16:creationId xmlns:a16="http://schemas.microsoft.com/office/drawing/2014/main" id="{59F74CD3-DA37-48E2-9555-61332D57C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66201"/>
            <a:ext cx="4476750" cy="3165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Image result for rain gear">
            <a:extLst>
              <a:ext uri="{FF2B5EF4-FFF2-40B4-BE49-F238E27FC236}">
                <a16:creationId xmlns:a16="http://schemas.microsoft.com/office/drawing/2014/main" id="{7220FCDF-563A-4DD0-98F9-A6C52B811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2" y="3886200"/>
            <a:ext cx="2606674" cy="260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Image result for plastic tube tent">
            <a:extLst>
              <a:ext uri="{FF2B5EF4-FFF2-40B4-BE49-F238E27FC236}">
                <a16:creationId xmlns:a16="http://schemas.microsoft.com/office/drawing/2014/main" id="{0BC55993-BCBC-437D-9740-D4858FFA8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219" y="4572000"/>
            <a:ext cx="2702899" cy="192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Image result for sleeping bag">
            <a:extLst>
              <a:ext uri="{FF2B5EF4-FFF2-40B4-BE49-F238E27FC236}">
                <a16:creationId xmlns:a16="http://schemas.microsoft.com/office/drawing/2014/main" id="{36759AB2-933D-46CB-A71E-135CFE80E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9" y="4867274"/>
            <a:ext cx="3251198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https://encrypted-tbn1.gstatic.com/shopping?q=tbn:ANd9GcRvv6UMWZKet428W-rSv_GlaimmgE9ola-H-6j2ovbfnyKmbWCbJZeii5GtBXsdNsQCaveBwyYc&amp;usqp=CAY">
            <a:extLst>
              <a:ext uri="{FF2B5EF4-FFF2-40B4-BE49-F238E27FC236}">
                <a16:creationId xmlns:a16="http://schemas.microsoft.com/office/drawing/2014/main" id="{8929353F-97BB-4958-A7F7-764D06564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552" y="3779317"/>
            <a:ext cx="3559045" cy="121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4F16E6-2EC9-46B1-A664-F4F98E24C42E}"/>
              </a:ext>
            </a:extLst>
          </p:cNvPr>
          <p:cNvSpPr txBox="1"/>
          <p:nvPr/>
        </p:nvSpPr>
        <p:spPr>
          <a:xfrm>
            <a:off x="822682" y="1408837"/>
            <a:ext cx="3124510" cy="22510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Rain jacket and pants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/>
              <a:t>Bivy</a:t>
            </a:r>
            <a:r>
              <a:rPr lang="en-US" sz="2400" dirty="0"/>
              <a:t> sack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Plastic tube tent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Sleeping bag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B0BF5A3-C92A-4935-AF4C-9FA0E1FC4D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9" name="Picture 7" descr="Image result for jerky">
            <a:extLst>
              <a:ext uri="{FF2B5EF4-FFF2-40B4-BE49-F238E27FC236}">
                <a16:creationId xmlns:a16="http://schemas.microsoft.com/office/drawing/2014/main" id="{BF1F2A71-B2A2-43B5-868D-26F161210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40" y="4084685"/>
            <a:ext cx="2180360" cy="2331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Image result for snickers">
            <a:extLst>
              <a:ext uri="{FF2B5EF4-FFF2-40B4-BE49-F238E27FC236}">
                <a16:creationId xmlns:a16="http://schemas.microsoft.com/office/drawing/2014/main" id="{F7BB323C-DD13-4E58-8F1D-2628A65DE5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7" b="27007"/>
          <a:stretch/>
        </p:blipFill>
        <p:spPr bwMode="auto">
          <a:xfrm>
            <a:off x="2273323" y="4035444"/>
            <a:ext cx="2971799" cy="125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Image result for clif bar">
            <a:extLst>
              <a:ext uri="{FF2B5EF4-FFF2-40B4-BE49-F238E27FC236}">
                <a16:creationId xmlns:a16="http://schemas.microsoft.com/office/drawing/2014/main" id="{8C8D1EB5-196C-485D-843E-7C49ABCFE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919" y="4511637"/>
            <a:ext cx="17526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0" name="Rectangle 2">
            <a:extLst>
              <a:ext uri="{FF2B5EF4-FFF2-40B4-BE49-F238E27FC236}">
                <a16:creationId xmlns:a16="http://schemas.microsoft.com/office/drawing/2014/main" id="{1C737DD0-9531-49AB-A80D-464EF26BCE9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/>
              <a:t>Extra Food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5CA67F-D257-48F8-A08B-E9BD4E93F826}"/>
              </a:ext>
            </a:extLst>
          </p:cNvPr>
          <p:cNvSpPr txBox="1"/>
          <p:nvPr/>
        </p:nvSpPr>
        <p:spPr>
          <a:xfrm>
            <a:off x="770934" y="1238383"/>
            <a:ext cx="47260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Should have one extra day of food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Easy to eat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Easy to store long periods of time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No cooking preferred</a:t>
            </a:r>
          </a:p>
          <a:p>
            <a:pPr>
              <a:lnSpc>
                <a:spcPct val="150000"/>
              </a:lnSpc>
            </a:pPr>
            <a:endParaRPr lang="en-US" sz="2400" dirty="0"/>
          </a:p>
        </p:txBody>
      </p:sp>
      <p:pic>
        <p:nvPicPr>
          <p:cNvPr id="13321" name="Picture 9" descr="Image result for nuts">
            <a:extLst>
              <a:ext uri="{FF2B5EF4-FFF2-40B4-BE49-F238E27FC236}">
                <a16:creationId xmlns:a16="http://schemas.microsoft.com/office/drawing/2014/main" id="{98A153BB-7495-4E34-BCCF-6438BB21D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652" y="5198105"/>
            <a:ext cx="1844070" cy="12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Image result for luna bars">
            <a:extLst>
              <a:ext uri="{FF2B5EF4-FFF2-40B4-BE49-F238E27FC236}">
                <a16:creationId xmlns:a16="http://schemas.microsoft.com/office/drawing/2014/main" id="{8F6EC506-C037-4BFA-ACC6-E94137CF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472" y="5144851"/>
            <a:ext cx="2971800" cy="127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Image result for dried fruit">
            <a:extLst>
              <a:ext uri="{FF2B5EF4-FFF2-40B4-BE49-F238E27FC236}">
                <a16:creationId xmlns:a16="http://schemas.microsoft.com/office/drawing/2014/main" id="{47CFE1FB-2AEC-4BA7-AC30-444EC6739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914400"/>
            <a:ext cx="338811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Image result for starbucks via">
            <a:extLst>
              <a:ext uri="{FF2B5EF4-FFF2-40B4-BE49-F238E27FC236}">
                <a16:creationId xmlns:a16="http://schemas.microsoft.com/office/drawing/2014/main" id="{AD9A717E-565B-4D4D-9974-37A0AC926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955" y="2719061"/>
            <a:ext cx="1677564" cy="180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Image result for mre">
            <a:extLst>
              <a:ext uri="{FF2B5EF4-FFF2-40B4-BE49-F238E27FC236}">
                <a16:creationId xmlns:a16="http://schemas.microsoft.com/office/drawing/2014/main" id="{3CAC6A27-604C-4451-BAD3-B9B44E6B2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719061"/>
            <a:ext cx="1737748" cy="242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F57DA48-2975-4763-89ED-E899BB63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59AD6D6-E92E-4239-ADCA-91376E1DA18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/>
              <a:t>Extra Water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53490-37A3-42AA-9007-16ACC957BB40}"/>
              </a:ext>
            </a:extLst>
          </p:cNvPr>
          <p:cNvSpPr txBox="1"/>
          <p:nvPr/>
        </p:nvSpPr>
        <p:spPr>
          <a:xfrm>
            <a:off x="914400" y="1371600"/>
            <a:ext cx="7496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Have the skills and tools required to obtain and purify additional water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526418-8227-4815-A06D-7EB05EEFB664}"/>
              </a:ext>
            </a:extLst>
          </p:cNvPr>
          <p:cNvSpPr txBox="1"/>
          <p:nvPr/>
        </p:nvSpPr>
        <p:spPr>
          <a:xfrm>
            <a:off x="944880" y="1744278"/>
            <a:ext cx="362712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Refillable wide mouth bottles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Iodine Tablets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Purify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Boil system with pot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1.5 – 3L per day/person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Up to 6L if super hot</a:t>
            </a:r>
          </a:p>
          <a:p>
            <a:endParaRPr lang="en-US" dirty="0"/>
          </a:p>
        </p:txBody>
      </p:sp>
      <p:pic>
        <p:nvPicPr>
          <p:cNvPr id="14342" name="Picture 6" descr="Image result for iodine tablets">
            <a:extLst>
              <a:ext uri="{FF2B5EF4-FFF2-40B4-BE49-F238E27FC236}">
                <a16:creationId xmlns:a16="http://schemas.microsoft.com/office/drawing/2014/main" id="{3CB5C97E-7FA1-474D-BDAF-15180677A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50" y="4594791"/>
            <a:ext cx="1039631" cy="189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Image result for jetboil">
            <a:extLst>
              <a:ext uri="{FF2B5EF4-FFF2-40B4-BE49-F238E27FC236}">
                <a16:creationId xmlns:a16="http://schemas.microsoft.com/office/drawing/2014/main" id="{A33BE754-45A0-40C9-970C-7E5A03419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87" y="3974836"/>
            <a:ext cx="2425963" cy="24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Image result for wide mouth nalgene">
            <a:extLst>
              <a:ext uri="{FF2B5EF4-FFF2-40B4-BE49-F238E27FC236}">
                <a16:creationId xmlns:a16="http://schemas.microsoft.com/office/drawing/2014/main" id="{6EE20B96-33F8-41A9-8F73-D22149A272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0" r="22800"/>
          <a:stretch/>
        </p:blipFill>
        <p:spPr bwMode="auto">
          <a:xfrm>
            <a:off x="2036124" y="4554969"/>
            <a:ext cx="1143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mage result for backpacking water purify system">
            <a:extLst>
              <a:ext uri="{FF2B5EF4-FFF2-40B4-BE49-F238E27FC236}">
                <a16:creationId xmlns:a16="http://schemas.microsoft.com/office/drawing/2014/main" id="{A9E938E5-CE74-4DFC-8319-A6D073825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258" y="4164989"/>
            <a:ext cx="2489657" cy="220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Image result for stream">
            <a:extLst>
              <a:ext uri="{FF2B5EF4-FFF2-40B4-BE49-F238E27FC236}">
                <a16:creationId xmlns:a16="http://schemas.microsoft.com/office/drawing/2014/main" id="{43004A59-9169-4924-AD9B-4BB3F7D3E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/>
          <a:stretch/>
        </p:blipFill>
        <p:spPr bwMode="auto">
          <a:xfrm>
            <a:off x="4572000" y="2013903"/>
            <a:ext cx="4191001" cy="190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4FC68AD9-41ED-46D3-B357-E6FB8814F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FBFAF0-F4F1-4703-B8B6-8F07AC5243C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2848"/>
          <a:stretch/>
        </p:blipFill>
        <p:spPr>
          <a:xfrm>
            <a:off x="3261289" y="4554969"/>
            <a:ext cx="786530" cy="191573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 descr="Image result for wool hat">
            <a:extLst>
              <a:ext uri="{FF2B5EF4-FFF2-40B4-BE49-F238E27FC236}">
                <a16:creationId xmlns:a16="http://schemas.microsoft.com/office/drawing/2014/main" id="{88398907-4594-4AEC-B109-BD33B2738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620" y="337694"/>
            <a:ext cx="2089402" cy="208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3DBB5A-AE4A-4BFC-BB86-34A839E9E2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896" y="3791078"/>
            <a:ext cx="2282952" cy="2454274"/>
          </a:xfrm>
          <a:prstGeom prst="rect">
            <a:avLst/>
          </a:prstGeom>
        </p:spPr>
      </p:pic>
      <p:pic>
        <p:nvPicPr>
          <p:cNvPr id="10251" name="Picture 11" descr="Image result for wool socks">
            <a:extLst>
              <a:ext uri="{FF2B5EF4-FFF2-40B4-BE49-F238E27FC236}">
                <a16:creationId xmlns:a16="http://schemas.microsoft.com/office/drawing/2014/main" id="{EF9541BA-9200-43C5-8F57-30CFEC1D5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974" y="4241985"/>
            <a:ext cx="1908048" cy="200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6" name="Rectangle 2">
            <a:extLst>
              <a:ext uri="{FF2B5EF4-FFF2-40B4-BE49-F238E27FC236}">
                <a16:creationId xmlns:a16="http://schemas.microsoft.com/office/drawing/2014/main" id="{01CDD1CB-5148-4DC5-A013-3988FCE4927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58546" y="321837"/>
            <a:ext cx="788670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/>
              <a:t>Extra Clothes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401A3-38C1-4DE3-9B50-E5C2D3BE5D5A}"/>
              </a:ext>
            </a:extLst>
          </p:cNvPr>
          <p:cNvSpPr txBox="1"/>
          <p:nvPr/>
        </p:nvSpPr>
        <p:spPr>
          <a:xfrm>
            <a:off x="914400" y="1371383"/>
            <a:ext cx="53652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What extra clothes are needed to survive the night in my emergency shelter in the worst conditions that could realistically be encountered on this trip?</a:t>
            </a:r>
          </a:p>
        </p:txBody>
      </p:sp>
      <p:pic>
        <p:nvPicPr>
          <p:cNvPr id="10245" name="Picture 5" descr="Image result for summit down jacket men">
            <a:extLst>
              <a:ext uri="{FF2B5EF4-FFF2-40B4-BE49-F238E27FC236}">
                <a16:creationId xmlns:a16="http://schemas.microsoft.com/office/drawing/2014/main" id="{5DF8126C-C1D7-4BF3-A180-27FF1032A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90" y="3952939"/>
            <a:ext cx="2218182" cy="213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Image result for rain gear">
            <a:extLst>
              <a:ext uri="{FF2B5EF4-FFF2-40B4-BE49-F238E27FC236}">
                <a16:creationId xmlns:a16="http://schemas.microsoft.com/office/drawing/2014/main" id="{ACC224E3-2B30-41FC-8027-536822B06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32" y="3791078"/>
            <a:ext cx="2454274" cy="245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Image result for alti mitts">
            <a:extLst>
              <a:ext uri="{FF2B5EF4-FFF2-40B4-BE49-F238E27FC236}">
                <a16:creationId xmlns:a16="http://schemas.microsoft.com/office/drawing/2014/main" id="{92194A40-D668-4B87-BD64-6A65F81A4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620" y="2180305"/>
            <a:ext cx="2089402" cy="208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06EC10E-1B95-4C73-805F-384DC623F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6" name="Picture 10" descr="Image result for ice ax and helmet">
            <a:extLst>
              <a:ext uri="{FF2B5EF4-FFF2-40B4-BE49-F238E27FC236}">
                <a16:creationId xmlns:a16="http://schemas.microsoft.com/office/drawing/2014/main" id="{537538BA-7500-4630-98ED-C1B79A42F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300" y="1347176"/>
            <a:ext cx="2370034" cy="246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6" name="Picture 20" descr="Image result for hiking whistle">
            <a:extLst>
              <a:ext uri="{FF2B5EF4-FFF2-40B4-BE49-F238E27FC236}">
                <a16:creationId xmlns:a16="http://schemas.microsoft.com/office/drawing/2014/main" id="{B4FAC0B4-47B4-46C9-AD15-5798DF4DE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406" y="4245671"/>
            <a:ext cx="1958366" cy="195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4" name="Rectangle 2">
            <a:extLst>
              <a:ext uri="{FF2B5EF4-FFF2-40B4-BE49-F238E27FC236}">
                <a16:creationId xmlns:a16="http://schemas.microsoft.com/office/drawing/2014/main" id="{4CF446AE-3AD0-40EB-AC89-21C01DA2E88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/>
              <a:t>Other Items for Scrambling</a:t>
            </a: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D2653B0F-E940-40B5-B48C-A8613966510C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828675" y="1682320"/>
            <a:ext cx="3743325" cy="23622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/>
              <a:t>Ice Ax and Helmet</a:t>
            </a:r>
          </a:p>
          <a:p>
            <a:pPr eaLnBrk="1" hangingPunct="1">
              <a:defRPr/>
            </a:pPr>
            <a:r>
              <a:rPr lang="en-US" sz="2400" dirty="0"/>
              <a:t>Blue Bags or shovel</a:t>
            </a:r>
          </a:p>
          <a:p>
            <a:pPr eaLnBrk="1" hangingPunct="1">
              <a:defRPr/>
            </a:pPr>
            <a:r>
              <a:rPr lang="en-US" sz="2400" dirty="0"/>
              <a:t>Whistle</a:t>
            </a:r>
          </a:p>
          <a:p>
            <a:pPr eaLnBrk="1" hangingPunct="1">
              <a:defRPr/>
            </a:pPr>
            <a:r>
              <a:rPr lang="en-US" sz="2400" dirty="0"/>
              <a:t>Hasty Harness</a:t>
            </a:r>
          </a:p>
          <a:p>
            <a:pPr eaLnBrk="1" hangingPunct="1">
              <a:defRPr/>
            </a:pPr>
            <a:r>
              <a:rPr lang="en-US" sz="2400" dirty="0"/>
              <a:t>Bug spray</a:t>
            </a:r>
          </a:p>
        </p:txBody>
      </p:sp>
      <p:pic>
        <p:nvPicPr>
          <p:cNvPr id="19464" name="Picture 8" descr="Image result for ice ax and helmet">
            <a:extLst>
              <a:ext uri="{FF2B5EF4-FFF2-40B4-BE49-F238E27FC236}">
                <a16:creationId xmlns:a16="http://schemas.microsoft.com/office/drawing/2014/main" id="{C3D31BA1-5D42-41A1-AB52-4B8312D73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1035" r="5996" b="2920"/>
          <a:stretch/>
        </p:blipFill>
        <p:spPr bwMode="auto">
          <a:xfrm>
            <a:off x="5182876" y="2131715"/>
            <a:ext cx="1524001" cy="1730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70" name="Picture 14" descr="Image result for blue bags poop hiking">
            <a:extLst>
              <a:ext uri="{FF2B5EF4-FFF2-40B4-BE49-F238E27FC236}">
                <a16:creationId xmlns:a16="http://schemas.microsoft.com/office/drawing/2014/main" id="{DD58C836-5C5E-4406-A15E-19E402E33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18" y="4277438"/>
            <a:ext cx="1958364" cy="195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86" name="Picture 30" descr="Image result for hasty harness">
            <a:extLst>
              <a:ext uri="{FF2B5EF4-FFF2-40B4-BE49-F238E27FC236}">
                <a16:creationId xmlns:a16="http://schemas.microsoft.com/office/drawing/2014/main" id="{BB67C68D-5BB4-43CC-847E-76BC2808F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3" r="7832"/>
          <a:stretch/>
        </p:blipFill>
        <p:spPr bwMode="auto">
          <a:xfrm>
            <a:off x="823648" y="4492963"/>
            <a:ext cx="2471965" cy="197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8926108-E9FD-43C0-B07F-9BC582F4F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Image result for insect spray">
            <a:extLst>
              <a:ext uri="{FF2B5EF4-FFF2-40B4-BE49-F238E27FC236}">
                <a16:creationId xmlns:a16="http://schemas.microsoft.com/office/drawing/2014/main" id="{8E59359E-91ED-4C18-BB1B-5679510874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2" r="26229"/>
          <a:stretch/>
        </p:blipFill>
        <p:spPr bwMode="auto">
          <a:xfrm>
            <a:off x="3993797" y="4245671"/>
            <a:ext cx="1098936" cy="233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64D11616-F037-4F61-B954-47858046994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/>
              <a:t>Experience is Knowledge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DCC97524-9D03-4854-8203-A377F5B24053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28650" y="1825625"/>
            <a:ext cx="7886700" cy="404177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/>
              <a:t>With experience, every scrambler develops their own preferences (go light and fast, or carry more gear).</a:t>
            </a:r>
          </a:p>
          <a:p>
            <a:pPr>
              <a:defRPr/>
            </a:pPr>
            <a:r>
              <a:rPr lang="en-US" sz="2800" dirty="0"/>
              <a:t>Every scrambler has an opinion about what items are necessary.</a:t>
            </a:r>
          </a:p>
          <a:p>
            <a:pPr eaLnBrk="1" hangingPunct="1">
              <a:defRPr/>
            </a:pPr>
            <a:r>
              <a:rPr lang="en-US" sz="2800" dirty="0"/>
              <a:t>Engage brain and think ahead.  Envision scenarios and unexpected circumstances.</a:t>
            </a:r>
          </a:p>
          <a:p>
            <a:pPr eaLnBrk="1" hangingPunct="1">
              <a:defRPr/>
            </a:pPr>
            <a:r>
              <a:rPr lang="en-US" sz="2800" dirty="0"/>
              <a:t>Know the people you are scrambling with and what type of packer they are.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EDC409-123F-4905-8AF0-7E6889132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37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37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37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7373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7FC91E9-63B1-45B8-89EF-188793AD2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u="sng" dirty="0"/>
              <a:t>The Ten Essentials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E28C61A-4798-47C0-A786-92AF85BF6AAF}"/>
              </a:ext>
            </a:extLst>
          </p:cNvPr>
          <p:cNvSpPr txBox="1">
            <a:spLocks/>
          </p:cNvSpPr>
          <p:nvPr/>
        </p:nvSpPr>
        <p:spPr>
          <a:xfrm>
            <a:off x="623745" y="1752600"/>
            <a:ext cx="3868340" cy="118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/>
              <a:t>To prevent emergencies and respond positively should one occur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626AB7-F762-43BB-86EA-40DEB9265E53}"/>
              </a:ext>
            </a:extLst>
          </p:cNvPr>
          <p:cNvSpPr txBox="1">
            <a:spLocks/>
          </p:cNvSpPr>
          <p:nvPr/>
        </p:nvSpPr>
        <p:spPr>
          <a:xfrm>
            <a:off x="990600" y="3186066"/>
            <a:ext cx="3200400" cy="2541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Navigation</a:t>
            </a:r>
          </a:p>
          <a:p>
            <a:r>
              <a:rPr lang="en-US" dirty="0"/>
              <a:t>Headlamp</a:t>
            </a:r>
          </a:p>
          <a:p>
            <a:r>
              <a:rPr lang="en-US" dirty="0"/>
              <a:t>Sun Protection</a:t>
            </a:r>
          </a:p>
          <a:p>
            <a:r>
              <a:rPr lang="en-US" dirty="0"/>
              <a:t>First Aid Supplies</a:t>
            </a:r>
          </a:p>
          <a:p>
            <a:r>
              <a:rPr lang="en-US" dirty="0"/>
              <a:t>Knife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7A8B1E1-317C-42EF-98BE-6705F7F81338}"/>
              </a:ext>
            </a:extLst>
          </p:cNvPr>
          <p:cNvSpPr txBox="1">
            <a:spLocks/>
          </p:cNvSpPr>
          <p:nvPr/>
        </p:nvSpPr>
        <p:spPr>
          <a:xfrm>
            <a:off x="4602480" y="2115312"/>
            <a:ext cx="3887391" cy="82391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/>
              <a:t>To safely spend a night or longer outdoors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A2DABE3D-A80E-47F0-8370-58E8D27D9A77}"/>
              </a:ext>
            </a:extLst>
          </p:cNvPr>
          <p:cNvSpPr txBox="1">
            <a:spLocks/>
          </p:cNvSpPr>
          <p:nvPr/>
        </p:nvSpPr>
        <p:spPr>
          <a:xfrm>
            <a:off x="5105401" y="3186066"/>
            <a:ext cx="2971800" cy="26939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Fire</a:t>
            </a:r>
          </a:p>
          <a:p>
            <a:r>
              <a:rPr lang="en-US" dirty="0"/>
              <a:t>Shelter</a:t>
            </a:r>
          </a:p>
          <a:p>
            <a:r>
              <a:rPr lang="en-US" dirty="0"/>
              <a:t>Extra Food</a:t>
            </a:r>
          </a:p>
          <a:p>
            <a:r>
              <a:rPr lang="en-US" dirty="0"/>
              <a:t>Extra Water</a:t>
            </a:r>
          </a:p>
          <a:p>
            <a:r>
              <a:rPr lang="en-US" dirty="0"/>
              <a:t>Extra Clothing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A317111-F4E7-407D-AB39-4919425D2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C2ABB386-0832-4096-BA7C-69803FA6BD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u="sng" dirty="0"/>
              <a:t>Purpose of the Ten Essential List</a:t>
            </a: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D197650-C9D0-42B2-BDFC-DCA730071FBF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628650" y="1825625"/>
            <a:ext cx="7886700" cy="1527175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800" dirty="0"/>
              <a:t>Can you prevent emergencies and respond positively should one occur?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800" dirty="0"/>
              <a:t>Can you safely spend a night or longer outdoors?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5126" name="Picture 6" descr="Image result for night camping in bivy">
            <a:extLst>
              <a:ext uri="{FF2B5EF4-FFF2-40B4-BE49-F238E27FC236}">
                <a16:creationId xmlns:a16="http://schemas.microsoft.com/office/drawing/2014/main" id="{40386E08-CCDF-433D-BEE2-8E8E640A8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88" y="3657600"/>
            <a:ext cx="33909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first aid  hiking">
            <a:extLst>
              <a:ext uri="{FF2B5EF4-FFF2-40B4-BE49-F238E27FC236}">
                <a16:creationId xmlns:a16="http://schemas.microsoft.com/office/drawing/2014/main" id="{6144C36C-D3F8-4B10-8384-07CD85B58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657600"/>
            <a:ext cx="4121697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D5170E4E-FFC7-4FED-ADC2-DCC4F1D23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uiExpand="1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ED6437E2-0569-4E6D-96FE-A1D9DBCA15E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/>
              <a:t>How do we remember the </a:t>
            </a:r>
            <a:br>
              <a:rPr lang="en-US" sz="4400" dirty="0"/>
            </a:br>
            <a:r>
              <a:rPr lang="en-US" sz="4400" dirty="0"/>
              <a:t>Ten Essentials?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A2E24C-3BB0-4CB4-BF28-34D6044DD80E}"/>
              </a:ext>
            </a:extLst>
          </p:cNvPr>
          <p:cNvSpPr txBox="1"/>
          <p:nvPr/>
        </p:nvSpPr>
        <p:spPr>
          <a:xfrm>
            <a:off x="1600200" y="5292545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One needs to </a:t>
            </a:r>
            <a:r>
              <a:rPr lang="en-US" sz="2400" u="sng" dirty="0"/>
              <a:t>navigate</a:t>
            </a:r>
            <a:r>
              <a:rPr lang="en-US" sz="2400" dirty="0"/>
              <a:t> thru the </a:t>
            </a:r>
            <a:r>
              <a:rPr lang="en-US" sz="2400" u="sng" dirty="0"/>
              <a:t>light</a:t>
            </a:r>
            <a:r>
              <a:rPr lang="en-US" sz="2400" dirty="0"/>
              <a:t> and the </a:t>
            </a:r>
            <a:r>
              <a:rPr lang="en-US" sz="2400" u="sng" dirty="0"/>
              <a:t>dark</a:t>
            </a:r>
            <a:r>
              <a:rPr lang="en-US" sz="2400" dirty="0"/>
              <a:t> to </a:t>
            </a:r>
            <a:r>
              <a:rPr lang="en-US" sz="2400" u="sng" dirty="0"/>
              <a:t>fix the people and things </a:t>
            </a:r>
            <a:r>
              <a:rPr lang="en-US" sz="2400" dirty="0"/>
              <a:t>they require for </a:t>
            </a:r>
            <a:r>
              <a:rPr lang="en-US" sz="2400" u="sng" dirty="0"/>
              <a:t>warmth and sustenance</a:t>
            </a:r>
            <a:r>
              <a:rPr lang="en-US" sz="2400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7E2964-1D77-4C37-9262-78BEBFD1A271}"/>
              </a:ext>
            </a:extLst>
          </p:cNvPr>
          <p:cNvSpPr txBox="1"/>
          <p:nvPr/>
        </p:nvSpPr>
        <p:spPr>
          <a:xfrm>
            <a:off x="533400" y="1732245"/>
            <a:ext cx="8534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 prevent emergencies</a:t>
            </a:r>
          </a:p>
          <a:p>
            <a:pPr marL="342900" indent="-342900">
              <a:buAutoNum type="arabicPeriod"/>
            </a:pPr>
            <a:r>
              <a:rPr lang="en-US" sz="2000" dirty="0"/>
              <a:t>Know where I am going    </a:t>
            </a:r>
            <a:r>
              <a:rPr lang="en-US" sz="2000" i="1" dirty="0"/>
              <a:t>(navigation)</a:t>
            </a:r>
          </a:p>
          <a:p>
            <a:pPr marL="342900" indent="-342900">
              <a:buAutoNum type="arabicPeriod"/>
            </a:pPr>
            <a:r>
              <a:rPr lang="en-US" sz="2000" dirty="0"/>
              <a:t>Protect myself from sun and night danger   (</a:t>
            </a:r>
            <a:r>
              <a:rPr lang="en-US" sz="2000" i="1" dirty="0"/>
              <a:t>sun protection and headlamp)</a:t>
            </a:r>
          </a:p>
          <a:p>
            <a:endParaRPr lang="en-US" sz="2000" b="1" dirty="0"/>
          </a:p>
          <a:p>
            <a:r>
              <a:rPr lang="en-US" sz="2000" b="1" dirty="0"/>
              <a:t>To respond to an emergency</a:t>
            </a:r>
          </a:p>
          <a:p>
            <a:pPr marL="342900" indent="-342900">
              <a:buAutoNum type="arabicPeriod"/>
            </a:pPr>
            <a:r>
              <a:rPr lang="en-US" sz="2000" dirty="0"/>
              <a:t>Fix people    </a:t>
            </a:r>
            <a:r>
              <a:rPr lang="en-US" sz="2000" i="1" dirty="0"/>
              <a:t>(first aid kit) </a:t>
            </a:r>
          </a:p>
          <a:p>
            <a:pPr marL="342900" indent="-342900">
              <a:buAutoNum type="arabicPeriod"/>
            </a:pPr>
            <a:r>
              <a:rPr lang="en-US" sz="2000" dirty="0"/>
              <a:t>Fix stuff     </a:t>
            </a:r>
            <a:r>
              <a:rPr lang="en-US" sz="2000" i="1" dirty="0"/>
              <a:t>(repair kit/knife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b="1" dirty="0"/>
              <a:t>If I have to stay the night</a:t>
            </a:r>
          </a:p>
          <a:p>
            <a:pPr marL="342900" indent="-342900">
              <a:buAutoNum type="arabicPeriod"/>
            </a:pPr>
            <a:r>
              <a:rPr lang="en-US" sz="2000" dirty="0"/>
              <a:t>Warmth  </a:t>
            </a:r>
            <a:r>
              <a:rPr lang="en-US" sz="2000" i="1" dirty="0"/>
              <a:t>(Fire, Shelter and Clothing)</a:t>
            </a:r>
          </a:p>
          <a:p>
            <a:pPr marL="342900" indent="-342900">
              <a:buAutoNum type="arabicPeriod"/>
            </a:pPr>
            <a:r>
              <a:rPr lang="en-US" sz="2000" dirty="0"/>
              <a:t>Sustenance   </a:t>
            </a:r>
            <a:r>
              <a:rPr lang="en-US" sz="2000" i="1" dirty="0"/>
              <a:t>(Extra Food and Water)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FE34E8F-A8BA-41B8-BDC8-8FA2FDBA1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B4AAD7E-7D5A-4EFA-B8C2-FAB1B6CE47B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u="sng" dirty="0"/>
              <a:t>What are the Ten Essentials?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470587BA-2872-4D78-9452-55209566CF09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762000" y="1447800"/>
            <a:ext cx="7543800" cy="2593975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z="2800" dirty="0"/>
              <a:t>Guideline of functional systems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800" dirty="0"/>
              <a:t>Not an exact list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800" dirty="0"/>
              <a:t>Should be tailored to the nature of your hike, season and conditions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4101" name="Picture 5" descr="Image result for hiker">
            <a:extLst>
              <a:ext uri="{FF2B5EF4-FFF2-40B4-BE49-F238E27FC236}">
                <a16:creationId xmlns:a16="http://schemas.microsoft.com/office/drawing/2014/main" id="{42FC78CB-C104-4B78-BE2C-A762173F8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1" t="8512" r="37059"/>
          <a:stretch/>
        </p:blipFill>
        <p:spPr bwMode="auto">
          <a:xfrm>
            <a:off x="765048" y="3720306"/>
            <a:ext cx="2165543" cy="281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Image result for rock climbing">
            <a:extLst>
              <a:ext uri="{FF2B5EF4-FFF2-40B4-BE49-F238E27FC236}">
                <a16:creationId xmlns:a16="http://schemas.microsoft.com/office/drawing/2014/main" id="{58DB635B-49C2-4A13-B688-4630A18B69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4567" r="30833"/>
          <a:stretch/>
        </p:blipFill>
        <p:spPr bwMode="auto">
          <a:xfrm>
            <a:off x="3364335" y="3720306"/>
            <a:ext cx="2165543" cy="280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Image result for mountaineering">
            <a:extLst>
              <a:ext uri="{FF2B5EF4-FFF2-40B4-BE49-F238E27FC236}">
                <a16:creationId xmlns:a16="http://schemas.microsoft.com/office/drawing/2014/main" id="{C65956AE-F507-4CB8-B536-9C2725713B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6" r="25000"/>
          <a:stretch/>
        </p:blipFill>
        <p:spPr bwMode="auto">
          <a:xfrm>
            <a:off x="5963622" y="3720306"/>
            <a:ext cx="2274157" cy="280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E50F94-A018-4CFD-9F06-5C892E39F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uiExpand="1" build="p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60787-73B2-4D47-A9C9-322EEB979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u="sng" dirty="0"/>
              <a:t>The Ten Essentials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FBA83-4148-4166-A794-D780F6493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745" y="1690689"/>
            <a:ext cx="3868340" cy="1204912"/>
          </a:xfrm>
        </p:spPr>
        <p:txBody>
          <a:bodyPr>
            <a:noAutofit/>
          </a:bodyPr>
          <a:lstStyle/>
          <a:p>
            <a:r>
              <a:rPr lang="en-US" sz="2800" i="1" dirty="0"/>
              <a:t>To prevent emergencies and respond positively should one occur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53982-2F4E-43D0-AD49-3C69B2C44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745" y="3173412"/>
            <a:ext cx="3868340" cy="2541588"/>
          </a:xfrm>
        </p:spPr>
        <p:txBody>
          <a:bodyPr>
            <a:normAutofit/>
          </a:bodyPr>
          <a:lstStyle/>
          <a:p>
            <a:r>
              <a:rPr lang="en-US" sz="2800" dirty="0"/>
              <a:t>Navigation</a:t>
            </a:r>
          </a:p>
          <a:p>
            <a:r>
              <a:rPr lang="en-US" sz="2800" dirty="0"/>
              <a:t>Headlamp</a:t>
            </a:r>
          </a:p>
          <a:p>
            <a:r>
              <a:rPr lang="en-US" sz="2800" dirty="0"/>
              <a:t>Sun Protection</a:t>
            </a:r>
          </a:p>
          <a:p>
            <a:r>
              <a:rPr lang="en-US" sz="2800" dirty="0"/>
              <a:t>First Aid Supplies</a:t>
            </a:r>
          </a:p>
          <a:p>
            <a:r>
              <a:rPr lang="en-US" sz="2800" dirty="0"/>
              <a:t>Knife and Repair Kit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E4FBBF-BF40-4616-8B87-D7EEBE00D9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91890" y="1881189"/>
            <a:ext cx="3887391" cy="823912"/>
          </a:xfrm>
        </p:spPr>
        <p:txBody>
          <a:bodyPr>
            <a:noAutofit/>
          </a:bodyPr>
          <a:lstStyle/>
          <a:p>
            <a:r>
              <a:rPr lang="en-US" sz="2800" i="1" dirty="0"/>
              <a:t>To safely spend a night or longer outdoors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172058-631C-40C6-B8F7-C0CC75F318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51917" y="3173412"/>
            <a:ext cx="3887391" cy="2693988"/>
          </a:xfrm>
        </p:spPr>
        <p:txBody>
          <a:bodyPr>
            <a:normAutofit/>
          </a:bodyPr>
          <a:lstStyle/>
          <a:p>
            <a:r>
              <a:rPr lang="en-US" sz="2800" dirty="0"/>
              <a:t>Fire</a:t>
            </a:r>
          </a:p>
          <a:p>
            <a:r>
              <a:rPr lang="en-US" sz="2800" dirty="0"/>
              <a:t>Shelter</a:t>
            </a:r>
          </a:p>
          <a:p>
            <a:r>
              <a:rPr lang="en-US" sz="2800" dirty="0"/>
              <a:t>Extra Food</a:t>
            </a:r>
          </a:p>
          <a:p>
            <a:r>
              <a:rPr lang="en-US" sz="2800" dirty="0"/>
              <a:t>Extra Water</a:t>
            </a:r>
          </a:p>
          <a:p>
            <a:r>
              <a:rPr lang="en-US" sz="2800" dirty="0"/>
              <a:t>Extra Clothing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A8CA481-E087-46C7-8979-D66802DA5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837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C6896B36-805D-4F17-893C-93818E557404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400" dirty="0"/>
              <a:t>Evolution of the Ten Essentials</a:t>
            </a:r>
          </a:p>
        </p:txBody>
      </p:sp>
      <p:sp>
        <p:nvSpPr>
          <p:cNvPr id="70659" name="Rectangle 3">
            <a:extLst>
              <a:ext uri="{FF2B5EF4-FFF2-40B4-BE49-F238E27FC236}">
                <a16:creationId xmlns:a16="http://schemas.microsoft.com/office/drawing/2014/main" id="{399CA1CF-0BCD-4B9E-B79D-7A702A318F88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Evolved from a list of individual items…</a:t>
            </a:r>
          </a:p>
          <a:p>
            <a:pPr eaLnBrk="1" hangingPunct="1">
              <a:defRPr/>
            </a:pPr>
            <a:r>
              <a:rPr lang="en-US" sz="2800" dirty="0"/>
              <a:t>To a list of functional systems that satisfy certain needs.</a:t>
            </a:r>
          </a:p>
          <a:p>
            <a:pPr eaLnBrk="1" hangingPunct="1">
              <a:defRPr/>
            </a:pPr>
            <a:r>
              <a:rPr lang="en-US" sz="2800" dirty="0"/>
              <a:t>What you bring is for you only and to answer the two key questions.	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sz="2800" dirty="0"/>
              <a:t>Can you prevent emergencies and respond positively should one occur?</a:t>
            </a: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sz="2800" dirty="0"/>
              <a:t>Can you safely spend a night or longer outdoors?</a:t>
            </a:r>
          </a:p>
          <a:p>
            <a:pPr lvl="1">
              <a:defRPr/>
            </a:pPr>
            <a:endParaRPr lang="en-US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5E33578-2D9F-44ED-AEE7-DEBC1B5B1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06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59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6D54968D-A20D-43C5-9481-69B401E066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128991"/>
              </p:ext>
            </p:extLst>
          </p:nvPr>
        </p:nvGraphicFramePr>
        <p:xfrm>
          <a:off x="381000" y="833120"/>
          <a:ext cx="8382000" cy="52399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65666">
                  <a:extLst>
                    <a:ext uri="{9D8B030D-6E8A-4147-A177-3AD203B41FA5}">
                      <a16:colId xmlns:a16="http://schemas.microsoft.com/office/drawing/2014/main" val="886780278"/>
                    </a:ext>
                  </a:extLst>
                </a:gridCol>
                <a:gridCol w="3182056">
                  <a:extLst>
                    <a:ext uri="{9D8B030D-6E8A-4147-A177-3AD203B41FA5}">
                      <a16:colId xmlns:a16="http://schemas.microsoft.com/office/drawing/2014/main" val="1585956751"/>
                    </a:ext>
                  </a:extLst>
                </a:gridCol>
                <a:gridCol w="2173112">
                  <a:extLst>
                    <a:ext uri="{9D8B030D-6E8A-4147-A177-3AD203B41FA5}">
                      <a16:colId xmlns:a16="http://schemas.microsoft.com/office/drawing/2014/main" val="3146301393"/>
                    </a:ext>
                  </a:extLst>
                </a:gridCol>
                <a:gridCol w="2561166">
                  <a:extLst>
                    <a:ext uri="{9D8B030D-6E8A-4147-A177-3AD203B41FA5}">
                      <a16:colId xmlns:a16="http://schemas.microsoft.com/office/drawing/2014/main" val="317341875"/>
                    </a:ext>
                  </a:extLst>
                </a:gridCol>
              </a:tblGrid>
              <a:tr h="36872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Freedom of the Hills, 9</a:t>
                      </a:r>
                      <a:r>
                        <a:rPr lang="en-US" baseline="30000" dirty="0">
                          <a:solidFill>
                            <a:schemeClr val="bg1"/>
                          </a:solidFill>
                        </a:rPr>
                        <a:t>th</a:t>
                      </a:r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 ed/ REI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FOH 8</a:t>
                      </a:r>
                      <a:r>
                        <a:rPr lang="en-US" baseline="30000" dirty="0"/>
                        <a:t>th</a:t>
                      </a:r>
                      <a:r>
                        <a:rPr lang="en-US" dirty="0"/>
                        <a:t> / WTA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Classic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5007530"/>
                  </a:ext>
                </a:extLst>
              </a:tr>
              <a:tr h="5152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To prevent emergencies and respond  positively should one occur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2651624"/>
                  </a:ext>
                </a:extLst>
              </a:tr>
              <a:tr h="368721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Navigation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Navigation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Map (1) Compass (2)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714833"/>
                  </a:ext>
                </a:extLst>
              </a:tr>
              <a:tr h="368721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Headlamp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Illumination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Headlamp/Flashlight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018944"/>
                  </a:ext>
                </a:extLst>
              </a:tr>
              <a:tr h="368721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 Protection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Sunglasses/Sunscreen (4)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954854"/>
                  </a:ext>
                </a:extLst>
              </a:tr>
              <a:tr h="368721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First Aid Supplies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First Aid Supplies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First Aid Supplies (5)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750553"/>
                  </a:ext>
                </a:extLst>
              </a:tr>
              <a:tr h="368721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Knife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Repair Kit and Tools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Knife (6)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59995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729935"/>
                  </a:ext>
                </a:extLst>
              </a:tr>
              <a:tr h="36872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/>
                        <a:t>To safely spend a night or more outside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647069"/>
                  </a:ext>
                </a:extLst>
              </a:tr>
              <a:tr h="368721"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Firestarter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Firestarter(7) Matches(8)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240956"/>
                  </a:ext>
                </a:extLst>
              </a:tr>
              <a:tr h="368721"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Shelter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Emergency Shelter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3589888"/>
                  </a:ext>
                </a:extLst>
              </a:tr>
              <a:tr h="368721"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Extra Food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Nutrition (extra)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Extra Food (9)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1390353"/>
                  </a:ext>
                </a:extLst>
              </a:tr>
              <a:tr h="368721"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Extra Water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Hydration (extra)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9801681"/>
                  </a:ext>
                </a:extLst>
              </a:tr>
              <a:tr h="368721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Extra Clothing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Insulation/Rain Gear (extra)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Extra Clothing (10)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923974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057F289E-1FD3-472D-A1AA-5449C91BE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>
            <a:extLst>
              <a:ext uri="{FF2B5EF4-FFF2-40B4-BE49-F238E27FC236}">
                <a16:creationId xmlns:a16="http://schemas.microsoft.com/office/drawing/2014/main" id="{23F419F9-AB2A-487B-9E89-8070EC51FB0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18315" y="566737"/>
            <a:ext cx="2949178" cy="6524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4400" dirty="0"/>
              <a:t>Navigation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044AE5-0014-4962-87CE-5A98E23848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582" y="1635084"/>
            <a:ext cx="2949178" cy="182880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Altimeter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Compass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Personal Locator Beacon (PLB)</a:t>
            </a:r>
          </a:p>
        </p:txBody>
      </p:sp>
      <p:pic>
        <p:nvPicPr>
          <p:cNvPr id="12292" name="Picture 7" descr="How-to-Navigate-with-a-Map-and-Compass">
            <a:extLst>
              <a:ext uri="{FF2B5EF4-FFF2-40B4-BE49-F238E27FC236}">
                <a16:creationId xmlns:a16="http://schemas.microsoft.com/office/drawing/2014/main" id="{1E5B06B7-1BB5-4C0A-B24A-E801F40A3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4000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Image result for garmin fenix 3 altimeter">
            <a:extLst>
              <a:ext uri="{FF2B5EF4-FFF2-40B4-BE49-F238E27FC236}">
                <a16:creationId xmlns:a16="http://schemas.microsoft.com/office/drawing/2014/main" id="{775B2DC5-46DB-4680-86C9-179E2F550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520" y="3593712"/>
            <a:ext cx="1508480" cy="20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Image result for gaia on phone">
            <a:extLst>
              <a:ext uri="{FF2B5EF4-FFF2-40B4-BE49-F238E27FC236}">
                <a16:creationId xmlns:a16="http://schemas.microsoft.com/office/drawing/2014/main" id="{0111D59F-AD03-4324-958E-D677309D0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56" y="4599055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0" name="Picture 12" descr="Image result for gaia app">
            <a:extLst>
              <a:ext uri="{FF2B5EF4-FFF2-40B4-BE49-F238E27FC236}">
                <a16:creationId xmlns:a16="http://schemas.microsoft.com/office/drawing/2014/main" id="{2E19D4C6-C88A-40E9-BB17-9F4A3C01C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56" y="3879768"/>
            <a:ext cx="2466975" cy="7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Image result for personal locator beacon">
            <a:extLst>
              <a:ext uri="{FF2B5EF4-FFF2-40B4-BE49-F238E27FC236}">
                <a16:creationId xmlns:a16="http://schemas.microsoft.com/office/drawing/2014/main" id="{A1B8E756-2A44-41E2-A420-6A86FBA42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55"/>
          <a:stretch/>
        </p:blipFill>
        <p:spPr bwMode="auto">
          <a:xfrm>
            <a:off x="4304226" y="374540"/>
            <a:ext cx="2020373" cy="171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0" name="Picture 22" descr="Image result for portable phone charger">
            <a:extLst>
              <a:ext uri="{FF2B5EF4-FFF2-40B4-BE49-F238E27FC236}">
                <a16:creationId xmlns:a16="http://schemas.microsoft.com/office/drawing/2014/main" id="{82F6403C-1F9F-4BDC-929C-8BEABFF58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873" y="5764809"/>
            <a:ext cx="1261637" cy="89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5E3151F-1A8F-40CA-BE0A-52DBCBCE5408}"/>
              </a:ext>
            </a:extLst>
          </p:cNvPr>
          <p:cNvSpPr txBox="1"/>
          <p:nvPr/>
        </p:nvSpPr>
        <p:spPr>
          <a:xfrm>
            <a:off x="868582" y="1178733"/>
            <a:ext cx="36865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Know how to use a compass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E5C1AAC-BA1B-4B68-A670-61E8EA152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DC5C0909-AFAE-4616-8F5E-51BCE3C0F9C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/>
              <a:t>Headlamp</a:t>
            </a:r>
          </a:p>
        </p:txBody>
      </p:sp>
      <p:pic>
        <p:nvPicPr>
          <p:cNvPr id="11269" name="Picture 5" descr="Image result for lithium batteries">
            <a:extLst>
              <a:ext uri="{FF2B5EF4-FFF2-40B4-BE49-F238E27FC236}">
                <a16:creationId xmlns:a16="http://schemas.microsoft.com/office/drawing/2014/main" id="{4FDF9E39-9BE1-4705-B960-40A471137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253545"/>
            <a:ext cx="21336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Image result for headlamp on person'">
            <a:extLst>
              <a:ext uri="{FF2B5EF4-FFF2-40B4-BE49-F238E27FC236}">
                <a16:creationId xmlns:a16="http://schemas.microsoft.com/office/drawing/2014/main" id="{4CCEA4B6-F68B-4189-87FC-D94E6BA9A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052" y="609600"/>
            <a:ext cx="4166616" cy="352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6" descr="CcXf">
            <a:extLst>
              <a:ext uri="{FF2B5EF4-FFF2-40B4-BE49-F238E27FC236}">
                <a16:creationId xmlns:a16="http://schemas.microsoft.com/office/drawing/2014/main" id="{3F5D72E2-FE37-4720-8906-B34627DF61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0"/>
          <a:stretch/>
        </p:blipFill>
        <p:spPr bwMode="auto">
          <a:xfrm>
            <a:off x="628650" y="3810000"/>
            <a:ext cx="3790950" cy="248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38F7E7-9EE9-4938-AC7C-1C061353B17F}"/>
              </a:ext>
            </a:extLst>
          </p:cNvPr>
          <p:cNvSpPr txBox="1"/>
          <p:nvPr/>
        </p:nvSpPr>
        <p:spPr>
          <a:xfrm>
            <a:off x="762000" y="1447800"/>
            <a:ext cx="3790950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Headlamp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Extra lithium batteries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Keep all electronics warm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EF3D007-0EE2-4568-9376-B331E7680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6" name="Picture 28" descr="M's Quandary Convertible Pants, Forge Grey (FGE)">
            <a:extLst>
              <a:ext uri="{FF2B5EF4-FFF2-40B4-BE49-F238E27FC236}">
                <a16:creationId xmlns:a16="http://schemas.microsoft.com/office/drawing/2014/main" id="{275F2952-9FED-44CA-A54F-02B28495E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027" y="4419600"/>
            <a:ext cx="2209312" cy="236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6" name="Rectangle 2">
            <a:extLst>
              <a:ext uri="{FF2B5EF4-FFF2-40B4-BE49-F238E27FC236}">
                <a16:creationId xmlns:a16="http://schemas.microsoft.com/office/drawing/2014/main" id="{E4BEA4CD-DAF8-4B25-AC14-1C541DE592A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609600" y="192544"/>
            <a:ext cx="3790950" cy="13255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dirty="0"/>
              <a:t>Sun Protection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6723A0-F0DB-40D0-93C3-E8D2E6FB85D3}"/>
              </a:ext>
            </a:extLst>
          </p:cNvPr>
          <p:cNvSpPr txBox="1"/>
          <p:nvPr/>
        </p:nvSpPr>
        <p:spPr>
          <a:xfrm>
            <a:off x="872614" y="1107352"/>
            <a:ext cx="387083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Sunglasses, wrapping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Sunscreen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Lip Balm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Clothing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Hat</a:t>
            </a:r>
          </a:p>
        </p:txBody>
      </p:sp>
      <p:pic>
        <p:nvPicPr>
          <p:cNvPr id="17416" name="Picture 8" descr="Image result for julbo glacier sunglasses">
            <a:extLst>
              <a:ext uri="{FF2B5EF4-FFF2-40B4-BE49-F238E27FC236}">
                <a16:creationId xmlns:a16="http://schemas.microsoft.com/office/drawing/2014/main" id="{19184569-EC59-4336-B583-1EC21B23B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83"/>
          <a:stretch/>
        </p:blipFill>
        <p:spPr bwMode="auto">
          <a:xfrm>
            <a:off x="464579" y="4189799"/>
            <a:ext cx="2527684" cy="13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Image result for sunscreen">
            <a:extLst>
              <a:ext uri="{FF2B5EF4-FFF2-40B4-BE49-F238E27FC236}">
                <a16:creationId xmlns:a16="http://schemas.microsoft.com/office/drawing/2014/main" id="{9A7AA904-D7EC-43AC-9CE2-708C673C6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031" y="3953775"/>
            <a:ext cx="1227789" cy="271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8" name="Picture 20" descr="Image result for hiker in hat">
            <a:extLst>
              <a:ext uri="{FF2B5EF4-FFF2-40B4-BE49-F238E27FC236}">
                <a16:creationId xmlns:a16="http://schemas.microsoft.com/office/drawing/2014/main" id="{5E324160-E481-4FC4-995D-017CE95B9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927" y="5434029"/>
            <a:ext cx="2133600" cy="117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Image result for hiker in hat">
            <a:extLst>
              <a:ext uri="{FF2B5EF4-FFF2-40B4-BE49-F238E27FC236}">
                <a16:creationId xmlns:a16="http://schemas.microsoft.com/office/drawing/2014/main" id="{1F890913-F403-4FA4-A3DF-3792BD9D9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1" t="13630" r="7249" b="8348"/>
          <a:stretch/>
        </p:blipFill>
        <p:spPr bwMode="auto">
          <a:xfrm>
            <a:off x="2280453" y="3200400"/>
            <a:ext cx="1603381" cy="130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4" name="Picture 26" descr="M'S SUNSHADE TECHNICAL HOODY, Tailored Grey (TGY)">
            <a:extLst>
              <a:ext uri="{FF2B5EF4-FFF2-40B4-BE49-F238E27FC236}">
                <a16:creationId xmlns:a16="http://schemas.microsoft.com/office/drawing/2014/main" id="{82DFF9FB-A18A-4697-9249-EC6674C31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2" y="4572000"/>
            <a:ext cx="2035064" cy="209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Image result for lip balm with sunscreen">
            <a:extLst>
              <a:ext uri="{FF2B5EF4-FFF2-40B4-BE49-F238E27FC236}">
                <a16:creationId xmlns:a16="http://schemas.microsoft.com/office/drawing/2014/main" id="{B4BDBA2E-382D-4D4D-9704-02980C2E9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56900">
            <a:off x="4168231" y="2933820"/>
            <a:ext cx="1130009" cy="79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2" name="Picture 24" descr="Image result for hiker">
            <a:extLst>
              <a:ext uri="{FF2B5EF4-FFF2-40B4-BE49-F238E27FC236}">
                <a16:creationId xmlns:a16="http://schemas.microsoft.com/office/drawing/2014/main" id="{4606DA66-2412-4388-94ED-9902C228ED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99" r="18000"/>
          <a:stretch/>
        </p:blipFill>
        <p:spPr bwMode="auto">
          <a:xfrm>
            <a:off x="5159822" y="192544"/>
            <a:ext cx="3694194" cy="41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3D4A71B-327F-4CC2-B6D4-52F22014F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654" y="5943600"/>
            <a:ext cx="632345" cy="914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Image result for buff">
            <a:extLst>
              <a:ext uri="{FF2B5EF4-FFF2-40B4-BE49-F238E27FC236}">
                <a16:creationId xmlns:a16="http://schemas.microsoft.com/office/drawing/2014/main" id="{84C0651C-1ADE-4A38-B23D-29B664722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7" b="12903"/>
          <a:stretch/>
        </p:blipFill>
        <p:spPr bwMode="auto">
          <a:xfrm>
            <a:off x="2993348" y="1847559"/>
            <a:ext cx="1603381" cy="124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ski goggles">
            <a:extLst>
              <a:ext uri="{FF2B5EF4-FFF2-40B4-BE49-F238E27FC236}">
                <a16:creationId xmlns:a16="http://schemas.microsoft.com/office/drawing/2014/main" id="{4331B691-2D6E-4355-BDFD-D77D1EF3F2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9" b="23456"/>
          <a:stretch/>
        </p:blipFill>
        <p:spPr bwMode="auto">
          <a:xfrm>
            <a:off x="374729" y="5450631"/>
            <a:ext cx="1566530" cy="832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1018</Words>
  <Application>Microsoft Office PowerPoint</Application>
  <PresentationFormat>On-screen Show (4:3)</PresentationFormat>
  <Paragraphs>232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Georgia</vt:lpstr>
      <vt:lpstr>Wingdings</vt:lpstr>
      <vt:lpstr>Office Theme</vt:lpstr>
      <vt:lpstr>Ten Essentials</vt:lpstr>
      <vt:lpstr>Purpose of the Ten Essential List</vt:lpstr>
      <vt:lpstr>What are the Ten Essentials?</vt:lpstr>
      <vt:lpstr>The Ten Essentials</vt:lpstr>
      <vt:lpstr>Evolution of the Ten Essentials</vt:lpstr>
      <vt:lpstr>PowerPoint Presentation</vt:lpstr>
      <vt:lpstr>Navigation</vt:lpstr>
      <vt:lpstr>Headlamp</vt:lpstr>
      <vt:lpstr>Sun Protection</vt:lpstr>
      <vt:lpstr>First Aid Kit</vt:lpstr>
      <vt:lpstr>Knife (Repair Kit)</vt:lpstr>
      <vt:lpstr>Fire</vt:lpstr>
      <vt:lpstr>Shelter</vt:lpstr>
      <vt:lpstr>Extra Food</vt:lpstr>
      <vt:lpstr>Extra Water</vt:lpstr>
      <vt:lpstr>Extra Clothes</vt:lpstr>
      <vt:lpstr>Other Items for Scrambling</vt:lpstr>
      <vt:lpstr>Experience is Knowledge</vt:lpstr>
      <vt:lpstr>The Ten Essentials</vt:lpstr>
      <vt:lpstr>How do we remember the  Ten Essentials?</vt:lpstr>
    </vt:vector>
  </TitlesOfParts>
  <Company>Mountaineer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Everett Mountaineers Scramble Course 2011</dc:title>
  <dc:creator>Mountaineer</dc:creator>
  <cp:lastModifiedBy>Patty O'Rourke</cp:lastModifiedBy>
  <cp:revision>95</cp:revision>
  <cp:lastPrinted>2018-02-23T01:20:33Z</cp:lastPrinted>
  <dcterms:created xsi:type="dcterms:W3CDTF">2011-02-19T17:14:26Z</dcterms:created>
  <dcterms:modified xsi:type="dcterms:W3CDTF">2019-02-20T05:05:57Z</dcterms:modified>
</cp:coreProperties>
</file>