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58" r:id="rId3"/>
    <p:sldId id="259" r:id="rId4"/>
    <p:sldId id="260" r:id="rId5"/>
    <p:sldId id="261" r:id="rId6"/>
    <p:sldId id="263" r:id="rId7"/>
    <p:sldId id="262"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7" d="100"/>
          <a:sy n="87" d="100"/>
        </p:scale>
        <p:origin x="-112" y="-7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7B43A-E15A-9348-8BEC-2F25A9E4B614}" type="datetimeFigureOut">
              <a:rPr lang="en-US" smtClean="0"/>
              <a:t>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051831-AB9F-DD4F-BC46-F2EACD084EC9}" type="slidenum">
              <a:rPr lang="en-US" smtClean="0"/>
              <a:t>‹#›</a:t>
            </a:fld>
            <a:endParaRPr lang="en-US"/>
          </a:p>
        </p:txBody>
      </p:sp>
    </p:spTree>
    <p:extLst>
      <p:ext uri="{BB962C8B-B14F-4D97-AF65-F5344CB8AC3E}">
        <p14:creationId xmlns:p14="http://schemas.microsoft.com/office/powerpoint/2010/main" val="5025409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Second</a:t>
            </a:r>
            <a:r>
              <a:rPr lang="en-US" baseline="0" dirty="0" smtClean="0"/>
              <a:t> Punic War 218 BC Romans declared war on Carthage again.  Romans mastered the seas so Hannibal planned to do the unthinkable and attack  the homeland from the north travelling east from Catalonia </a:t>
            </a:r>
            <a:r>
              <a:rPr lang="mr-IN" baseline="0" dirty="0" smtClean="0"/>
              <a:t>–</a:t>
            </a:r>
            <a:r>
              <a:rPr lang="en-US" baseline="0" dirty="0" smtClean="0"/>
              <a:t> Spain to France with 25,000 mercenaries and a 37battle elephant train.  Five months and they were hypothermic on a high alpine pass looking down into Italy.  Different Pass!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&gt;&gt;Roman road 2</a:t>
            </a:r>
            <a:r>
              <a:rPr lang="en-US" baseline="30000" dirty="0" smtClean="0"/>
              <a:t>nd</a:t>
            </a:r>
            <a:r>
              <a:rPr lang="en-US" baseline="0" dirty="0" smtClean="0"/>
              <a:t> century.  </a:t>
            </a:r>
            <a:r>
              <a:rPr lang="en-US" baseline="0" dirty="0" err="1" smtClean="0"/>
              <a:t>Almanini</a:t>
            </a:r>
            <a:r>
              <a:rPr lang="en-US" baseline="0" dirty="0" smtClean="0"/>
              <a:t> 268AD but stopped.  Railway Austrian Empire 1867 for troop movement. See B-26 railway </a:t>
            </a:r>
            <a:r>
              <a:rPr lang="en-US" baseline="0" dirty="0" err="1" smtClean="0"/>
              <a:t>brodge</a:t>
            </a:r>
            <a:r>
              <a:rPr lang="en-US" baseline="0" dirty="0" smtClean="0"/>
              <a:t> bombing run Ernie </a:t>
            </a:r>
            <a:r>
              <a:rPr lang="en-US" baseline="0" dirty="0" err="1" smtClean="0"/>
              <a:t>Yonovitz</a:t>
            </a:r>
            <a:r>
              <a:rPr lang="en-US" baseline="0" dirty="0" smtClean="0"/>
              <a:t> &amp; Irv Goldberg Nov1944. End WWI Italy &amp; Austria </a:t>
            </a:r>
            <a:r>
              <a:rPr lang="mr-IN" baseline="0" dirty="0" smtClean="0"/>
              <a:t>–</a:t>
            </a:r>
            <a:r>
              <a:rPr lang="en-US" baseline="0" dirty="0" smtClean="0"/>
              <a:t> occupied by Italian troops.  WWII Hitler met Mussolini 18 March 1940 to celebrate Pact of Steel.   Still working on a tunnel.</a:t>
            </a:r>
          </a:p>
        </p:txBody>
      </p:sp>
      <p:sp>
        <p:nvSpPr>
          <p:cNvPr id="4" name="Slide Number Placeholder 3"/>
          <p:cNvSpPr>
            <a:spLocks noGrp="1"/>
          </p:cNvSpPr>
          <p:nvPr>
            <p:ph type="sldNum" sz="quarter" idx="10"/>
          </p:nvPr>
        </p:nvSpPr>
        <p:spPr/>
        <p:txBody>
          <a:bodyPr/>
          <a:lstStyle/>
          <a:p>
            <a:fld id="{708F51AF-CD32-6641-B66F-CAAE29C95D14}" type="slidenum">
              <a:rPr lang="en-US" smtClean="0"/>
              <a:t>2</a:t>
            </a:fld>
            <a:endParaRPr lang="en-US"/>
          </a:p>
        </p:txBody>
      </p:sp>
    </p:spTree>
    <p:extLst>
      <p:ext uri="{BB962C8B-B14F-4D97-AF65-F5344CB8AC3E}">
        <p14:creationId xmlns:p14="http://schemas.microsoft.com/office/powerpoint/2010/main" val="1106931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9 national parks and a national</a:t>
            </a:r>
            <a:r>
              <a:rPr lang="en-US" baseline="0" dirty="0" smtClean="0"/>
              <a:t> monument and they overlap UNESCO World Heritage site </a:t>
            </a:r>
            <a:r>
              <a:rPr lang="mr-IN" baseline="0" dirty="0" smtClean="0"/>
              <a:t>–</a:t>
            </a:r>
            <a:r>
              <a:rPr lang="en-US" baseline="0" dirty="0" smtClean="0"/>
              <a:t> about 95% protected in national, regional, or provincial parkland. There is reputed to be a </a:t>
            </a:r>
            <a:r>
              <a:rPr lang="en-US" baseline="0" dirty="0" err="1" smtClean="0"/>
              <a:t>Stati</a:t>
            </a:r>
            <a:r>
              <a:rPr lang="en-US" baseline="0" dirty="0" smtClean="0"/>
              <a:t> </a:t>
            </a:r>
            <a:r>
              <a:rPr lang="en-US" baseline="0" dirty="0" err="1" smtClean="0"/>
              <a:t>Uniti</a:t>
            </a:r>
            <a:r>
              <a:rPr lang="en-US" baseline="0" dirty="0" smtClean="0"/>
              <a:t> </a:t>
            </a:r>
            <a:r>
              <a:rPr lang="en-US" baseline="0" dirty="0" err="1" smtClean="0"/>
              <a:t>d”American</a:t>
            </a:r>
            <a:r>
              <a:rPr lang="en-US" baseline="0" dirty="0" smtClean="0"/>
              <a:t> </a:t>
            </a:r>
            <a:r>
              <a:rPr lang="en-US" baseline="0" dirty="0" err="1" smtClean="0"/>
              <a:t>Circolo</a:t>
            </a:r>
            <a:r>
              <a:rPr lang="en-US" baseline="0" dirty="0" smtClean="0"/>
              <a:t> </a:t>
            </a:r>
            <a:r>
              <a:rPr lang="en-US" baseline="0" dirty="0" err="1" smtClean="0"/>
              <a:t>Trentino</a:t>
            </a:r>
            <a:r>
              <a:rPr lang="en-US" baseline="0" dirty="0" smtClean="0"/>
              <a:t> di Seattle, one of many ex-pat orgs around the world.</a:t>
            </a:r>
            <a:endParaRPr lang="en-US" dirty="0"/>
          </a:p>
        </p:txBody>
      </p:sp>
      <p:sp>
        <p:nvSpPr>
          <p:cNvPr id="4" name="Slide Number Placeholder 3"/>
          <p:cNvSpPr>
            <a:spLocks noGrp="1"/>
          </p:cNvSpPr>
          <p:nvPr>
            <p:ph type="sldNum" sz="quarter" idx="10"/>
          </p:nvPr>
        </p:nvSpPr>
        <p:spPr/>
        <p:txBody>
          <a:bodyPr/>
          <a:lstStyle/>
          <a:p>
            <a:fld id="{708F51AF-CD32-6641-B66F-CAAE29C95D14}" type="slidenum">
              <a:rPr lang="en-US" smtClean="0"/>
              <a:t>3</a:t>
            </a:fld>
            <a:endParaRPr lang="en-US"/>
          </a:p>
        </p:txBody>
      </p:sp>
    </p:spTree>
    <p:extLst>
      <p:ext uri="{BB962C8B-B14F-4D97-AF65-F5344CB8AC3E}">
        <p14:creationId xmlns:p14="http://schemas.microsoft.com/office/powerpoint/2010/main" val="305319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Gaia Italy layer not available 11Jan2019</a:t>
            </a:r>
            <a:endParaRPr lang="en-US" dirty="0"/>
          </a:p>
        </p:txBody>
      </p:sp>
      <p:sp>
        <p:nvSpPr>
          <p:cNvPr id="4" name="Slide Number Placeholder 3"/>
          <p:cNvSpPr>
            <a:spLocks noGrp="1"/>
          </p:cNvSpPr>
          <p:nvPr>
            <p:ph type="sldNum" sz="quarter" idx="10"/>
          </p:nvPr>
        </p:nvSpPr>
        <p:spPr/>
        <p:txBody>
          <a:bodyPr/>
          <a:lstStyle/>
          <a:p>
            <a:fld id="{708F51AF-CD32-6641-B66F-CAAE29C95D14}" type="slidenum">
              <a:rPr lang="en-US" smtClean="0"/>
              <a:t>10</a:t>
            </a:fld>
            <a:endParaRPr lang="en-US"/>
          </a:p>
        </p:txBody>
      </p:sp>
    </p:spTree>
    <p:extLst>
      <p:ext uri="{BB962C8B-B14F-4D97-AF65-F5344CB8AC3E}">
        <p14:creationId xmlns:p14="http://schemas.microsoft.com/office/powerpoint/2010/main" val="107618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8F51AF-CD32-6641-B66F-CAAE29C95D14}" type="slidenum">
              <a:rPr lang="en-US" smtClean="0"/>
              <a:t>11</a:t>
            </a:fld>
            <a:endParaRPr lang="en-US"/>
          </a:p>
        </p:txBody>
      </p:sp>
    </p:spTree>
    <p:extLst>
      <p:ext uri="{BB962C8B-B14F-4D97-AF65-F5344CB8AC3E}">
        <p14:creationId xmlns:p14="http://schemas.microsoft.com/office/powerpoint/2010/main" val="202004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Siula Grande</a:t>
            </a:r>
            <a:r>
              <a:rPr lang="en-US" dirty="0" smtClean="0"/>
              <a:t>, </a:t>
            </a:r>
            <a:r>
              <a:rPr lang="en-US" dirty="0" err="1" smtClean="0"/>
              <a:t>Huayhash</a:t>
            </a:r>
            <a:r>
              <a:rPr lang="en-US" dirty="0" smtClean="0"/>
              <a:t> Range, Peru 6,344m  Touching the Void (Joe Simpson 1988;</a:t>
            </a:r>
            <a:r>
              <a:rPr lang="en-US" baseline="0" dirty="0" smtClean="0"/>
              <a:t> Summit 1995, with Simon Yates; Movie 2003)  Granddaughter Siula Rose, b. 2010.  Grandson Cayesh b 2006</a:t>
            </a:r>
            <a:endParaRPr lang="en-US" dirty="0"/>
          </a:p>
        </p:txBody>
      </p:sp>
      <p:sp>
        <p:nvSpPr>
          <p:cNvPr id="4" name="Slide Number Placeholder 3"/>
          <p:cNvSpPr>
            <a:spLocks noGrp="1"/>
          </p:cNvSpPr>
          <p:nvPr>
            <p:ph type="sldNum" sz="quarter" idx="10"/>
          </p:nvPr>
        </p:nvSpPr>
        <p:spPr/>
        <p:txBody>
          <a:bodyPr/>
          <a:lstStyle/>
          <a:p>
            <a:fld id="{708F51AF-CD32-6641-B66F-CAAE29C95D14}" type="slidenum">
              <a:rPr lang="en-US" smtClean="0"/>
              <a:t>15</a:t>
            </a:fld>
            <a:endParaRPr lang="en-US"/>
          </a:p>
        </p:txBody>
      </p:sp>
    </p:spTree>
    <p:extLst>
      <p:ext uri="{BB962C8B-B14F-4D97-AF65-F5344CB8AC3E}">
        <p14:creationId xmlns:p14="http://schemas.microsoft.com/office/powerpoint/2010/main" val="191004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802F0E-BA53-8941-A231-67917A24CFF0}"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9F8AA-C3CF-0940-AB18-DA04D9EDA85C}" type="slidenum">
              <a:rPr lang="en-US" smtClean="0"/>
              <a:t>‹#›</a:t>
            </a:fld>
            <a:endParaRPr lang="en-US"/>
          </a:p>
        </p:txBody>
      </p:sp>
    </p:spTree>
    <p:extLst>
      <p:ext uri="{BB962C8B-B14F-4D97-AF65-F5344CB8AC3E}">
        <p14:creationId xmlns:p14="http://schemas.microsoft.com/office/powerpoint/2010/main" val="4232302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02F0E-BA53-8941-A231-67917A24CFF0}"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9F8AA-C3CF-0940-AB18-DA04D9EDA85C}" type="slidenum">
              <a:rPr lang="en-US" smtClean="0"/>
              <a:t>‹#›</a:t>
            </a:fld>
            <a:endParaRPr lang="en-US"/>
          </a:p>
        </p:txBody>
      </p:sp>
    </p:spTree>
    <p:extLst>
      <p:ext uri="{BB962C8B-B14F-4D97-AF65-F5344CB8AC3E}">
        <p14:creationId xmlns:p14="http://schemas.microsoft.com/office/powerpoint/2010/main" val="345467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02F0E-BA53-8941-A231-67917A24CFF0}"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9F8AA-C3CF-0940-AB18-DA04D9EDA85C}" type="slidenum">
              <a:rPr lang="en-US" smtClean="0"/>
              <a:t>‹#›</a:t>
            </a:fld>
            <a:endParaRPr lang="en-US"/>
          </a:p>
        </p:txBody>
      </p:sp>
    </p:spTree>
    <p:extLst>
      <p:ext uri="{BB962C8B-B14F-4D97-AF65-F5344CB8AC3E}">
        <p14:creationId xmlns:p14="http://schemas.microsoft.com/office/powerpoint/2010/main" val="166552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02F0E-BA53-8941-A231-67917A24CFF0}"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9F8AA-C3CF-0940-AB18-DA04D9EDA85C}" type="slidenum">
              <a:rPr lang="en-US" smtClean="0"/>
              <a:t>‹#›</a:t>
            </a:fld>
            <a:endParaRPr lang="en-US"/>
          </a:p>
        </p:txBody>
      </p:sp>
    </p:spTree>
    <p:extLst>
      <p:ext uri="{BB962C8B-B14F-4D97-AF65-F5344CB8AC3E}">
        <p14:creationId xmlns:p14="http://schemas.microsoft.com/office/powerpoint/2010/main" val="290646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802F0E-BA53-8941-A231-67917A24CFF0}"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9F8AA-C3CF-0940-AB18-DA04D9EDA85C}" type="slidenum">
              <a:rPr lang="en-US" smtClean="0"/>
              <a:t>‹#›</a:t>
            </a:fld>
            <a:endParaRPr lang="en-US"/>
          </a:p>
        </p:txBody>
      </p:sp>
    </p:spTree>
    <p:extLst>
      <p:ext uri="{BB962C8B-B14F-4D97-AF65-F5344CB8AC3E}">
        <p14:creationId xmlns:p14="http://schemas.microsoft.com/office/powerpoint/2010/main" val="224297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802F0E-BA53-8941-A231-67917A24CFF0}" type="datetimeFigureOut">
              <a:rPr lang="en-US" smtClean="0"/>
              <a:t>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9F8AA-C3CF-0940-AB18-DA04D9EDA85C}" type="slidenum">
              <a:rPr lang="en-US" smtClean="0"/>
              <a:t>‹#›</a:t>
            </a:fld>
            <a:endParaRPr lang="en-US"/>
          </a:p>
        </p:txBody>
      </p:sp>
    </p:spTree>
    <p:extLst>
      <p:ext uri="{BB962C8B-B14F-4D97-AF65-F5344CB8AC3E}">
        <p14:creationId xmlns:p14="http://schemas.microsoft.com/office/powerpoint/2010/main" val="339333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802F0E-BA53-8941-A231-67917A24CFF0}" type="datetimeFigureOut">
              <a:rPr lang="en-US" smtClean="0"/>
              <a:t>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9F8AA-C3CF-0940-AB18-DA04D9EDA85C}" type="slidenum">
              <a:rPr lang="en-US" smtClean="0"/>
              <a:t>‹#›</a:t>
            </a:fld>
            <a:endParaRPr lang="en-US"/>
          </a:p>
        </p:txBody>
      </p:sp>
    </p:spTree>
    <p:extLst>
      <p:ext uri="{BB962C8B-B14F-4D97-AF65-F5344CB8AC3E}">
        <p14:creationId xmlns:p14="http://schemas.microsoft.com/office/powerpoint/2010/main" val="4005148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802F0E-BA53-8941-A231-67917A24CFF0}" type="datetimeFigureOut">
              <a:rPr lang="en-US" smtClean="0"/>
              <a:t>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9F8AA-C3CF-0940-AB18-DA04D9EDA85C}" type="slidenum">
              <a:rPr lang="en-US" smtClean="0"/>
              <a:t>‹#›</a:t>
            </a:fld>
            <a:endParaRPr lang="en-US"/>
          </a:p>
        </p:txBody>
      </p:sp>
    </p:spTree>
    <p:extLst>
      <p:ext uri="{BB962C8B-B14F-4D97-AF65-F5344CB8AC3E}">
        <p14:creationId xmlns:p14="http://schemas.microsoft.com/office/powerpoint/2010/main" val="176035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02F0E-BA53-8941-A231-67917A24CFF0}" type="datetimeFigureOut">
              <a:rPr lang="en-US" smtClean="0"/>
              <a:t>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9F8AA-C3CF-0940-AB18-DA04D9EDA85C}" type="slidenum">
              <a:rPr lang="en-US" smtClean="0"/>
              <a:t>‹#›</a:t>
            </a:fld>
            <a:endParaRPr lang="en-US"/>
          </a:p>
        </p:txBody>
      </p:sp>
    </p:spTree>
    <p:extLst>
      <p:ext uri="{BB962C8B-B14F-4D97-AF65-F5344CB8AC3E}">
        <p14:creationId xmlns:p14="http://schemas.microsoft.com/office/powerpoint/2010/main" val="4928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02F0E-BA53-8941-A231-67917A24CFF0}" type="datetimeFigureOut">
              <a:rPr lang="en-US" smtClean="0"/>
              <a:t>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9F8AA-C3CF-0940-AB18-DA04D9EDA85C}" type="slidenum">
              <a:rPr lang="en-US" smtClean="0"/>
              <a:t>‹#›</a:t>
            </a:fld>
            <a:endParaRPr lang="en-US"/>
          </a:p>
        </p:txBody>
      </p:sp>
    </p:spTree>
    <p:extLst>
      <p:ext uri="{BB962C8B-B14F-4D97-AF65-F5344CB8AC3E}">
        <p14:creationId xmlns:p14="http://schemas.microsoft.com/office/powerpoint/2010/main" val="332505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02F0E-BA53-8941-A231-67917A24CFF0}" type="datetimeFigureOut">
              <a:rPr lang="en-US" smtClean="0"/>
              <a:t>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9F8AA-C3CF-0940-AB18-DA04D9EDA85C}" type="slidenum">
              <a:rPr lang="en-US" smtClean="0"/>
              <a:t>‹#›</a:t>
            </a:fld>
            <a:endParaRPr lang="en-US"/>
          </a:p>
        </p:txBody>
      </p:sp>
    </p:spTree>
    <p:extLst>
      <p:ext uri="{BB962C8B-B14F-4D97-AF65-F5344CB8AC3E}">
        <p14:creationId xmlns:p14="http://schemas.microsoft.com/office/powerpoint/2010/main" val="42166150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02F0E-BA53-8941-A231-67917A24CFF0}" type="datetimeFigureOut">
              <a:rPr lang="en-US" smtClean="0"/>
              <a:t>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9F8AA-C3CF-0940-AB18-DA04D9EDA85C}" type="slidenum">
              <a:rPr lang="en-US" smtClean="0"/>
              <a:t>‹#›</a:t>
            </a:fld>
            <a:endParaRPr lang="en-US"/>
          </a:p>
        </p:txBody>
      </p:sp>
    </p:spTree>
    <p:extLst>
      <p:ext uri="{BB962C8B-B14F-4D97-AF65-F5344CB8AC3E}">
        <p14:creationId xmlns:p14="http://schemas.microsoft.com/office/powerpoint/2010/main" val="69503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abaccomapp-community.it/en/" TargetMode="External"/><Relationship Id="rId3" Type="http://schemas.openxmlformats.org/officeDocument/2006/relationships/hyperlink" Target="http://www.alpenventuresunguided.com/review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ITLRoA5T1_Q" TargetMode="External"/><Relationship Id="rId4" Type="http://schemas.openxmlformats.org/officeDocument/2006/relationships/hyperlink" Target="https://gohikealps.com/2017/01/alta-via-2-planning-guide/" TargetMode="External"/><Relationship Id="rId1" Type="http://schemas.openxmlformats.org/officeDocument/2006/relationships/slideLayout" Target="../slideLayouts/slideLayout4.xml"/><Relationship Id="rId2" Type="http://schemas.openxmlformats.org/officeDocument/2006/relationships/hyperlink" Target="https://www.alpineexploratory.com/walking-guides/alta-via-1.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geology.com/minerals/dolomite.shtml" TargetMode="Externa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JPG"/><Relationship Id="rId1" Type="http://schemas.openxmlformats.org/officeDocument/2006/relationships/slideLayout" Target="../slideLayouts/slideLayout8.xml"/><Relationship Id="rId2" Type="http://schemas.openxmlformats.org/officeDocument/2006/relationships/hyperlink" Target="https://geology.com/rocks/sedimentary-rocks.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697" y="178350"/>
            <a:ext cx="8815030" cy="6611273"/>
          </a:xfrm>
          <a:prstGeom prst="rect">
            <a:avLst/>
          </a:prstGeom>
        </p:spPr>
      </p:pic>
      <p:sp>
        <p:nvSpPr>
          <p:cNvPr id="4" name="TextBox 3"/>
          <p:cNvSpPr txBox="1"/>
          <p:nvPr/>
        </p:nvSpPr>
        <p:spPr>
          <a:xfrm>
            <a:off x="604729" y="4979513"/>
            <a:ext cx="7821156" cy="1077218"/>
          </a:xfrm>
          <a:prstGeom prst="rect">
            <a:avLst/>
          </a:prstGeom>
          <a:noFill/>
        </p:spPr>
        <p:txBody>
          <a:bodyPr wrap="square" rtlCol="0">
            <a:spAutoFit/>
          </a:bodyPr>
          <a:lstStyle/>
          <a:p>
            <a:r>
              <a:rPr lang="en-US" sz="4000" dirty="0" smtClean="0">
                <a:solidFill>
                  <a:schemeClr val="bg1"/>
                </a:solidFill>
              </a:rPr>
              <a:t>Dolomites Via Ferrata </a:t>
            </a:r>
            <a:r>
              <a:rPr lang="en-US" sz="4000" dirty="0">
                <a:solidFill>
                  <a:schemeClr val="bg1"/>
                </a:solidFill>
              </a:rPr>
              <a:t>AV2 </a:t>
            </a:r>
            <a:r>
              <a:rPr lang="en-US" sz="4000" dirty="0" smtClean="0">
                <a:solidFill>
                  <a:schemeClr val="bg1"/>
                </a:solidFill>
              </a:rPr>
              <a:t>Trek 2016 </a:t>
            </a:r>
          </a:p>
          <a:p>
            <a:pPr algn="r"/>
            <a:r>
              <a:rPr lang="en-US" sz="2400" dirty="0" smtClean="0">
                <a:solidFill>
                  <a:schemeClr val="bg1"/>
                </a:solidFill>
              </a:rPr>
              <a:t>Peter Hendrickson &amp; Emma Agosta</a:t>
            </a:r>
            <a:endParaRPr lang="en-US" sz="2400" dirty="0"/>
          </a:p>
        </p:txBody>
      </p:sp>
      <p:sp>
        <p:nvSpPr>
          <p:cNvPr id="5" name="TextBox 4"/>
          <p:cNvSpPr txBox="1"/>
          <p:nvPr/>
        </p:nvSpPr>
        <p:spPr>
          <a:xfrm>
            <a:off x="354214" y="594704"/>
            <a:ext cx="2996671" cy="830997"/>
          </a:xfrm>
          <a:prstGeom prst="rect">
            <a:avLst/>
          </a:prstGeom>
          <a:noFill/>
        </p:spPr>
        <p:txBody>
          <a:bodyPr wrap="square" rtlCol="0" anchor="ctr">
            <a:spAutoFit/>
          </a:bodyPr>
          <a:lstStyle/>
          <a:p>
            <a:r>
              <a:rPr lang="en-US" sz="2400" b="1" dirty="0" smtClean="0"/>
              <a:t>	 Walking the Wild</a:t>
            </a:r>
          </a:p>
          <a:p>
            <a:r>
              <a:rPr lang="en-US" sz="2400" b="1" dirty="0" smtClean="0"/>
              <a:t>	 January 23, 2019</a:t>
            </a:r>
            <a:endParaRPr lang="en-US" sz="2400" b="1" dirty="0"/>
          </a:p>
        </p:txBody>
      </p:sp>
      <p:pic>
        <p:nvPicPr>
          <p:cNvPr id="6" name="Picture 5"/>
          <p:cNvPicPr>
            <a:picLocks noChangeAspect="1"/>
          </p:cNvPicPr>
          <p:nvPr/>
        </p:nvPicPr>
        <p:blipFill>
          <a:blip r:embed="rId3"/>
          <a:stretch>
            <a:fillRect/>
          </a:stretch>
        </p:blipFill>
        <p:spPr>
          <a:xfrm>
            <a:off x="468114" y="733953"/>
            <a:ext cx="416558" cy="588083"/>
          </a:xfrm>
          <a:prstGeom prst="rect">
            <a:avLst/>
          </a:prstGeom>
        </p:spPr>
      </p:pic>
    </p:spTree>
    <p:extLst>
      <p:ext uri="{BB962C8B-B14F-4D97-AF65-F5344CB8AC3E}">
        <p14:creationId xmlns:p14="http://schemas.microsoft.com/office/powerpoint/2010/main" val="18259869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Hike? Navigation?</a:t>
            </a:r>
            <a:endParaRPr lang="en-US" dirty="0"/>
          </a:p>
        </p:txBody>
      </p:sp>
      <p:sp>
        <p:nvSpPr>
          <p:cNvPr id="3" name="Content Placeholder 2"/>
          <p:cNvSpPr>
            <a:spLocks noGrp="1"/>
          </p:cNvSpPr>
          <p:nvPr>
            <p:ph sz="half" idx="1"/>
          </p:nvPr>
        </p:nvSpPr>
        <p:spPr/>
        <p:txBody>
          <a:bodyPr/>
          <a:lstStyle/>
          <a:p>
            <a:r>
              <a:rPr lang="en-US" dirty="0" smtClean="0">
                <a:solidFill>
                  <a:schemeClr val="tx1"/>
                </a:solidFill>
              </a:rPr>
              <a:t>June wet, snow, </a:t>
            </a:r>
            <a:r>
              <a:rPr lang="en-US" dirty="0" err="1" smtClean="0">
                <a:solidFill>
                  <a:schemeClr val="tx1"/>
                </a:solidFill>
              </a:rPr>
              <a:t>avy</a:t>
            </a:r>
            <a:r>
              <a:rPr lang="en-US" dirty="0" smtClean="0">
                <a:solidFill>
                  <a:schemeClr val="tx1"/>
                </a:solidFill>
              </a:rPr>
              <a:t>?</a:t>
            </a:r>
          </a:p>
          <a:p>
            <a:r>
              <a:rPr lang="en-US" dirty="0" smtClean="0">
                <a:solidFill>
                  <a:schemeClr val="tx1"/>
                </a:solidFill>
              </a:rPr>
              <a:t>July 1...waterfalls, flowers</a:t>
            </a:r>
          </a:p>
          <a:p>
            <a:r>
              <a:rPr lang="en-US" dirty="0" smtClean="0">
                <a:solidFill>
                  <a:schemeClr val="tx1"/>
                </a:solidFill>
              </a:rPr>
              <a:t>August...fine weather, t-storms, festivals, busy</a:t>
            </a:r>
          </a:p>
          <a:p>
            <a:r>
              <a:rPr lang="en-US" dirty="0" smtClean="0">
                <a:solidFill>
                  <a:schemeClr val="tx1"/>
                </a:solidFill>
              </a:rPr>
              <a:t>September...early to mid, best weather, quiet , cheaper air fare from U.S.</a:t>
            </a:r>
            <a:endParaRPr lang="en-US" dirty="0">
              <a:solidFill>
                <a:schemeClr val="tx1"/>
              </a:solidFill>
            </a:endParaRPr>
          </a:p>
        </p:txBody>
      </p:sp>
      <p:sp>
        <p:nvSpPr>
          <p:cNvPr id="5" name="Content Placeholder 4"/>
          <p:cNvSpPr>
            <a:spLocks noGrp="1"/>
          </p:cNvSpPr>
          <p:nvPr>
            <p:ph sz="half" idx="2"/>
          </p:nvPr>
        </p:nvSpPr>
        <p:spPr/>
        <p:txBody>
          <a:bodyPr/>
          <a:lstStyle/>
          <a:p>
            <a:r>
              <a:rPr lang="en-US" dirty="0" smtClean="0">
                <a:solidFill>
                  <a:schemeClr val="tx1"/>
                </a:solidFill>
              </a:rPr>
              <a:t>Valleys north, south</a:t>
            </a:r>
          </a:p>
          <a:p>
            <a:r>
              <a:rPr lang="en-US" dirty="0" smtClean="0">
                <a:solidFill>
                  <a:schemeClr val="tx1"/>
                </a:solidFill>
              </a:rPr>
              <a:t>Map, altimeter, compass, smartphone</a:t>
            </a:r>
          </a:p>
          <a:p>
            <a:r>
              <a:rPr lang="en-US" dirty="0" smtClean="0">
                <a:solidFill>
                  <a:schemeClr val="tx1"/>
                </a:solidFill>
              </a:rPr>
              <a:t>GPX track </a:t>
            </a:r>
            <a:r>
              <a:rPr lang="en-US" i="1" dirty="0" err="1" smtClean="0">
                <a:solidFill>
                  <a:schemeClr val="tx1"/>
                </a:solidFill>
              </a:rPr>
              <a:t>GPSies</a:t>
            </a:r>
            <a:endParaRPr lang="en-US" i="1" dirty="0" smtClean="0">
              <a:solidFill>
                <a:schemeClr val="tx1"/>
              </a:solidFill>
            </a:endParaRPr>
          </a:p>
          <a:p>
            <a:r>
              <a:rPr lang="en-US" dirty="0" smtClean="0">
                <a:solidFill>
                  <a:schemeClr val="tx1"/>
                </a:solidFill>
              </a:rPr>
              <a:t>Red, White flashes</a:t>
            </a:r>
          </a:p>
          <a:p>
            <a:r>
              <a:rPr lang="en-US" dirty="0" smtClean="0">
                <a:solidFill>
                  <a:schemeClr val="tx1"/>
                </a:solidFill>
              </a:rPr>
              <a:t>Signposts landmarks, times for 2 hikers</a:t>
            </a:r>
          </a:p>
          <a:p>
            <a:r>
              <a:rPr lang="en-US" dirty="0" smtClean="0">
                <a:solidFill>
                  <a:schemeClr val="tx1"/>
                </a:solidFill>
              </a:rPr>
              <a:t>Guidebook</a:t>
            </a:r>
          </a:p>
          <a:p>
            <a:r>
              <a:rPr lang="en-US" dirty="0" err="1" smtClean="0">
                <a:solidFill>
                  <a:schemeClr val="tx1"/>
                </a:solidFill>
              </a:rPr>
              <a:t>Tabacco</a:t>
            </a:r>
            <a:r>
              <a:rPr lang="en-US" dirty="0" smtClean="0">
                <a:solidFill>
                  <a:schemeClr val="tx1"/>
                </a:solidFill>
              </a:rPr>
              <a:t> 1:25,000 maps</a:t>
            </a:r>
            <a:endParaRPr lang="en-US" dirty="0">
              <a:solidFill>
                <a:schemeClr val="tx1"/>
              </a:solidFill>
            </a:endParaRPr>
          </a:p>
        </p:txBody>
      </p:sp>
    </p:spTree>
    <p:extLst>
      <p:ext uri="{BB962C8B-B14F-4D97-AF65-F5344CB8AC3E}">
        <p14:creationId xmlns:p14="http://schemas.microsoft.com/office/powerpoint/2010/main" val="3327498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Water, Weight &amp; Rescue</a:t>
            </a:r>
            <a:endParaRPr lang="en-US" dirty="0"/>
          </a:p>
        </p:txBody>
      </p:sp>
      <p:sp>
        <p:nvSpPr>
          <p:cNvPr id="3" name="Content Placeholder 2"/>
          <p:cNvSpPr>
            <a:spLocks noGrp="1"/>
          </p:cNvSpPr>
          <p:nvPr>
            <p:ph sz="half" idx="1"/>
          </p:nvPr>
        </p:nvSpPr>
        <p:spPr/>
        <p:txBody>
          <a:bodyPr>
            <a:normAutofit lnSpcReduction="10000"/>
          </a:bodyPr>
          <a:lstStyle/>
          <a:p>
            <a:pPr marL="0" indent="0" algn="ctr">
              <a:buNone/>
            </a:pPr>
            <a:r>
              <a:rPr lang="en-US" b="1" dirty="0" smtClean="0">
                <a:solidFill>
                  <a:schemeClr val="tx2"/>
                </a:solidFill>
              </a:rPr>
              <a:t>Weather</a:t>
            </a:r>
          </a:p>
          <a:p>
            <a:r>
              <a:rPr lang="en-US" dirty="0" err="1" smtClean="0">
                <a:solidFill>
                  <a:srgbClr val="000000"/>
                </a:solidFill>
              </a:rPr>
              <a:t>Dolomitimeteo</a:t>
            </a:r>
            <a:r>
              <a:rPr lang="en-US" dirty="0" smtClean="0">
                <a:solidFill>
                  <a:srgbClr val="000000"/>
                </a:solidFill>
              </a:rPr>
              <a:t> (South Tyrol), </a:t>
            </a:r>
            <a:r>
              <a:rPr lang="en-US" dirty="0" err="1" smtClean="0">
                <a:solidFill>
                  <a:srgbClr val="000000"/>
                </a:solidFill>
              </a:rPr>
              <a:t>Meteoblue</a:t>
            </a:r>
            <a:endParaRPr lang="en-US" dirty="0" smtClean="0">
              <a:solidFill>
                <a:srgbClr val="000000"/>
              </a:solidFill>
            </a:endParaRPr>
          </a:p>
          <a:p>
            <a:r>
              <a:rPr lang="en-US" dirty="0" smtClean="0">
                <a:solidFill>
                  <a:srgbClr val="000000"/>
                </a:solidFill>
              </a:rPr>
              <a:t>Box &amp; Whiskers</a:t>
            </a:r>
          </a:p>
          <a:p>
            <a:r>
              <a:rPr lang="en-US" dirty="0" smtClean="0">
                <a:solidFill>
                  <a:srgbClr val="000000"/>
                </a:solidFill>
              </a:rPr>
              <a:t>Long range – Hah!!</a:t>
            </a:r>
          </a:p>
          <a:p>
            <a:r>
              <a:rPr lang="en-US" dirty="0" smtClean="0">
                <a:solidFill>
                  <a:srgbClr val="000000"/>
                </a:solidFill>
              </a:rPr>
              <a:t>Snow any month</a:t>
            </a:r>
          </a:p>
          <a:p>
            <a:pPr marL="0" indent="0" algn="ctr">
              <a:buNone/>
            </a:pPr>
            <a:r>
              <a:rPr lang="en-US" b="1" dirty="0" smtClean="0">
                <a:solidFill>
                  <a:schemeClr val="tx2"/>
                </a:solidFill>
              </a:rPr>
              <a:t>Rescue Insurance</a:t>
            </a:r>
          </a:p>
          <a:p>
            <a:pPr marL="0" indent="0">
              <a:buNone/>
            </a:pPr>
            <a:r>
              <a:rPr lang="en-US" dirty="0" smtClean="0">
                <a:solidFill>
                  <a:schemeClr val="tx1"/>
                </a:solidFill>
              </a:rPr>
              <a:t>Austrian Alpine Club (UK)</a:t>
            </a:r>
          </a:p>
          <a:p>
            <a:pPr marL="0" indent="0">
              <a:buNone/>
            </a:pPr>
            <a:r>
              <a:rPr lang="en-US" dirty="0" smtClean="0">
                <a:solidFill>
                  <a:schemeClr val="tx1"/>
                </a:solidFill>
              </a:rPr>
              <a:t>2019: SEN £40, Adult £52</a:t>
            </a:r>
            <a:endParaRPr lang="en-US" dirty="0">
              <a:solidFill>
                <a:schemeClr val="tx1"/>
              </a:solidFill>
            </a:endParaRPr>
          </a:p>
        </p:txBody>
      </p:sp>
      <p:sp>
        <p:nvSpPr>
          <p:cNvPr id="5" name="Content Placeholder 4"/>
          <p:cNvSpPr>
            <a:spLocks noGrp="1"/>
          </p:cNvSpPr>
          <p:nvPr>
            <p:ph sz="half" idx="2"/>
          </p:nvPr>
        </p:nvSpPr>
        <p:spPr/>
        <p:txBody>
          <a:bodyPr>
            <a:normAutofit lnSpcReduction="10000"/>
          </a:bodyPr>
          <a:lstStyle/>
          <a:p>
            <a:pPr marL="0" indent="0" algn="ctr">
              <a:buNone/>
            </a:pPr>
            <a:r>
              <a:rPr lang="en-US" b="1" dirty="0" smtClean="0">
                <a:solidFill>
                  <a:schemeClr val="tx2"/>
                </a:solidFill>
              </a:rPr>
              <a:t>Water</a:t>
            </a:r>
          </a:p>
          <a:p>
            <a:r>
              <a:rPr lang="en-US" dirty="0" err="1" smtClean="0">
                <a:solidFill>
                  <a:srgbClr val="000000"/>
                </a:solidFill>
              </a:rPr>
              <a:t>Rifugios</a:t>
            </a:r>
            <a:endParaRPr lang="en-US" dirty="0" smtClean="0">
              <a:solidFill>
                <a:srgbClr val="000000"/>
              </a:solidFill>
            </a:endParaRPr>
          </a:p>
          <a:p>
            <a:r>
              <a:rPr lang="en-US" dirty="0" smtClean="0">
                <a:solidFill>
                  <a:srgbClr val="000000"/>
                </a:solidFill>
              </a:rPr>
              <a:t>Few natural sources</a:t>
            </a:r>
          </a:p>
          <a:p>
            <a:r>
              <a:rPr lang="en-US" dirty="0">
                <a:solidFill>
                  <a:srgbClr val="000000"/>
                </a:solidFill>
              </a:rPr>
              <a:t>Lotsa </a:t>
            </a:r>
            <a:r>
              <a:rPr lang="en-US" dirty="0" smtClean="0">
                <a:solidFill>
                  <a:srgbClr val="000000"/>
                </a:solidFill>
              </a:rPr>
              <a:t>sheep, cows</a:t>
            </a:r>
          </a:p>
          <a:p>
            <a:r>
              <a:rPr lang="en-US" dirty="0" smtClean="0">
                <a:solidFill>
                  <a:srgbClr val="000000"/>
                </a:solidFill>
              </a:rPr>
              <a:t>Giardia less than U.S.?</a:t>
            </a:r>
          </a:p>
          <a:p>
            <a:r>
              <a:rPr lang="en-US" dirty="0" smtClean="0">
                <a:solidFill>
                  <a:srgbClr val="000000"/>
                </a:solidFill>
              </a:rPr>
              <a:t>Purification tabs</a:t>
            </a:r>
          </a:p>
          <a:p>
            <a:r>
              <a:rPr lang="en-US" dirty="0" smtClean="0">
                <a:solidFill>
                  <a:srgbClr val="000000"/>
                </a:solidFill>
              </a:rPr>
              <a:t>1 liter? 2 liters?</a:t>
            </a:r>
          </a:p>
          <a:p>
            <a:r>
              <a:rPr lang="en-US" dirty="0" smtClean="0">
                <a:solidFill>
                  <a:srgbClr val="000000"/>
                </a:solidFill>
              </a:rPr>
              <a:t>Pack Weight? Puny so more food &amp; water</a:t>
            </a:r>
          </a:p>
          <a:p>
            <a:pPr algn="ctr"/>
            <a:endParaRPr lang="en-US" dirty="0">
              <a:solidFill>
                <a:srgbClr val="000000"/>
              </a:solidFill>
            </a:endParaRPr>
          </a:p>
        </p:txBody>
      </p:sp>
    </p:spTree>
    <p:extLst>
      <p:ext uri="{BB962C8B-B14F-4D97-AF65-F5344CB8AC3E}">
        <p14:creationId xmlns:p14="http://schemas.microsoft.com/office/powerpoint/2010/main" val="2694456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931319357"/>
              </p:ext>
            </p:extLst>
          </p:nvPr>
        </p:nvGraphicFramePr>
        <p:xfrm>
          <a:off x="1446880" y="269656"/>
          <a:ext cx="5110235" cy="6304675"/>
        </p:xfrm>
        <a:graphic>
          <a:graphicData uri="http://schemas.openxmlformats.org/presentationml/2006/ole">
            <mc:AlternateContent xmlns:mc="http://schemas.openxmlformats.org/markup-compatibility/2006">
              <mc:Choice xmlns:v="urn:schemas-microsoft-com:vml" Requires="v">
                <p:oleObj spid="_x0000_s1027" name="Document" r:id="rId3" imgW="7010400" imgH="8648700" progId="Word.Document.12">
                  <p:embed/>
                </p:oleObj>
              </mc:Choice>
              <mc:Fallback>
                <p:oleObj name="Document" r:id="rId3" imgW="7010400" imgH="8648700" progId="Word.Document.12">
                  <p:embed/>
                  <p:pic>
                    <p:nvPicPr>
                      <p:cNvPr id="0" name=""/>
                      <p:cNvPicPr/>
                      <p:nvPr/>
                    </p:nvPicPr>
                    <p:blipFill>
                      <a:blip r:embed="rId4"/>
                      <a:stretch>
                        <a:fillRect/>
                      </a:stretch>
                    </p:blipFill>
                    <p:spPr>
                      <a:xfrm>
                        <a:off x="1446880" y="269656"/>
                        <a:ext cx="5110235" cy="6304675"/>
                      </a:xfrm>
                      <a:prstGeom prst="rect">
                        <a:avLst/>
                      </a:prstGeom>
                    </p:spPr>
                  </p:pic>
                </p:oleObj>
              </mc:Fallback>
            </mc:AlternateContent>
          </a:graphicData>
        </a:graphic>
      </p:graphicFrame>
    </p:spTree>
    <p:extLst>
      <p:ext uri="{BB962C8B-B14F-4D97-AF65-F5344CB8AC3E}">
        <p14:creationId xmlns:p14="http://schemas.microsoft.com/office/powerpoint/2010/main" val="18351113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Emma Links Alta Via 1</a:t>
            </a:r>
            <a:endParaRPr lang="en-US" dirty="0"/>
          </a:p>
        </p:txBody>
      </p:sp>
      <p:sp>
        <p:nvSpPr>
          <p:cNvPr id="3" name="Content Placeholder 2"/>
          <p:cNvSpPr>
            <a:spLocks noGrp="1"/>
          </p:cNvSpPr>
          <p:nvPr>
            <p:ph idx="1"/>
          </p:nvPr>
        </p:nvSpPr>
        <p:spPr/>
        <p:txBody>
          <a:bodyPr/>
          <a:lstStyle/>
          <a:p>
            <a:r>
              <a:rPr lang="en-US" dirty="0" smtClean="0"/>
              <a:t>Marmot </a:t>
            </a:r>
            <a:r>
              <a:rPr lang="en-US" dirty="0" err="1" smtClean="0"/>
              <a:t>marmotpost.wordpress.com</a:t>
            </a:r>
            <a:endParaRPr lang="en-US" dirty="0" smtClean="0"/>
          </a:p>
          <a:p>
            <a:pPr lvl="1"/>
            <a:r>
              <a:rPr lang="en-US" dirty="0" smtClean="0"/>
              <a:t>Alpine hut, Alta Via 1 six days, Essential Kit</a:t>
            </a:r>
          </a:p>
          <a:p>
            <a:r>
              <a:rPr lang="en-US" dirty="0" err="1" smtClean="0"/>
              <a:t>Infodolmiti.it</a:t>
            </a:r>
            <a:endParaRPr lang="en-US" dirty="0" smtClean="0"/>
          </a:p>
          <a:p>
            <a:pPr lvl="1"/>
            <a:r>
              <a:rPr lang="en-US" dirty="0" smtClean="0"/>
              <a:t>Strong technical details on AV1</a:t>
            </a:r>
          </a:p>
          <a:p>
            <a:r>
              <a:rPr lang="en-US" dirty="0" err="1" smtClean="0"/>
              <a:t>Tabacco</a:t>
            </a:r>
            <a:r>
              <a:rPr lang="en-US" dirty="0" smtClean="0"/>
              <a:t> Maps &amp; App 1:25K &amp; 1:50K</a:t>
            </a:r>
          </a:p>
          <a:p>
            <a:pPr lvl="1"/>
            <a:r>
              <a:rPr lang="en-US" dirty="0" smtClean="0">
                <a:hlinkClick r:id="rId2"/>
              </a:rPr>
              <a:t>http://tabaccomapp-community.it/en/#</a:t>
            </a:r>
            <a:endParaRPr lang="en-US" dirty="0" smtClean="0"/>
          </a:p>
          <a:p>
            <a:r>
              <a:rPr lang="en-US" dirty="0" smtClean="0"/>
              <a:t>Adventures Unguided</a:t>
            </a:r>
          </a:p>
          <a:p>
            <a:pPr lvl="1"/>
            <a:r>
              <a:rPr lang="en-US" dirty="0" smtClean="0">
                <a:hlinkClick r:id="rId3"/>
              </a:rPr>
              <a:t>http://www.alpenventuresunguided.com/reviews</a:t>
            </a:r>
            <a:endParaRPr lang="en-US" dirty="0" smtClean="0"/>
          </a:p>
          <a:p>
            <a:pPr marL="457200" lvl="1" indent="0">
              <a:buNone/>
            </a:pPr>
            <a:endParaRPr lang="en-US" dirty="0"/>
          </a:p>
          <a:p>
            <a:pPr marL="5715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886461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Photo Credits &amp; Web Overviews</a:t>
            </a:r>
            <a:endParaRPr lang="en-US" b="1" dirty="0">
              <a:solidFill>
                <a:srgbClr val="0000FF"/>
              </a:solidFill>
            </a:endParaRPr>
          </a:p>
        </p:txBody>
      </p:sp>
      <p:sp>
        <p:nvSpPr>
          <p:cNvPr id="3" name="Content Placeholder 2"/>
          <p:cNvSpPr>
            <a:spLocks noGrp="1"/>
          </p:cNvSpPr>
          <p:nvPr>
            <p:ph sz="half" idx="1"/>
          </p:nvPr>
        </p:nvSpPr>
        <p:spPr/>
        <p:txBody>
          <a:bodyPr>
            <a:normAutofit fontScale="85000" lnSpcReduction="20000"/>
          </a:bodyPr>
          <a:lstStyle/>
          <a:p>
            <a:pPr marL="0" indent="0" algn="ctr">
              <a:buNone/>
            </a:pPr>
            <a:r>
              <a:rPr lang="en-US" b="1" dirty="0" err="1" smtClean="0">
                <a:solidFill>
                  <a:srgbClr val="000000"/>
                </a:solidFill>
              </a:rPr>
              <a:t>Gruppo</a:t>
            </a:r>
            <a:r>
              <a:rPr lang="en-US" b="1" dirty="0" smtClean="0">
                <a:solidFill>
                  <a:srgbClr val="000000"/>
                </a:solidFill>
              </a:rPr>
              <a:t> Emma</a:t>
            </a:r>
          </a:p>
          <a:p>
            <a:pPr marL="0" indent="0" algn="ctr">
              <a:buNone/>
            </a:pPr>
            <a:r>
              <a:rPr lang="en-US" b="1" dirty="0" smtClean="0">
                <a:solidFill>
                  <a:srgbClr val="000000"/>
                </a:solidFill>
              </a:rPr>
              <a:t>2016</a:t>
            </a:r>
          </a:p>
          <a:p>
            <a:r>
              <a:rPr lang="en-US" dirty="0" smtClean="0">
                <a:solidFill>
                  <a:srgbClr val="000000"/>
                </a:solidFill>
              </a:rPr>
              <a:t>Emma Agosta</a:t>
            </a:r>
          </a:p>
          <a:p>
            <a:endParaRPr lang="en-US" dirty="0">
              <a:solidFill>
                <a:srgbClr val="000000"/>
              </a:solidFill>
            </a:endParaRPr>
          </a:p>
          <a:p>
            <a:endParaRPr lang="en-US" dirty="0" smtClean="0">
              <a:solidFill>
                <a:srgbClr val="000000"/>
              </a:solidFill>
            </a:endParaRPr>
          </a:p>
          <a:p>
            <a:endParaRPr lang="en-US" dirty="0" smtClean="0">
              <a:solidFill>
                <a:srgbClr val="000000"/>
              </a:solidFill>
            </a:endParaRPr>
          </a:p>
          <a:p>
            <a:pPr marL="0" indent="0" algn="ctr">
              <a:buNone/>
            </a:pPr>
            <a:r>
              <a:rPr lang="en-US" b="1" dirty="0" smtClean="0">
                <a:solidFill>
                  <a:srgbClr val="000000"/>
                </a:solidFill>
              </a:rPr>
              <a:t>AV1 Outfitter Review</a:t>
            </a:r>
            <a:endParaRPr lang="en-US" b="1" dirty="0">
              <a:solidFill>
                <a:srgbClr val="000000"/>
              </a:solidFill>
            </a:endParaRPr>
          </a:p>
          <a:p>
            <a:pPr marL="0" indent="0">
              <a:buNone/>
            </a:pPr>
            <a:r>
              <a:rPr lang="en-US" dirty="0" smtClean="0">
                <a:solidFill>
                  <a:srgbClr val="000000"/>
                </a:solidFill>
                <a:hlinkClick r:id="rId2"/>
              </a:rPr>
              <a:t>https</a:t>
            </a:r>
            <a:r>
              <a:rPr lang="en-US" dirty="0">
                <a:solidFill>
                  <a:srgbClr val="000000"/>
                </a:solidFill>
                <a:hlinkClick r:id="rId2"/>
              </a:rPr>
              <a:t>://www.alpineexploratory.com/walking-guides/alta-via-1.</a:t>
            </a:r>
            <a:r>
              <a:rPr lang="en-US" dirty="0" smtClean="0">
                <a:solidFill>
                  <a:srgbClr val="000000"/>
                </a:solidFill>
                <a:hlinkClick r:id="rId2"/>
              </a:rPr>
              <a:t>html</a:t>
            </a:r>
            <a:r>
              <a:rPr lang="en-US" dirty="0" smtClean="0">
                <a:solidFill>
                  <a:srgbClr val="000000"/>
                </a:solidFill>
              </a:rPr>
              <a:t>	</a:t>
            </a:r>
            <a:endParaRPr lang="en-US" dirty="0">
              <a:solidFill>
                <a:srgbClr val="000000"/>
              </a:solidFill>
            </a:endParaRPr>
          </a:p>
          <a:p>
            <a:endParaRPr lang="en-US" dirty="0">
              <a:solidFill>
                <a:srgbClr val="000000"/>
              </a:solidFill>
            </a:endParaRPr>
          </a:p>
        </p:txBody>
      </p:sp>
      <p:sp>
        <p:nvSpPr>
          <p:cNvPr id="5" name="Content Placeholder 4"/>
          <p:cNvSpPr>
            <a:spLocks noGrp="1"/>
          </p:cNvSpPr>
          <p:nvPr>
            <p:ph sz="half" idx="2"/>
          </p:nvPr>
        </p:nvSpPr>
        <p:spPr/>
        <p:txBody>
          <a:bodyPr>
            <a:normAutofit fontScale="85000" lnSpcReduction="20000"/>
          </a:bodyPr>
          <a:lstStyle/>
          <a:p>
            <a:pPr marL="0" indent="0" algn="ctr">
              <a:buNone/>
            </a:pPr>
            <a:r>
              <a:rPr lang="en-US" b="1" dirty="0" err="1" smtClean="0">
                <a:solidFill>
                  <a:srgbClr val="000000"/>
                </a:solidFill>
              </a:rPr>
              <a:t>Gruppo</a:t>
            </a:r>
            <a:r>
              <a:rPr lang="en-US" b="1" dirty="0" smtClean="0">
                <a:solidFill>
                  <a:srgbClr val="000000"/>
                </a:solidFill>
              </a:rPr>
              <a:t> Peter/Nancy </a:t>
            </a:r>
          </a:p>
          <a:p>
            <a:pPr marL="0" indent="0" algn="ctr">
              <a:buNone/>
            </a:pPr>
            <a:r>
              <a:rPr lang="en-US" b="1" dirty="0" smtClean="0">
                <a:solidFill>
                  <a:srgbClr val="000000"/>
                </a:solidFill>
              </a:rPr>
              <a:t>2016</a:t>
            </a:r>
          </a:p>
          <a:p>
            <a:r>
              <a:rPr lang="en-US" dirty="0" smtClean="0">
                <a:solidFill>
                  <a:srgbClr val="000000"/>
                </a:solidFill>
              </a:rPr>
              <a:t>Peter Hendrickson</a:t>
            </a:r>
          </a:p>
          <a:p>
            <a:r>
              <a:rPr lang="en-US" dirty="0" smtClean="0">
                <a:solidFill>
                  <a:srgbClr val="000000"/>
                </a:solidFill>
              </a:rPr>
              <a:t>Trek Encountered Folks</a:t>
            </a:r>
          </a:p>
          <a:p>
            <a:r>
              <a:rPr lang="en-US" dirty="0" smtClean="0">
                <a:solidFill>
                  <a:srgbClr val="000000"/>
                </a:solidFill>
              </a:rPr>
              <a:t>The Web! K </a:t>
            </a:r>
            <a:r>
              <a:rPr lang="en-US" dirty="0" err="1" smtClean="0">
                <a:solidFill>
                  <a:srgbClr val="000000"/>
                </a:solidFill>
              </a:rPr>
              <a:t>Pozzi</a:t>
            </a:r>
            <a:r>
              <a:rPr lang="en-US" dirty="0" smtClean="0">
                <a:solidFill>
                  <a:srgbClr val="000000"/>
                </a:solidFill>
              </a:rPr>
              <a:t>, </a:t>
            </a:r>
          </a:p>
          <a:p>
            <a:r>
              <a:rPr lang="en-US" dirty="0">
                <a:solidFill>
                  <a:srgbClr val="000000"/>
                </a:solidFill>
                <a:hlinkClick r:id="rId3"/>
              </a:rPr>
              <a:t>https://www.youtube.com/watch?v=</a:t>
            </a:r>
            <a:r>
              <a:rPr lang="en-US" dirty="0" smtClean="0">
                <a:solidFill>
                  <a:srgbClr val="000000"/>
                </a:solidFill>
                <a:hlinkClick r:id="rId3"/>
              </a:rPr>
              <a:t>ITLRoA5T1_Q</a:t>
            </a:r>
            <a:r>
              <a:rPr lang="en-US" dirty="0" smtClean="0">
                <a:solidFill>
                  <a:srgbClr val="000000"/>
                </a:solidFill>
              </a:rPr>
              <a:t>	</a:t>
            </a:r>
          </a:p>
          <a:p>
            <a:pPr marL="0" indent="0" algn="ctr">
              <a:buNone/>
            </a:pPr>
            <a:endParaRPr lang="en-US" b="1" dirty="0" smtClean="0">
              <a:solidFill>
                <a:srgbClr val="000000"/>
              </a:solidFill>
            </a:endParaRPr>
          </a:p>
          <a:p>
            <a:pPr marL="0" indent="0" algn="ctr">
              <a:buNone/>
            </a:pPr>
            <a:r>
              <a:rPr lang="en-US" b="1" dirty="0" smtClean="0">
                <a:solidFill>
                  <a:srgbClr val="000000"/>
                </a:solidFill>
              </a:rPr>
              <a:t>Av2 Go Hike Alps Review</a:t>
            </a:r>
          </a:p>
          <a:p>
            <a:pPr marL="0" indent="0">
              <a:buNone/>
            </a:pPr>
            <a:r>
              <a:rPr lang="en-US" dirty="0">
                <a:solidFill>
                  <a:srgbClr val="000000"/>
                </a:solidFill>
                <a:hlinkClick r:id="rId4"/>
              </a:rPr>
              <a:t>https://gohikealps.com/2017/01/alta-via-2-planning-guide</a:t>
            </a:r>
            <a:r>
              <a:rPr lang="en-US" b="1" dirty="0" smtClean="0">
                <a:solidFill>
                  <a:srgbClr val="000000"/>
                </a:solidFill>
                <a:hlinkClick r:id="rId4"/>
              </a:rPr>
              <a:t>/</a:t>
            </a:r>
            <a:r>
              <a:rPr lang="en-US" b="1" dirty="0" smtClean="0">
                <a:solidFill>
                  <a:srgbClr val="000000"/>
                </a:solidFill>
              </a:rPr>
              <a:t>	</a:t>
            </a:r>
            <a:endParaRPr lang="en-US" b="1" dirty="0">
              <a:solidFill>
                <a:srgbClr val="000000"/>
              </a:solidFill>
            </a:endParaRPr>
          </a:p>
        </p:txBody>
      </p:sp>
    </p:spTree>
    <p:extLst>
      <p:ext uri="{BB962C8B-B14F-4D97-AF65-F5344CB8AC3E}">
        <p14:creationId xmlns:p14="http://schemas.microsoft.com/office/powerpoint/2010/main" val="2764097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268"/>
            <a:ext cx="8229600" cy="1441128"/>
          </a:xfrm>
        </p:spPr>
        <p:txBody>
          <a:bodyPr>
            <a:normAutofit/>
          </a:bodyPr>
          <a:lstStyle/>
          <a:p>
            <a:r>
              <a:rPr lang="en-US" b="1" dirty="0" smtClean="0"/>
              <a:t>La Cordillera Blanca y </a:t>
            </a:r>
            <a:r>
              <a:rPr lang="en-US" b="1" dirty="0" err="1" smtClean="0"/>
              <a:t>Huayhuash</a:t>
            </a:r>
            <a:r>
              <a:rPr lang="en-US" b="1" dirty="0" smtClean="0"/>
              <a:t> </a:t>
            </a:r>
            <a:r>
              <a:rPr lang="en-US" dirty="0" err="1" smtClean="0"/>
              <a:t>WtW</a:t>
            </a:r>
            <a:r>
              <a:rPr lang="en-US" dirty="0" smtClean="0"/>
              <a:t> April 24 Cheryl Talbert</a:t>
            </a:r>
            <a:endParaRPr lang="en-US" dirty="0"/>
          </a:p>
        </p:txBody>
      </p:sp>
      <p:pic>
        <p:nvPicPr>
          <p:cNvPr id="3" name="Picture 2"/>
          <p:cNvPicPr>
            <a:picLocks noChangeAspect="1"/>
          </p:cNvPicPr>
          <p:nvPr/>
        </p:nvPicPr>
        <p:blipFill>
          <a:blip r:embed="rId3"/>
          <a:stretch>
            <a:fillRect/>
          </a:stretch>
        </p:blipFill>
        <p:spPr>
          <a:xfrm>
            <a:off x="297257" y="1891396"/>
            <a:ext cx="7931330" cy="4700274"/>
          </a:xfrm>
          <a:prstGeom prst="rect">
            <a:avLst/>
          </a:prstGeom>
        </p:spPr>
      </p:pic>
    </p:spTree>
    <p:extLst>
      <p:ext uri="{BB962C8B-B14F-4D97-AF65-F5344CB8AC3E}">
        <p14:creationId xmlns:p14="http://schemas.microsoft.com/office/powerpoint/2010/main" val="1560444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Cicerone, </a:t>
            </a:r>
            <a:r>
              <a:rPr lang="en-US" dirty="0" err="1" smtClean="0"/>
              <a:t>Alpenverein</a:t>
            </a:r>
            <a:r>
              <a:rPr lang="en-US" dirty="0" smtClean="0"/>
              <a:t> (UK) &amp; Area Map</a:t>
            </a:r>
            <a:r>
              <a:rPr lang="en-US" dirty="0"/>
              <a:t> </a:t>
            </a:r>
            <a:r>
              <a:rPr lang="mr-IN" dirty="0" smtClean="0"/>
              <a:t>–</a:t>
            </a:r>
            <a:r>
              <a:rPr lang="en-US" dirty="0" smtClean="0"/>
              <a:t>Essential Tools</a:t>
            </a:r>
            <a:endParaRPr lang="en-US" dirty="0"/>
          </a:p>
        </p:txBody>
      </p:sp>
      <p:pic>
        <p:nvPicPr>
          <p:cNvPr id="6" name="Content Placeholder 5"/>
          <p:cNvPicPr>
            <a:picLocks noGrp="1" noChangeAspect="1"/>
          </p:cNvPicPr>
          <p:nvPr>
            <p:ph sz="half" idx="1"/>
          </p:nvPr>
        </p:nvPicPr>
        <p:blipFill>
          <a:blip r:embed="rId3"/>
          <a:srcRect t="9624" b="9624"/>
          <a:stretch>
            <a:fillRect/>
          </a:stretch>
        </p:blipFill>
        <p:spPr>
          <a:xfrm>
            <a:off x="457200" y="1539875"/>
            <a:ext cx="4038600" cy="4856163"/>
          </a:xfrm>
        </p:spPr>
      </p:pic>
      <p:pic>
        <p:nvPicPr>
          <p:cNvPr id="3" name="Content Placeholder 2"/>
          <p:cNvPicPr>
            <a:picLocks noGrp="1" noChangeAspect="1"/>
          </p:cNvPicPr>
          <p:nvPr>
            <p:ph sz="half" idx="2"/>
          </p:nvPr>
        </p:nvPicPr>
        <p:blipFill>
          <a:blip r:embed="rId4"/>
          <a:srcRect t="10719" b="10719"/>
          <a:stretch>
            <a:fillRect/>
          </a:stretch>
        </p:blipFill>
        <p:spPr>
          <a:xfrm>
            <a:off x="4696123" y="1714980"/>
            <a:ext cx="3882584" cy="4681382"/>
          </a:xfrm>
        </p:spPr>
      </p:pic>
      <p:sp>
        <p:nvSpPr>
          <p:cNvPr id="4" name="TextBox 3"/>
          <p:cNvSpPr txBox="1"/>
          <p:nvPr/>
        </p:nvSpPr>
        <p:spPr>
          <a:xfrm>
            <a:off x="6051550" y="1545646"/>
            <a:ext cx="1877475" cy="369332"/>
          </a:xfrm>
          <a:prstGeom prst="rect">
            <a:avLst/>
          </a:prstGeom>
          <a:noFill/>
        </p:spPr>
        <p:txBody>
          <a:bodyPr wrap="none" rtlCol="0">
            <a:spAutoFit/>
          </a:bodyPr>
          <a:lstStyle/>
          <a:p>
            <a:r>
              <a:rPr lang="en-US" dirty="0" smtClean="0">
                <a:solidFill>
                  <a:srgbClr val="FF0000"/>
                </a:solidFill>
              </a:rPr>
              <a:t>Innsbruck, Austria</a:t>
            </a:r>
            <a:endParaRPr lang="en-US" dirty="0">
              <a:solidFill>
                <a:srgbClr val="FF0000"/>
              </a:solidFill>
            </a:endParaRPr>
          </a:p>
        </p:txBody>
      </p:sp>
      <p:sp>
        <p:nvSpPr>
          <p:cNvPr id="5" name="TextBox 4"/>
          <p:cNvSpPr txBox="1"/>
          <p:nvPr/>
        </p:nvSpPr>
        <p:spPr>
          <a:xfrm>
            <a:off x="5598583" y="6027030"/>
            <a:ext cx="1789109" cy="369332"/>
          </a:xfrm>
          <a:prstGeom prst="rect">
            <a:avLst/>
          </a:prstGeom>
          <a:noFill/>
        </p:spPr>
        <p:txBody>
          <a:bodyPr wrap="none" rtlCol="0">
            <a:spAutoFit/>
          </a:bodyPr>
          <a:lstStyle/>
          <a:p>
            <a:r>
              <a:rPr lang="en-US" dirty="0" smtClean="0">
                <a:solidFill>
                  <a:srgbClr val="FF0000"/>
                </a:solidFill>
              </a:rPr>
              <a:t>Bressanone, Italy</a:t>
            </a:r>
            <a:endParaRPr lang="en-US" dirty="0">
              <a:solidFill>
                <a:srgbClr val="FF0000"/>
              </a:solidFill>
            </a:endParaRPr>
          </a:p>
        </p:txBody>
      </p:sp>
      <p:sp>
        <p:nvSpPr>
          <p:cNvPr id="7" name="TextBox 6"/>
          <p:cNvSpPr txBox="1"/>
          <p:nvPr/>
        </p:nvSpPr>
        <p:spPr>
          <a:xfrm>
            <a:off x="6684690" y="3768752"/>
            <a:ext cx="2168157" cy="369332"/>
          </a:xfrm>
          <a:prstGeom prst="rect">
            <a:avLst/>
          </a:prstGeom>
          <a:noFill/>
        </p:spPr>
        <p:txBody>
          <a:bodyPr wrap="none" rtlCol="0">
            <a:spAutoFit/>
          </a:bodyPr>
          <a:lstStyle/>
          <a:p>
            <a:r>
              <a:rPr lang="en-US" dirty="0" smtClean="0">
                <a:solidFill>
                  <a:srgbClr val="FF0000"/>
                </a:solidFill>
              </a:rPr>
              <a:t>Brenner Pass, 1375m</a:t>
            </a:r>
            <a:endParaRPr lang="en-US" dirty="0">
              <a:solidFill>
                <a:srgbClr val="FF0000"/>
              </a:solidFill>
            </a:endParaRPr>
          </a:p>
        </p:txBody>
      </p:sp>
    </p:spTree>
    <p:extLst>
      <p:ext uri="{BB962C8B-B14F-4D97-AF65-F5344CB8AC3E}">
        <p14:creationId xmlns:p14="http://schemas.microsoft.com/office/powerpoint/2010/main" val="21133148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6076" y="105019"/>
            <a:ext cx="8821616" cy="6616212"/>
          </a:xfrm>
          <a:prstGeom prst="rect">
            <a:avLst/>
          </a:prstGeom>
        </p:spPr>
      </p:pic>
    </p:spTree>
    <p:extLst>
      <p:ext uri="{BB962C8B-B14F-4D97-AF65-F5344CB8AC3E}">
        <p14:creationId xmlns:p14="http://schemas.microsoft.com/office/powerpoint/2010/main" val="38519727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Via Ferrata in Dolomites</a:t>
            </a:r>
            <a:endParaRPr lang="en-US" dirty="0"/>
          </a:p>
        </p:txBody>
      </p:sp>
      <p:pic>
        <p:nvPicPr>
          <p:cNvPr id="7" name="Content Placeholder 6"/>
          <p:cNvPicPr>
            <a:picLocks noGrp="1" noChangeAspect="1"/>
          </p:cNvPicPr>
          <p:nvPr>
            <p:ph sz="half" idx="1"/>
          </p:nvPr>
        </p:nvPicPr>
        <p:blipFill>
          <a:blip r:embed="rId2"/>
          <a:srcRect t="8656" b="8656"/>
          <a:stretch>
            <a:fillRect/>
          </a:stretch>
        </p:blipFill>
        <p:spPr/>
      </p:pic>
      <p:sp>
        <p:nvSpPr>
          <p:cNvPr id="6" name="Content Placeholder 5"/>
          <p:cNvSpPr>
            <a:spLocks noGrp="1"/>
          </p:cNvSpPr>
          <p:nvPr>
            <p:ph sz="half" idx="2"/>
          </p:nvPr>
        </p:nvSpPr>
        <p:spPr/>
        <p:txBody>
          <a:bodyPr/>
          <a:lstStyle/>
          <a:p>
            <a:r>
              <a:rPr lang="en-US" dirty="0" smtClean="0"/>
              <a:t>~600 routes</a:t>
            </a:r>
          </a:p>
          <a:p>
            <a:r>
              <a:rPr lang="en-US" dirty="0" smtClean="0"/>
              <a:t>8 years old to &gt;75 years</a:t>
            </a:r>
          </a:p>
          <a:p>
            <a:r>
              <a:rPr lang="en-US" dirty="0" smtClean="0"/>
              <a:t>Iron &amp; steel cables, steps &amp; ladders</a:t>
            </a:r>
          </a:p>
          <a:p>
            <a:r>
              <a:rPr lang="en-US" dirty="0" smtClean="0"/>
              <a:t>Anchors 3, 5,10 meters</a:t>
            </a:r>
          </a:p>
          <a:p>
            <a:r>
              <a:rPr lang="en-US" dirty="0" smtClean="0"/>
              <a:t>Helmet, Harness, Gloves</a:t>
            </a:r>
          </a:p>
          <a:p>
            <a:r>
              <a:rPr lang="en-US" dirty="0" smtClean="0"/>
              <a:t>Via Ferrata Rig </a:t>
            </a:r>
          </a:p>
          <a:p>
            <a:r>
              <a:rPr lang="en-US" b="1" dirty="0" smtClean="0"/>
              <a:t>“Bad to fall”</a:t>
            </a:r>
            <a:endParaRPr lang="en-US" b="1" dirty="0"/>
          </a:p>
        </p:txBody>
      </p:sp>
    </p:spTree>
    <p:extLst>
      <p:ext uri="{BB962C8B-B14F-4D97-AF65-F5344CB8AC3E}">
        <p14:creationId xmlns:p14="http://schemas.microsoft.com/office/powerpoint/2010/main" val="422115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BD Design: 80kg climber, 5m fall</a:t>
            </a:r>
            <a:endParaRPr lang="en-US" dirty="0"/>
          </a:p>
        </p:txBody>
      </p:sp>
      <p:pic>
        <p:nvPicPr>
          <p:cNvPr id="7" name="Content Placeholder 6"/>
          <p:cNvPicPr>
            <a:picLocks noGrp="1" noChangeAspect="1"/>
          </p:cNvPicPr>
          <p:nvPr>
            <p:ph sz="half" idx="1"/>
          </p:nvPr>
        </p:nvPicPr>
        <p:blipFill>
          <a:blip r:embed="rId2"/>
          <a:srcRect l="154" r="154"/>
          <a:stretch>
            <a:fillRect/>
          </a:stretch>
        </p:blipFill>
        <p:spPr/>
      </p:pic>
      <p:sp>
        <p:nvSpPr>
          <p:cNvPr id="6" name="Content Placeholder 5"/>
          <p:cNvSpPr>
            <a:spLocks noGrp="1"/>
          </p:cNvSpPr>
          <p:nvPr>
            <p:ph sz="half" idx="2"/>
          </p:nvPr>
        </p:nvSpPr>
        <p:spPr/>
        <p:txBody>
          <a:bodyPr>
            <a:normAutofit fontScale="92500" lnSpcReduction="20000"/>
          </a:bodyPr>
          <a:lstStyle/>
          <a:p>
            <a:r>
              <a:rPr lang="en-US" b="1" dirty="0" smtClean="0"/>
              <a:t>First rule: Don’t fall</a:t>
            </a:r>
          </a:p>
          <a:p>
            <a:r>
              <a:rPr lang="en-US" dirty="0" err="1" smtClean="0"/>
              <a:t>Biners</a:t>
            </a:r>
            <a:r>
              <a:rPr lang="en-US" dirty="0" smtClean="0"/>
              <a:t> auto lock</a:t>
            </a:r>
          </a:p>
          <a:p>
            <a:r>
              <a:rPr lang="en-US" dirty="0" smtClean="0"/>
              <a:t>Lanyard structural webbing</a:t>
            </a:r>
          </a:p>
          <a:p>
            <a:r>
              <a:rPr lang="en-US" dirty="0" smtClean="0"/>
              <a:t>Energy absorbing system </a:t>
            </a:r>
            <a:r>
              <a:rPr lang="mr-IN" dirty="0" smtClean="0"/>
              <a:t>–</a:t>
            </a:r>
            <a:r>
              <a:rPr lang="en-US" dirty="0" smtClean="0"/>
              <a:t> tear away</a:t>
            </a:r>
          </a:p>
          <a:p>
            <a:r>
              <a:rPr lang="en-US" dirty="0" smtClean="0"/>
              <a:t>Attachment loop girth hitch to harness</a:t>
            </a:r>
          </a:p>
          <a:p>
            <a:r>
              <a:rPr lang="en-US" dirty="0" smtClean="0"/>
              <a:t>Unclip one, </a:t>
            </a:r>
            <a:r>
              <a:rPr lang="en-US" dirty="0" err="1" smtClean="0"/>
              <a:t>reclip</a:t>
            </a:r>
            <a:r>
              <a:rPr lang="en-US" dirty="0" smtClean="0"/>
              <a:t>, repeat</a:t>
            </a:r>
          </a:p>
          <a:p>
            <a:r>
              <a:rPr lang="en-US" dirty="0"/>
              <a:t>~$</a:t>
            </a:r>
            <a:r>
              <a:rPr lang="en-US" dirty="0" smtClean="0"/>
              <a:t>150</a:t>
            </a:r>
          </a:p>
          <a:p>
            <a:r>
              <a:rPr lang="en-US" b="1" dirty="0" smtClean="0"/>
              <a:t>“Bad to fall.”</a:t>
            </a:r>
          </a:p>
        </p:txBody>
      </p:sp>
    </p:spTree>
    <p:extLst>
      <p:ext uri="{BB962C8B-B14F-4D97-AF65-F5344CB8AC3E}">
        <p14:creationId xmlns:p14="http://schemas.microsoft.com/office/powerpoint/2010/main" val="21376287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98" y="-612775"/>
            <a:ext cx="2949178" cy="1600200"/>
          </a:xfrm>
        </p:spPr>
        <p:txBody>
          <a:bodyPr>
            <a:normAutofit/>
          </a:bodyPr>
          <a:lstStyle/>
          <a:p>
            <a:r>
              <a:rPr lang="en-US" sz="4000" dirty="0" smtClean="0"/>
              <a:t>The rock</a:t>
            </a:r>
            <a:endParaRPr lang="en-US" sz="4000" dirty="0"/>
          </a:p>
        </p:txBody>
      </p:sp>
      <p:sp>
        <p:nvSpPr>
          <p:cNvPr id="4" name="Text Placeholder 3"/>
          <p:cNvSpPr>
            <a:spLocks noGrp="1"/>
          </p:cNvSpPr>
          <p:nvPr>
            <p:ph type="body" sz="half" idx="2"/>
          </p:nvPr>
        </p:nvSpPr>
        <p:spPr>
          <a:xfrm>
            <a:off x="304623" y="948843"/>
            <a:ext cx="3720299" cy="1562047"/>
          </a:xfrm>
        </p:spPr>
        <p:txBody>
          <a:bodyPr>
            <a:noAutofit/>
          </a:bodyPr>
          <a:lstStyle/>
          <a:p>
            <a:r>
              <a:rPr lang="en-US" sz="2400" dirty="0"/>
              <a:t>Dolomite, </a:t>
            </a:r>
            <a:r>
              <a:rPr lang="en-US" sz="2400" dirty="0" err="1" smtClean="0"/>
              <a:t>AKA"</a:t>
            </a:r>
            <a:r>
              <a:rPr lang="en-US" sz="2400" dirty="0" err="1"/>
              <a:t>dolostone</a:t>
            </a:r>
            <a:r>
              <a:rPr lang="en-US" sz="2400" dirty="0"/>
              <a:t>" </a:t>
            </a:r>
            <a:r>
              <a:rPr lang="en-US" sz="2400" dirty="0" smtClean="0"/>
              <a:t>&amp; </a:t>
            </a:r>
            <a:r>
              <a:rPr lang="en-US" sz="2400" dirty="0"/>
              <a:t>"dolomite rock," is  </a:t>
            </a:r>
            <a:r>
              <a:rPr lang="en-US" sz="2400" dirty="0">
                <a:hlinkClick r:id="rId2"/>
              </a:rPr>
              <a:t>sedimentary rock</a:t>
            </a:r>
            <a:r>
              <a:rPr lang="en-US" sz="2400" dirty="0"/>
              <a:t> </a:t>
            </a:r>
            <a:r>
              <a:rPr lang="en-US" sz="2400" dirty="0" smtClean="0"/>
              <a:t> </a:t>
            </a:r>
            <a:r>
              <a:rPr lang="en-US" sz="2400" dirty="0"/>
              <a:t>primarily </a:t>
            </a:r>
            <a:r>
              <a:rPr lang="en-US" sz="2400" dirty="0" smtClean="0">
                <a:hlinkClick r:id="rId3"/>
              </a:rPr>
              <a:t>dolomite</a:t>
            </a:r>
            <a:r>
              <a:rPr lang="en-US" sz="2400" dirty="0"/>
              <a:t>, </a:t>
            </a:r>
            <a:r>
              <a:rPr lang="en-US" sz="2400" dirty="0" err="1"/>
              <a:t>CaMg</a:t>
            </a:r>
            <a:r>
              <a:rPr lang="en-US" sz="2400" dirty="0"/>
              <a:t>(CO</a:t>
            </a:r>
            <a:r>
              <a:rPr lang="en-US" sz="2400" baseline="-25000" dirty="0"/>
              <a:t>3</a:t>
            </a:r>
            <a:r>
              <a:rPr lang="en-US" sz="2400" dirty="0"/>
              <a:t>)</a:t>
            </a:r>
            <a:r>
              <a:rPr lang="en-US" sz="2400" baseline="-25000" dirty="0"/>
              <a:t>2</a:t>
            </a:r>
            <a:r>
              <a:rPr lang="en-US" sz="2400" dirty="0"/>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624" y="2784127"/>
            <a:ext cx="3267542" cy="290448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7415" y="3525946"/>
            <a:ext cx="3216763" cy="2859344"/>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19074" t="10456" r="18744" b="17307"/>
          <a:stretch/>
        </p:blipFill>
        <p:spPr>
          <a:xfrm>
            <a:off x="6997014" y="2598616"/>
            <a:ext cx="1872049" cy="2174789"/>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19853" t="6904" r="23916" b="24415"/>
          <a:stretch/>
        </p:blipFill>
        <p:spPr>
          <a:xfrm>
            <a:off x="6997014" y="238812"/>
            <a:ext cx="1692875" cy="2067699"/>
          </a:xfrm>
          <a:prstGeom prst="rect">
            <a:avLst/>
          </a:prstGeom>
        </p:spPr>
      </p:pic>
      <p:sp>
        <p:nvSpPr>
          <p:cNvPr id="14" name="TextBox 13"/>
          <p:cNvSpPr txBox="1"/>
          <p:nvPr/>
        </p:nvSpPr>
        <p:spPr>
          <a:xfrm>
            <a:off x="3762434" y="238812"/>
            <a:ext cx="3234580" cy="543739"/>
          </a:xfrm>
          <a:prstGeom prst="rect">
            <a:avLst/>
          </a:prstGeom>
          <a:noFill/>
        </p:spPr>
        <p:txBody>
          <a:bodyPr wrap="square" rtlCol="0">
            <a:spAutoFit/>
          </a:bodyPr>
          <a:lstStyle/>
          <a:p>
            <a:pPr>
              <a:lnSpc>
                <a:spcPct val="90000"/>
              </a:lnSpc>
              <a:spcBef>
                <a:spcPct val="0"/>
              </a:spcBef>
            </a:pPr>
            <a:r>
              <a:rPr lang="en-US" sz="3200" dirty="0">
                <a:latin typeface="+mj-lt"/>
                <a:ea typeface="+mj-ea"/>
                <a:cs typeface="+mj-cs"/>
              </a:rPr>
              <a:t>Common </a:t>
            </a:r>
            <a:r>
              <a:rPr lang="en-US" sz="3200" dirty="0" smtClean="0">
                <a:latin typeface="+mj-lt"/>
                <a:ea typeface="+mj-ea"/>
                <a:cs typeface="+mj-cs"/>
              </a:rPr>
              <a:t>Fossils</a:t>
            </a:r>
            <a:endParaRPr lang="en-US" sz="3200" dirty="0">
              <a:latin typeface="+mj-lt"/>
              <a:ea typeface="+mj-ea"/>
              <a:cs typeface="+mj-cs"/>
            </a:endParaRPr>
          </a:p>
        </p:txBody>
      </p:sp>
      <p:sp>
        <p:nvSpPr>
          <p:cNvPr id="15" name="TextBox 14"/>
          <p:cNvSpPr txBox="1"/>
          <p:nvPr/>
        </p:nvSpPr>
        <p:spPr>
          <a:xfrm>
            <a:off x="7985553" y="187325"/>
            <a:ext cx="1068860" cy="369332"/>
          </a:xfrm>
          <a:prstGeom prst="rect">
            <a:avLst/>
          </a:prstGeom>
          <a:noFill/>
        </p:spPr>
        <p:txBody>
          <a:bodyPr wrap="square" rtlCol="0">
            <a:spAutoFit/>
          </a:bodyPr>
          <a:lstStyle/>
          <a:p>
            <a:r>
              <a:rPr lang="en-US" dirty="0" smtClean="0"/>
              <a:t>Sponges</a:t>
            </a:r>
            <a:endParaRPr lang="en-US" dirty="0"/>
          </a:p>
        </p:txBody>
      </p:sp>
      <p:sp>
        <p:nvSpPr>
          <p:cNvPr id="16" name="TextBox 15"/>
          <p:cNvSpPr txBox="1"/>
          <p:nvPr/>
        </p:nvSpPr>
        <p:spPr>
          <a:xfrm>
            <a:off x="8303740" y="2510890"/>
            <a:ext cx="1068860" cy="369332"/>
          </a:xfrm>
          <a:prstGeom prst="rect">
            <a:avLst/>
          </a:prstGeom>
          <a:noFill/>
        </p:spPr>
        <p:txBody>
          <a:bodyPr wrap="square" rtlCol="0">
            <a:spAutoFit/>
          </a:bodyPr>
          <a:lstStyle/>
          <a:p>
            <a:r>
              <a:rPr lang="en-US" dirty="0" smtClean="0"/>
              <a:t>Corals</a:t>
            </a:r>
            <a:endParaRPr lang="en-US" dirty="0"/>
          </a:p>
        </p:txBody>
      </p:sp>
      <p:sp>
        <p:nvSpPr>
          <p:cNvPr id="17" name="TextBox 16"/>
          <p:cNvSpPr txBox="1"/>
          <p:nvPr/>
        </p:nvSpPr>
        <p:spPr>
          <a:xfrm>
            <a:off x="3847300" y="2261439"/>
            <a:ext cx="1672315" cy="923330"/>
          </a:xfrm>
          <a:prstGeom prst="rect">
            <a:avLst/>
          </a:prstGeom>
          <a:noFill/>
        </p:spPr>
        <p:txBody>
          <a:bodyPr wrap="square" rtlCol="0">
            <a:spAutoFit/>
          </a:bodyPr>
          <a:lstStyle/>
          <a:p>
            <a:r>
              <a:rPr lang="en-US" dirty="0" err="1" smtClean="0"/>
              <a:t>Neomegalodon</a:t>
            </a:r>
            <a:r>
              <a:rPr lang="en-US" dirty="0"/>
              <a:t> </a:t>
            </a:r>
            <a:r>
              <a:rPr lang="en-US" dirty="0" smtClean="0"/>
              <a:t>(bivalve mollusk)</a:t>
            </a:r>
            <a:endParaRPr lang="en-US" dirty="0"/>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27409" y="750402"/>
            <a:ext cx="1424876" cy="2683963"/>
          </a:xfrm>
          <a:prstGeom prst="rect">
            <a:avLst/>
          </a:prstGeom>
        </p:spPr>
      </p:pic>
    </p:spTree>
    <p:extLst>
      <p:ext uri="{BB962C8B-B14F-4D97-AF65-F5344CB8AC3E}">
        <p14:creationId xmlns:p14="http://schemas.microsoft.com/office/powerpoint/2010/main" val="31525853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087" t="2453" r="5580" b="2301"/>
          <a:stretch/>
        </p:blipFill>
        <p:spPr>
          <a:xfrm rot="150796">
            <a:off x="4034297" y="142823"/>
            <a:ext cx="3583641" cy="642557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9312" y="130249"/>
            <a:ext cx="1593506" cy="141644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2433" y="1569330"/>
            <a:ext cx="1406401" cy="125013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2433" y="107092"/>
            <a:ext cx="1406401" cy="125013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1634" y="1673291"/>
            <a:ext cx="1607873" cy="1429221"/>
          </a:xfrm>
          <a:prstGeom prst="rect">
            <a:avLst/>
          </a:prstGeom>
        </p:spPr>
      </p:pic>
      <p:cxnSp>
        <p:nvCxnSpPr>
          <p:cNvPr id="13" name="Straight Arrow Connector 12"/>
          <p:cNvCxnSpPr/>
          <p:nvPr/>
        </p:nvCxnSpPr>
        <p:spPr>
          <a:xfrm>
            <a:off x="3511625" y="861967"/>
            <a:ext cx="2245278" cy="2636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V="1">
            <a:off x="6236695" y="1005017"/>
            <a:ext cx="1047614" cy="5416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6190963" y="1962752"/>
            <a:ext cx="1406032" cy="4251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V="1">
            <a:off x="4229495" y="1275857"/>
            <a:ext cx="1522576" cy="6930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19287" y="3229104"/>
            <a:ext cx="1482810" cy="1318054"/>
          </a:xfrm>
          <a:prstGeom prst="rect">
            <a:avLst/>
          </a:prstGeom>
        </p:spPr>
      </p:pic>
      <p:cxnSp>
        <p:nvCxnSpPr>
          <p:cNvPr id="24" name="Straight Arrow Connector 23"/>
          <p:cNvCxnSpPr/>
          <p:nvPr/>
        </p:nvCxnSpPr>
        <p:spPr>
          <a:xfrm>
            <a:off x="6190963" y="3789964"/>
            <a:ext cx="132832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6" name="Picture 4" descr="Image result for tre cime di lavared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35100" y="2969742"/>
            <a:ext cx="1363980" cy="1213942"/>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flipV="1">
            <a:off x="4085682" y="1795850"/>
            <a:ext cx="1782232" cy="12625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576559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AV1 Emma &amp; AV2 Peter/Nancy 2016 </a:t>
            </a:r>
            <a:endParaRPr lang="en-US" dirty="0"/>
          </a:p>
        </p:txBody>
      </p:sp>
      <p:sp>
        <p:nvSpPr>
          <p:cNvPr id="4" name="Text Placeholder 3"/>
          <p:cNvSpPr>
            <a:spLocks noGrp="1"/>
          </p:cNvSpPr>
          <p:nvPr>
            <p:ph type="body" idx="1"/>
          </p:nvPr>
        </p:nvSpPr>
        <p:spPr>
          <a:xfrm>
            <a:off x="457200" y="1092230"/>
            <a:ext cx="4040188" cy="445598"/>
          </a:xfrm>
        </p:spPr>
        <p:txBody>
          <a:bodyPr>
            <a:normAutofit lnSpcReduction="10000"/>
          </a:bodyPr>
          <a:lstStyle/>
          <a:p>
            <a:r>
              <a:rPr lang="en-US" dirty="0" smtClean="0">
                <a:solidFill>
                  <a:srgbClr val="258FBD"/>
                </a:solidFill>
              </a:rPr>
              <a:t>Alta Via Uno August 2016</a:t>
            </a:r>
            <a:endParaRPr lang="en-US" dirty="0">
              <a:solidFill>
                <a:srgbClr val="258FBD"/>
              </a:solidFill>
            </a:endParaRPr>
          </a:p>
        </p:txBody>
      </p:sp>
      <p:sp>
        <p:nvSpPr>
          <p:cNvPr id="5" name="Content Placeholder 4"/>
          <p:cNvSpPr>
            <a:spLocks noGrp="1"/>
          </p:cNvSpPr>
          <p:nvPr>
            <p:ph sz="half" idx="2"/>
          </p:nvPr>
        </p:nvSpPr>
        <p:spPr>
          <a:xfrm>
            <a:off x="457200" y="1537828"/>
            <a:ext cx="4040188" cy="5058181"/>
          </a:xfrm>
        </p:spPr>
        <p:txBody>
          <a:bodyPr>
            <a:normAutofit fontScale="62500" lnSpcReduction="20000"/>
          </a:bodyPr>
          <a:lstStyle/>
          <a:p>
            <a:pPr marL="0" indent="0">
              <a:buNone/>
            </a:pPr>
            <a:r>
              <a:rPr lang="fr-FR" b="1" dirty="0">
                <a:solidFill>
                  <a:srgbClr val="000000"/>
                </a:solidFill>
              </a:rPr>
              <a:t>&gt;</a:t>
            </a:r>
            <a:r>
              <a:rPr lang="fr-FR" b="1" dirty="0" smtClean="0">
                <a:solidFill>
                  <a:srgbClr val="000000"/>
                </a:solidFill>
              </a:rPr>
              <a:t>&gt;</a:t>
            </a:r>
            <a:r>
              <a:rPr lang="fr-FR" sz="2900" b="1" i="1" dirty="0" err="1" smtClean="0">
                <a:solidFill>
                  <a:schemeClr val="tx1"/>
                </a:solidFill>
              </a:rPr>
              <a:t>Monday</a:t>
            </a:r>
            <a:r>
              <a:rPr lang="fr-FR" sz="2900" b="1" i="1" dirty="0" smtClean="0">
                <a:solidFill>
                  <a:schemeClr val="tx1"/>
                </a:solidFill>
              </a:rPr>
              <a:t> </a:t>
            </a:r>
            <a:r>
              <a:rPr lang="fr-FR" sz="2900" b="1" i="1" dirty="0">
                <a:solidFill>
                  <a:schemeClr val="tx1"/>
                </a:solidFill>
              </a:rPr>
              <a:t>Aug </a:t>
            </a:r>
            <a:r>
              <a:rPr lang="fr-FR" sz="2900" b="1" i="1" dirty="0" smtClean="0">
                <a:solidFill>
                  <a:schemeClr val="tx1"/>
                </a:solidFill>
              </a:rPr>
              <a:t>15 </a:t>
            </a:r>
            <a:endParaRPr lang="fr-FR" sz="2900" b="1" i="1" dirty="0">
              <a:solidFill>
                <a:schemeClr val="tx1"/>
              </a:solidFill>
            </a:endParaRPr>
          </a:p>
          <a:p>
            <a:r>
              <a:rPr lang="fr-FR" sz="2900" dirty="0">
                <a:solidFill>
                  <a:schemeClr val="tx1"/>
                </a:solidFill>
              </a:rPr>
              <a:t>L</a:t>
            </a:r>
            <a:r>
              <a:rPr lang="fr-FR" sz="2900" dirty="0" smtClean="0">
                <a:solidFill>
                  <a:schemeClr val="tx1"/>
                </a:solidFill>
              </a:rPr>
              <a:t>ift &gt;Rif </a:t>
            </a:r>
            <a:r>
              <a:rPr lang="fr-FR" sz="2900" dirty="0" err="1" smtClean="0">
                <a:solidFill>
                  <a:schemeClr val="tx1"/>
                </a:solidFill>
              </a:rPr>
              <a:t>Sasso</a:t>
            </a:r>
            <a:r>
              <a:rPr lang="fr-FR" sz="2900" dirty="0" smtClean="0">
                <a:solidFill>
                  <a:schemeClr val="tx1"/>
                </a:solidFill>
              </a:rPr>
              <a:t> </a:t>
            </a:r>
            <a:r>
              <a:rPr lang="fr-FR" sz="2900" dirty="0" err="1" smtClean="0">
                <a:solidFill>
                  <a:schemeClr val="tx1"/>
                </a:solidFill>
              </a:rPr>
              <a:t>della</a:t>
            </a:r>
            <a:r>
              <a:rPr lang="fr-FR" sz="2900" dirty="0" smtClean="0">
                <a:solidFill>
                  <a:schemeClr val="tx1"/>
                </a:solidFill>
              </a:rPr>
              <a:t> Croce</a:t>
            </a:r>
            <a:endParaRPr lang="fr-FR" sz="2900" dirty="0">
              <a:solidFill>
                <a:schemeClr val="tx1"/>
              </a:solidFill>
            </a:endParaRPr>
          </a:p>
          <a:p>
            <a:pPr marL="0" indent="0">
              <a:buNone/>
            </a:pPr>
            <a:r>
              <a:rPr lang="fr-FR" sz="2900" b="1" i="1" dirty="0">
                <a:solidFill>
                  <a:schemeClr val="tx1"/>
                </a:solidFill>
              </a:rPr>
              <a:t>&gt;</a:t>
            </a:r>
            <a:r>
              <a:rPr lang="fr-FR" sz="2900" b="1" i="1" dirty="0" smtClean="0">
                <a:solidFill>
                  <a:schemeClr val="tx1"/>
                </a:solidFill>
              </a:rPr>
              <a:t>&gt;Tuesday </a:t>
            </a:r>
            <a:r>
              <a:rPr lang="fr-FR" sz="2900" b="1" i="1" dirty="0">
                <a:solidFill>
                  <a:schemeClr val="tx1"/>
                </a:solidFill>
              </a:rPr>
              <a:t>Aug </a:t>
            </a:r>
            <a:r>
              <a:rPr lang="en-US" sz="2900" b="1" i="1" dirty="0" smtClean="0">
                <a:solidFill>
                  <a:schemeClr val="tx1"/>
                </a:solidFill>
              </a:rPr>
              <a:t>16</a:t>
            </a:r>
            <a:endParaRPr lang="en-US" sz="2900" i="1" dirty="0">
              <a:solidFill>
                <a:schemeClr val="tx1"/>
              </a:solidFill>
            </a:endParaRPr>
          </a:p>
          <a:p>
            <a:r>
              <a:rPr lang="en-US" sz="2900" dirty="0" smtClean="0">
                <a:solidFill>
                  <a:schemeClr val="tx1"/>
                </a:solidFill>
              </a:rPr>
              <a:t>Rif </a:t>
            </a:r>
            <a:r>
              <a:rPr lang="en-US" sz="2900" dirty="0" err="1" smtClean="0">
                <a:solidFill>
                  <a:schemeClr val="tx1"/>
                </a:solidFill>
              </a:rPr>
              <a:t>Sasso</a:t>
            </a:r>
            <a:r>
              <a:rPr lang="en-US" sz="2900" dirty="0" smtClean="0">
                <a:solidFill>
                  <a:schemeClr val="tx1"/>
                </a:solidFill>
              </a:rPr>
              <a:t> d Croce &gt; Rif </a:t>
            </a:r>
            <a:r>
              <a:rPr lang="en-US" sz="2900" dirty="0" err="1" smtClean="0">
                <a:solidFill>
                  <a:schemeClr val="tx1"/>
                </a:solidFill>
              </a:rPr>
              <a:t>Laverella</a:t>
            </a:r>
            <a:r>
              <a:rPr lang="en-US" sz="2900" dirty="0" smtClean="0">
                <a:solidFill>
                  <a:schemeClr val="tx1"/>
                </a:solidFill>
              </a:rPr>
              <a:t>  Stage 2 Fanes National Park</a:t>
            </a:r>
          </a:p>
          <a:p>
            <a:pPr marL="0" indent="0">
              <a:buNone/>
            </a:pPr>
            <a:r>
              <a:rPr lang="fr-FR" sz="2900" b="1" i="1" dirty="0" smtClean="0">
                <a:solidFill>
                  <a:schemeClr val="tx1"/>
                </a:solidFill>
              </a:rPr>
              <a:t>&gt;&gt;</a:t>
            </a:r>
            <a:r>
              <a:rPr lang="fr-FR" sz="2900" b="1" i="1" dirty="0" err="1" smtClean="0">
                <a:solidFill>
                  <a:schemeClr val="tx1"/>
                </a:solidFill>
              </a:rPr>
              <a:t>Wednesday</a:t>
            </a:r>
            <a:r>
              <a:rPr lang="fr-FR" sz="2900" b="1" i="1" dirty="0" smtClean="0">
                <a:solidFill>
                  <a:schemeClr val="tx1"/>
                </a:solidFill>
              </a:rPr>
              <a:t> </a:t>
            </a:r>
            <a:r>
              <a:rPr lang="fr-FR" sz="2900" b="1" i="1" dirty="0">
                <a:solidFill>
                  <a:schemeClr val="tx1"/>
                </a:solidFill>
              </a:rPr>
              <a:t>Aug </a:t>
            </a:r>
            <a:r>
              <a:rPr lang="fr-FR" sz="2900" b="1" i="1" dirty="0" smtClean="0">
                <a:solidFill>
                  <a:schemeClr val="tx1"/>
                </a:solidFill>
              </a:rPr>
              <a:t>17</a:t>
            </a:r>
          </a:p>
          <a:p>
            <a:r>
              <a:rPr lang="en-US" sz="2900" dirty="0" smtClean="0">
                <a:solidFill>
                  <a:schemeClr val="tx1"/>
                </a:solidFill>
              </a:rPr>
              <a:t>Rif </a:t>
            </a:r>
            <a:r>
              <a:rPr lang="en-US" sz="2900" dirty="0" err="1" smtClean="0">
                <a:solidFill>
                  <a:schemeClr val="tx1"/>
                </a:solidFill>
              </a:rPr>
              <a:t>Laverella</a:t>
            </a:r>
            <a:r>
              <a:rPr lang="en-US" sz="2900" dirty="0" smtClean="0">
                <a:solidFill>
                  <a:schemeClr val="tx1"/>
                </a:solidFill>
              </a:rPr>
              <a:t> &gt; Rif </a:t>
            </a:r>
            <a:r>
              <a:rPr lang="en-US" sz="2900" dirty="0" err="1" smtClean="0">
                <a:solidFill>
                  <a:schemeClr val="tx1"/>
                </a:solidFill>
              </a:rPr>
              <a:t>Lagazuoi</a:t>
            </a:r>
            <a:r>
              <a:rPr lang="en-US" sz="2900" dirty="0" smtClean="0">
                <a:solidFill>
                  <a:schemeClr val="tx1"/>
                </a:solidFill>
              </a:rPr>
              <a:t> atop </a:t>
            </a:r>
            <a:r>
              <a:rPr lang="en-US" sz="2900" dirty="0" err="1" smtClean="0">
                <a:solidFill>
                  <a:schemeClr val="tx1"/>
                </a:solidFill>
              </a:rPr>
              <a:t>Lagazuoi</a:t>
            </a:r>
            <a:r>
              <a:rPr lang="en-US" sz="2900" dirty="0" smtClean="0">
                <a:solidFill>
                  <a:schemeClr val="tx1"/>
                </a:solidFill>
              </a:rPr>
              <a:t> Stage 3</a:t>
            </a:r>
            <a:endParaRPr lang="en-US" sz="2900" dirty="0">
              <a:solidFill>
                <a:schemeClr val="tx1"/>
              </a:solidFill>
            </a:endParaRPr>
          </a:p>
          <a:p>
            <a:pPr marL="0" indent="0">
              <a:buNone/>
            </a:pPr>
            <a:r>
              <a:rPr lang="en-US" sz="2900" b="1" i="1" dirty="0" smtClean="0">
                <a:solidFill>
                  <a:schemeClr val="tx1"/>
                </a:solidFill>
              </a:rPr>
              <a:t>&gt;&gt;Thursday </a:t>
            </a:r>
            <a:r>
              <a:rPr lang="en-US" sz="2900" b="1" i="1" dirty="0">
                <a:solidFill>
                  <a:schemeClr val="tx1"/>
                </a:solidFill>
              </a:rPr>
              <a:t>Aug </a:t>
            </a:r>
            <a:r>
              <a:rPr lang="en-US" sz="2900" b="1" i="1" dirty="0" smtClean="0">
                <a:solidFill>
                  <a:schemeClr val="tx1"/>
                </a:solidFill>
              </a:rPr>
              <a:t>18</a:t>
            </a:r>
            <a:endParaRPr lang="en-US" sz="2900" i="1" dirty="0">
              <a:solidFill>
                <a:schemeClr val="tx1"/>
              </a:solidFill>
            </a:endParaRPr>
          </a:p>
          <a:p>
            <a:r>
              <a:rPr lang="en-US" sz="2900" dirty="0" smtClean="0">
                <a:solidFill>
                  <a:schemeClr val="tx1"/>
                </a:solidFill>
              </a:rPr>
              <a:t>Rif </a:t>
            </a:r>
            <a:r>
              <a:rPr lang="en-US" sz="2900" dirty="0" err="1" smtClean="0">
                <a:solidFill>
                  <a:schemeClr val="tx1"/>
                </a:solidFill>
              </a:rPr>
              <a:t>Lagazuoi</a:t>
            </a:r>
            <a:r>
              <a:rPr lang="en-US" sz="2900" dirty="0" smtClean="0">
                <a:solidFill>
                  <a:schemeClr val="tx1"/>
                </a:solidFill>
              </a:rPr>
              <a:t> &gt; Rif </a:t>
            </a:r>
            <a:r>
              <a:rPr lang="en-US" sz="2900" dirty="0" err="1" smtClean="0">
                <a:solidFill>
                  <a:schemeClr val="tx1"/>
                </a:solidFill>
              </a:rPr>
              <a:t>Nuvolao</a:t>
            </a:r>
            <a:r>
              <a:rPr lang="en-US" sz="2900" dirty="0" smtClean="0">
                <a:solidFill>
                  <a:schemeClr val="tx1"/>
                </a:solidFill>
              </a:rPr>
              <a:t> atop </a:t>
            </a:r>
            <a:r>
              <a:rPr lang="en-US" sz="2900" dirty="0" err="1" smtClean="0">
                <a:solidFill>
                  <a:schemeClr val="tx1"/>
                </a:solidFill>
              </a:rPr>
              <a:t>Nuvolau</a:t>
            </a:r>
            <a:r>
              <a:rPr lang="en-US" sz="2900" dirty="0" smtClean="0">
                <a:solidFill>
                  <a:schemeClr val="tx1"/>
                </a:solidFill>
              </a:rPr>
              <a:t> Stage 4</a:t>
            </a:r>
          </a:p>
          <a:p>
            <a:pPr marL="0" indent="0">
              <a:buNone/>
            </a:pPr>
            <a:r>
              <a:rPr lang="fr-FR" sz="2900" b="1" i="1" dirty="0" smtClean="0">
                <a:solidFill>
                  <a:schemeClr val="tx1"/>
                </a:solidFill>
              </a:rPr>
              <a:t>&gt;&gt;Friday </a:t>
            </a:r>
            <a:r>
              <a:rPr lang="fr-FR" sz="2900" b="1" i="1" dirty="0">
                <a:solidFill>
                  <a:schemeClr val="tx1"/>
                </a:solidFill>
              </a:rPr>
              <a:t>Aug </a:t>
            </a:r>
            <a:r>
              <a:rPr lang="en-US" sz="2900" b="1" i="1" dirty="0" smtClean="0">
                <a:solidFill>
                  <a:schemeClr val="tx1"/>
                </a:solidFill>
              </a:rPr>
              <a:t>19</a:t>
            </a:r>
            <a:endParaRPr lang="en-US" sz="2900" i="1" dirty="0">
              <a:solidFill>
                <a:schemeClr val="tx1"/>
              </a:solidFill>
            </a:endParaRPr>
          </a:p>
          <a:p>
            <a:r>
              <a:rPr lang="en-US" sz="2900" dirty="0" smtClean="0">
                <a:solidFill>
                  <a:schemeClr val="tx1"/>
                </a:solidFill>
              </a:rPr>
              <a:t>Rif </a:t>
            </a:r>
            <a:r>
              <a:rPr lang="en-US" sz="2900" dirty="0" err="1" smtClean="0">
                <a:solidFill>
                  <a:schemeClr val="tx1"/>
                </a:solidFill>
              </a:rPr>
              <a:t>Nuvolau</a:t>
            </a:r>
            <a:r>
              <a:rPr lang="en-US" sz="2900" dirty="0" smtClean="0">
                <a:solidFill>
                  <a:schemeClr val="tx1"/>
                </a:solidFill>
              </a:rPr>
              <a:t> &gt; Rif </a:t>
            </a:r>
            <a:r>
              <a:rPr lang="en-US" sz="2900" dirty="0" err="1" smtClean="0">
                <a:solidFill>
                  <a:schemeClr val="tx1"/>
                </a:solidFill>
              </a:rPr>
              <a:t>Venezia</a:t>
            </a:r>
            <a:r>
              <a:rPr lang="en-US" sz="2900" dirty="0" smtClean="0">
                <a:solidFill>
                  <a:schemeClr val="tx1"/>
                </a:solidFill>
              </a:rPr>
              <a:t> Stage 5/6</a:t>
            </a:r>
          </a:p>
          <a:p>
            <a:pPr marL="0" indent="0">
              <a:buNone/>
            </a:pPr>
            <a:r>
              <a:rPr lang="en-US" sz="2900" i="1" dirty="0" smtClean="0">
                <a:solidFill>
                  <a:schemeClr val="tx1"/>
                </a:solidFill>
              </a:rPr>
              <a:t>&gt;&gt;</a:t>
            </a:r>
            <a:r>
              <a:rPr lang="en-US" sz="2900" b="1" i="1" dirty="0" smtClean="0">
                <a:solidFill>
                  <a:schemeClr val="tx1"/>
                </a:solidFill>
              </a:rPr>
              <a:t>Saturday Aug 20</a:t>
            </a:r>
          </a:p>
          <a:p>
            <a:r>
              <a:rPr lang="en-US" sz="2900" dirty="0" smtClean="0">
                <a:solidFill>
                  <a:schemeClr val="tx1"/>
                </a:solidFill>
              </a:rPr>
              <a:t>Rif </a:t>
            </a:r>
            <a:r>
              <a:rPr lang="en-US" sz="2900" dirty="0" err="1" smtClean="0">
                <a:solidFill>
                  <a:schemeClr val="tx1"/>
                </a:solidFill>
              </a:rPr>
              <a:t>Venezia</a:t>
            </a:r>
            <a:r>
              <a:rPr lang="en-US" sz="2900" dirty="0" smtClean="0">
                <a:solidFill>
                  <a:schemeClr val="tx1"/>
                </a:solidFill>
              </a:rPr>
              <a:t> &gt; Rif </a:t>
            </a:r>
            <a:r>
              <a:rPr lang="en-US" sz="2900" dirty="0" err="1" smtClean="0">
                <a:solidFill>
                  <a:schemeClr val="tx1"/>
                </a:solidFill>
              </a:rPr>
              <a:t>Tissi</a:t>
            </a:r>
            <a:r>
              <a:rPr lang="en-US" sz="2900" dirty="0" smtClean="0">
                <a:solidFill>
                  <a:schemeClr val="tx1"/>
                </a:solidFill>
              </a:rPr>
              <a:t> atop Col Real see Mount </a:t>
            </a:r>
            <a:r>
              <a:rPr lang="en-US" sz="2900" dirty="0" err="1" smtClean="0">
                <a:solidFill>
                  <a:schemeClr val="tx1"/>
                </a:solidFill>
              </a:rPr>
              <a:t>Civetta</a:t>
            </a:r>
            <a:r>
              <a:rPr lang="en-US" sz="2900" dirty="0" smtClean="0">
                <a:solidFill>
                  <a:schemeClr val="tx1"/>
                </a:solidFill>
              </a:rPr>
              <a:t> NW face St 6/7</a:t>
            </a:r>
          </a:p>
          <a:p>
            <a:pPr marL="0" indent="0">
              <a:buNone/>
            </a:pPr>
            <a:r>
              <a:rPr lang="en-US" sz="2900" b="1" i="1" dirty="0" smtClean="0">
                <a:solidFill>
                  <a:schemeClr val="tx1"/>
                </a:solidFill>
              </a:rPr>
              <a:t>&gt;&gt;Sunday August 21</a:t>
            </a:r>
          </a:p>
          <a:p>
            <a:r>
              <a:rPr lang="en-US" sz="2900" dirty="0" smtClean="0">
                <a:solidFill>
                  <a:schemeClr val="tx1"/>
                </a:solidFill>
              </a:rPr>
              <a:t>Rif </a:t>
            </a:r>
            <a:r>
              <a:rPr lang="en-US" sz="2900" dirty="0" err="1" smtClean="0">
                <a:solidFill>
                  <a:schemeClr val="tx1"/>
                </a:solidFill>
              </a:rPr>
              <a:t>Tissi</a:t>
            </a:r>
            <a:r>
              <a:rPr lang="en-US" sz="2900" dirty="0" smtClean="0">
                <a:solidFill>
                  <a:schemeClr val="tx1"/>
                </a:solidFill>
              </a:rPr>
              <a:t> &gt; </a:t>
            </a:r>
            <a:r>
              <a:rPr lang="en-US" sz="2900" dirty="0" err="1" smtClean="0">
                <a:solidFill>
                  <a:schemeClr val="tx1"/>
                </a:solidFill>
              </a:rPr>
              <a:t>Alleghe</a:t>
            </a:r>
            <a:r>
              <a:rPr lang="en-US" sz="2900" dirty="0" smtClean="0">
                <a:solidFill>
                  <a:schemeClr val="tx1"/>
                </a:solidFill>
              </a:rPr>
              <a:t> (exit)</a:t>
            </a:r>
          </a:p>
          <a:p>
            <a:endParaRPr lang="en-US" b="1" i="1" dirty="0" smtClean="0">
              <a:solidFill>
                <a:schemeClr val="tx1"/>
              </a:solidFill>
            </a:endParaRPr>
          </a:p>
          <a:p>
            <a:endParaRPr lang="en-US" b="1" i="1" dirty="0">
              <a:solidFill>
                <a:schemeClr val="tx1"/>
              </a:solidFill>
            </a:endParaRPr>
          </a:p>
        </p:txBody>
      </p:sp>
      <p:sp>
        <p:nvSpPr>
          <p:cNvPr id="6" name="Text Placeholder 5"/>
          <p:cNvSpPr>
            <a:spLocks noGrp="1"/>
          </p:cNvSpPr>
          <p:nvPr>
            <p:ph type="body" sz="quarter" idx="3"/>
          </p:nvPr>
        </p:nvSpPr>
        <p:spPr>
          <a:xfrm>
            <a:off x="4645025" y="1164341"/>
            <a:ext cx="3819126" cy="378049"/>
          </a:xfrm>
        </p:spPr>
        <p:txBody>
          <a:bodyPr>
            <a:noAutofit/>
          </a:bodyPr>
          <a:lstStyle/>
          <a:p>
            <a:r>
              <a:rPr lang="en-US" dirty="0" smtClean="0">
                <a:solidFill>
                  <a:srgbClr val="258FBD"/>
                </a:solidFill>
              </a:rPr>
              <a:t>Alta Via Due June/July 2016</a:t>
            </a:r>
            <a:endParaRPr lang="en-US" dirty="0">
              <a:solidFill>
                <a:srgbClr val="258FBD"/>
              </a:solidFill>
            </a:endParaRPr>
          </a:p>
        </p:txBody>
      </p:sp>
      <p:sp>
        <p:nvSpPr>
          <p:cNvPr id="7" name="Content Placeholder 6"/>
          <p:cNvSpPr>
            <a:spLocks noGrp="1"/>
          </p:cNvSpPr>
          <p:nvPr>
            <p:ph sz="quarter" idx="4"/>
          </p:nvPr>
        </p:nvSpPr>
        <p:spPr>
          <a:xfrm>
            <a:off x="4497388" y="1560231"/>
            <a:ext cx="4189412" cy="5035778"/>
          </a:xfrm>
        </p:spPr>
        <p:txBody>
          <a:bodyPr>
            <a:normAutofit/>
          </a:bodyPr>
          <a:lstStyle/>
          <a:p>
            <a:pPr marL="0" indent="0">
              <a:buNone/>
            </a:pPr>
            <a:r>
              <a:rPr lang="fr-FR" sz="1800" b="1" i="1" dirty="0">
                <a:solidFill>
                  <a:srgbClr val="000000"/>
                </a:solidFill>
              </a:rPr>
              <a:t>&gt;</a:t>
            </a:r>
            <a:r>
              <a:rPr lang="fr-FR" sz="1800" b="1" i="1" dirty="0" smtClean="0">
                <a:solidFill>
                  <a:srgbClr val="000000"/>
                </a:solidFill>
              </a:rPr>
              <a:t>&gt;</a:t>
            </a:r>
            <a:r>
              <a:rPr lang="en-US" sz="1800" b="1" i="1" dirty="0" smtClean="0">
                <a:solidFill>
                  <a:srgbClr val="000000"/>
                </a:solidFill>
              </a:rPr>
              <a:t>Sunday/Monday June 26/27</a:t>
            </a:r>
            <a:endParaRPr lang="en-US" sz="1800" i="1" dirty="0">
              <a:solidFill>
                <a:srgbClr val="000000"/>
              </a:solidFill>
            </a:endParaRPr>
          </a:p>
          <a:p>
            <a:r>
              <a:rPr lang="en-US" sz="1800" dirty="0" smtClean="0">
                <a:solidFill>
                  <a:srgbClr val="000000"/>
                </a:solidFill>
              </a:rPr>
              <a:t>SEA&gt; LHR&gt; Zurich&gt; Bressanone</a:t>
            </a:r>
            <a:endParaRPr lang="en-US" sz="1800" dirty="0">
              <a:solidFill>
                <a:srgbClr val="000000"/>
              </a:solidFill>
            </a:endParaRPr>
          </a:p>
          <a:p>
            <a:pPr marL="0" indent="0">
              <a:buNone/>
            </a:pPr>
            <a:r>
              <a:rPr lang="en-US" sz="1800" b="1" i="1" dirty="0">
                <a:solidFill>
                  <a:srgbClr val="000000"/>
                </a:solidFill>
              </a:rPr>
              <a:t>&gt;</a:t>
            </a:r>
            <a:r>
              <a:rPr lang="en-US" sz="1800" b="1" i="1" dirty="0" smtClean="0">
                <a:solidFill>
                  <a:srgbClr val="000000"/>
                </a:solidFill>
              </a:rPr>
              <a:t>&gt;Tuesday June 28</a:t>
            </a:r>
            <a:endParaRPr lang="en-US" sz="1800" i="1" dirty="0">
              <a:solidFill>
                <a:srgbClr val="000000"/>
              </a:solidFill>
            </a:endParaRPr>
          </a:p>
          <a:p>
            <a:r>
              <a:rPr lang="en-US" sz="1800" dirty="0" smtClean="0">
                <a:solidFill>
                  <a:srgbClr val="000000"/>
                </a:solidFill>
              </a:rPr>
              <a:t>Brixen&gt; Rif </a:t>
            </a:r>
            <a:r>
              <a:rPr lang="en-US" sz="1800" dirty="0" err="1" smtClean="0">
                <a:solidFill>
                  <a:srgbClr val="000000"/>
                </a:solidFill>
              </a:rPr>
              <a:t>Citta</a:t>
            </a:r>
            <a:r>
              <a:rPr lang="en-US" sz="1800" dirty="0" smtClean="0">
                <a:solidFill>
                  <a:srgbClr val="000000"/>
                </a:solidFill>
              </a:rPr>
              <a:t> de Bressanone</a:t>
            </a:r>
            <a:endParaRPr lang="en-US" sz="1800" dirty="0">
              <a:solidFill>
                <a:srgbClr val="000000"/>
              </a:solidFill>
            </a:endParaRPr>
          </a:p>
          <a:p>
            <a:pPr marL="0" indent="0">
              <a:buNone/>
            </a:pPr>
            <a:r>
              <a:rPr lang="en-US" sz="1800" b="1" i="1" dirty="0">
                <a:solidFill>
                  <a:srgbClr val="000000"/>
                </a:solidFill>
              </a:rPr>
              <a:t>&gt;</a:t>
            </a:r>
            <a:r>
              <a:rPr lang="en-US" sz="1800" b="1" i="1" dirty="0" smtClean="0">
                <a:solidFill>
                  <a:srgbClr val="000000"/>
                </a:solidFill>
              </a:rPr>
              <a:t>&gt;Wednesday June 29</a:t>
            </a:r>
            <a:endParaRPr lang="en-US" sz="1800" i="1" dirty="0">
              <a:solidFill>
                <a:srgbClr val="000000"/>
              </a:solidFill>
            </a:endParaRPr>
          </a:p>
          <a:p>
            <a:r>
              <a:rPr lang="en-US" sz="1800" dirty="0">
                <a:solidFill>
                  <a:srgbClr val="000000"/>
                </a:solidFill>
              </a:rPr>
              <a:t>Rif </a:t>
            </a:r>
            <a:r>
              <a:rPr lang="en-US" sz="1800" dirty="0" err="1" smtClean="0">
                <a:solidFill>
                  <a:srgbClr val="000000"/>
                </a:solidFill>
              </a:rPr>
              <a:t>Citta</a:t>
            </a:r>
            <a:r>
              <a:rPr lang="en-US" sz="1800" dirty="0" smtClean="0">
                <a:solidFill>
                  <a:srgbClr val="000000"/>
                </a:solidFill>
              </a:rPr>
              <a:t> </a:t>
            </a:r>
            <a:r>
              <a:rPr lang="en-US" sz="1800" dirty="0">
                <a:solidFill>
                  <a:srgbClr val="000000"/>
                </a:solidFill>
              </a:rPr>
              <a:t>de </a:t>
            </a:r>
            <a:r>
              <a:rPr lang="en-US" sz="1800" dirty="0" smtClean="0">
                <a:solidFill>
                  <a:srgbClr val="000000"/>
                </a:solidFill>
              </a:rPr>
              <a:t>B&gt; </a:t>
            </a:r>
            <a:r>
              <a:rPr lang="en-US" sz="1800" dirty="0" err="1" smtClean="0">
                <a:solidFill>
                  <a:srgbClr val="000000"/>
                </a:solidFill>
              </a:rPr>
              <a:t>Rifugio</a:t>
            </a:r>
            <a:r>
              <a:rPr lang="en-US" sz="1800" dirty="0" smtClean="0">
                <a:solidFill>
                  <a:srgbClr val="000000"/>
                </a:solidFill>
              </a:rPr>
              <a:t> Genoa</a:t>
            </a:r>
          </a:p>
          <a:p>
            <a:pPr marL="0" indent="0">
              <a:buNone/>
            </a:pPr>
            <a:r>
              <a:rPr lang="en-US" sz="1800" b="1" i="1" dirty="0">
                <a:solidFill>
                  <a:srgbClr val="000000"/>
                </a:solidFill>
              </a:rPr>
              <a:t>&gt;</a:t>
            </a:r>
            <a:r>
              <a:rPr lang="en-US" sz="1800" b="1" i="1" dirty="0" smtClean="0">
                <a:solidFill>
                  <a:srgbClr val="000000"/>
                </a:solidFill>
              </a:rPr>
              <a:t>&gt;Thursday June 30</a:t>
            </a:r>
            <a:endParaRPr lang="en-US" sz="1800" i="1" dirty="0">
              <a:solidFill>
                <a:srgbClr val="000000"/>
              </a:solidFill>
            </a:endParaRPr>
          </a:p>
          <a:p>
            <a:r>
              <a:rPr lang="en-US" sz="1800" dirty="0" err="1">
                <a:solidFill>
                  <a:srgbClr val="000000"/>
                </a:solidFill>
              </a:rPr>
              <a:t>Rifugio</a:t>
            </a:r>
            <a:r>
              <a:rPr lang="en-US" sz="1800" dirty="0">
                <a:solidFill>
                  <a:srgbClr val="000000"/>
                </a:solidFill>
              </a:rPr>
              <a:t> </a:t>
            </a:r>
            <a:r>
              <a:rPr lang="en-US" sz="1800" dirty="0" smtClean="0">
                <a:solidFill>
                  <a:srgbClr val="000000"/>
                </a:solidFill>
              </a:rPr>
              <a:t>Genoa&gt; </a:t>
            </a:r>
            <a:r>
              <a:rPr lang="en-US" sz="1800" dirty="0" err="1" smtClean="0">
                <a:solidFill>
                  <a:srgbClr val="000000"/>
                </a:solidFill>
              </a:rPr>
              <a:t>Rifugio</a:t>
            </a:r>
            <a:r>
              <a:rPr lang="en-US" sz="1800" dirty="0" smtClean="0">
                <a:solidFill>
                  <a:srgbClr val="000000"/>
                </a:solidFill>
              </a:rPr>
              <a:t> </a:t>
            </a:r>
            <a:r>
              <a:rPr lang="en-US" sz="1800" dirty="0" err="1" smtClean="0">
                <a:solidFill>
                  <a:srgbClr val="000000"/>
                </a:solidFill>
              </a:rPr>
              <a:t>Puez</a:t>
            </a:r>
            <a:endParaRPr lang="en-US" sz="1800" dirty="0">
              <a:solidFill>
                <a:srgbClr val="000000"/>
              </a:solidFill>
            </a:endParaRPr>
          </a:p>
          <a:p>
            <a:pPr marL="0" indent="0">
              <a:buNone/>
            </a:pPr>
            <a:r>
              <a:rPr lang="en-US" sz="1800" b="1" i="1" dirty="0">
                <a:solidFill>
                  <a:srgbClr val="000000"/>
                </a:solidFill>
              </a:rPr>
              <a:t>&gt;</a:t>
            </a:r>
            <a:r>
              <a:rPr lang="en-US" sz="1800" b="1" i="1" dirty="0" smtClean="0">
                <a:solidFill>
                  <a:srgbClr val="000000"/>
                </a:solidFill>
              </a:rPr>
              <a:t>&gt;Friday July 01</a:t>
            </a:r>
            <a:endParaRPr lang="en-US" sz="1800" i="1" dirty="0">
              <a:solidFill>
                <a:srgbClr val="000000"/>
              </a:solidFill>
            </a:endParaRPr>
          </a:p>
          <a:p>
            <a:r>
              <a:rPr lang="en-US" sz="1800" dirty="0" err="1">
                <a:solidFill>
                  <a:srgbClr val="000000"/>
                </a:solidFill>
              </a:rPr>
              <a:t>Rifugio</a:t>
            </a:r>
            <a:r>
              <a:rPr lang="en-US" sz="1800" dirty="0">
                <a:solidFill>
                  <a:srgbClr val="000000"/>
                </a:solidFill>
              </a:rPr>
              <a:t> </a:t>
            </a:r>
            <a:r>
              <a:rPr lang="en-US" sz="1800" dirty="0" err="1" smtClean="0">
                <a:solidFill>
                  <a:srgbClr val="000000"/>
                </a:solidFill>
              </a:rPr>
              <a:t>Puez</a:t>
            </a:r>
            <a:r>
              <a:rPr lang="en-US" sz="1800" dirty="0" smtClean="0">
                <a:solidFill>
                  <a:srgbClr val="000000"/>
                </a:solidFill>
              </a:rPr>
              <a:t>&gt; </a:t>
            </a:r>
            <a:r>
              <a:rPr lang="en-US" sz="1800" dirty="0" err="1" smtClean="0">
                <a:solidFill>
                  <a:srgbClr val="000000"/>
                </a:solidFill>
              </a:rPr>
              <a:t>Rifugio</a:t>
            </a:r>
            <a:r>
              <a:rPr lang="en-US" sz="1800" dirty="0" smtClean="0">
                <a:solidFill>
                  <a:srgbClr val="000000"/>
                </a:solidFill>
              </a:rPr>
              <a:t> </a:t>
            </a:r>
            <a:r>
              <a:rPr lang="en-US" sz="1800" dirty="0" err="1" smtClean="0">
                <a:solidFill>
                  <a:srgbClr val="000000"/>
                </a:solidFill>
              </a:rPr>
              <a:t>Pisciadue</a:t>
            </a:r>
            <a:r>
              <a:rPr lang="en-US" sz="1800" dirty="0" smtClean="0">
                <a:solidFill>
                  <a:srgbClr val="000000"/>
                </a:solidFill>
              </a:rPr>
              <a:t> </a:t>
            </a:r>
            <a:endParaRPr lang="en-US" sz="1800" dirty="0">
              <a:solidFill>
                <a:srgbClr val="000000"/>
              </a:solidFill>
            </a:endParaRPr>
          </a:p>
          <a:p>
            <a:pPr marL="0" indent="0">
              <a:buNone/>
            </a:pPr>
            <a:r>
              <a:rPr lang="en-US" sz="1800" b="1" i="1" dirty="0">
                <a:solidFill>
                  <a:srgbClr val="000000"/>
                </a:solidFill>
              </a:rPr>
              <a:t>&gt;</a:t>
            </a:r>
            <a:r>
              <a:rPr lang="en-US" sz="1800" b="1" i="1" dirty="0" smtClean="0">
                <a:solidFill>
                  <a:srgbClr val="000000"/>
                </a:solidFill>
              </a:rPr>
              <a:t>&gt;Saturday July 02</a:t>
            </a:r>
            <a:endParaRPr lang="en-US" sz="1800" i="1" dirty="0">
              <a:solidFill>
                <a:srgbClr val="000000"/>
              </a:solidFill>
            </a:endParaRPr>
          </a:p>
          <a:p>
            <a:r>
              <a:rPr lang="en-US" sz="1800" dirty="0" err="1" smtClean="0">
                <a:solidFill>
                  <a:srgbClr val="000000"/>
                </a:solidFill>
              </a:rPr>
              <a:t>Rifugio</a:t>
            </a:r>
            <a:r>
              <a:rPr lang="en-US" sz="1800" dirty="0" smtClean="0">
                <a:solidFill>
                  <a:srgbClr val="000000"/>
                </a:solidFill>
              </a:rPr>
              <a:t> </a:t>
            </a:r>
            <a:r>
              <a:rPr lang="en-US" sz="1800" dirty="0" err="1" smtClean="0">
                <a:solidFill>
                  <a:srgbClr val="000000"/>
                </a:solidFill>
              </a:rPr>
              <a:t>Pisciadu</a:t>
            </a:r>
            <a:r>
              <a:rPr lang="en-US" sz="1800" dirty="0" smtClean="0">
                <a:solidFill>
                  <a:srgbClr val="000000"/>
                </a:solidFill>
              </a:rPr>
              <a:t>&gt; </a:t>
            </a:r>
            <a:r>
              <a:rPr lang="en-US" sz="1800" dirty="0" err="1" smtClean="0">
                <a:solidFill>
                  <a:srgbClr val="000000"/>
                </a:solidFill>
              </a:rPr>
              <a:t>Passo</a:t>
            </a:r>
            <a:r>
              <a:rPr lang="en-US" sz="1800" dirty="0" smtClean="0">
                <a:solidFill>
                  <a:srgbClr val="000000"/>
                </a:solidFill>
              </a:rPr>
              <a:t> </a:t>
            </a:r>
            <a:r>
              <a:rPr lang="en-US" sz="1800" dirty="0" err="1" smtClean="0">
                <a:solidFill>
                  <a:srgbClr val="000000"/>
                </a:solidFill>
              </a:rPr>
              <a:t>Pordoi</a:t>
            </a:r>
            <a:r>
              <a:rPr lang="en-US" sz="1800" dirty="0" smtClean="0">
                <a:solidFill>
                  <a:srgbClr val="000000"/>
                </a:solidFill>
              </a:rPr>
              <a:t> &gt;Bressanone</a:t>
            </a:r>
          </a:p>
          <a:p>
            <a:pPr marL="0" indent="0">
              <a:buNone/>
            </a:pPr>
            <a:r>
              <a:rPr lang="en-US" sz="1800" b="1" i="1" dirty="0" smtClean="0">
                <a:solidFill>
                  <a:srgbClr val="000000"/>
                </a:solidFill>
              </a:rPr>
              <a:t>&gt;&gt;Sunday July 03 </a:t>
            </a:r>
          </a:p>
          <a:p>
            <a:r>
              <a:rPr lang="en-US" sz="1800" dirty="0" smtClean="0">
                <a:solidFill>
                  <a:srgbClr val="000000"/>
                </a:solidFill>
              </a:rPr>
              <a:t>&gt;Bolzano &amp; </a:t>
            </a:r>
            <a:r>
              <a:rPr lang="en-US" sz="1800" dirty="0" err="1" smtClean="0">
                <a:solidFill>
                  <a:srgbClr val="000000"/>
                </a:solidFill>
              </a:rPr>
              <a:t>Ötsi</a:t>
            </a:r>
            <a:endParaRPr lang="en-US" sz="1800" dirty="0">
              <a:solidFill>
                <a:srgbClr val="000000"/>
              </a:solidFill>
            </a:endParaRPr>
          </a:p>
        </p:txBody>
      </p:sp>
    </p:spTree>
    <p:extLst>
      <p:ext uri="{BB962C8B-B14F-4D97-AF65-F5344CB8AC3E}">
        <p14:creationId xmlns:p14="http://schemas.microsoft.com/office/powerpoint/2010/main" val="6846223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t>Dolomites AV1 or AV2 Treks?</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83778395"/>
              </p:ext>
            </p:extLst>
          </p:nvPr>
        </p:nvGraphicFramePr>
        <p:xfrm>
          <a:off x="376185" y="1143000"/>
          <a:ext cx="7730796" cy="5412839"/>
        </p:xfrm>
        <a:graphic>
          <a:graphicData uri="http://schemas.openxmlformats.org/drawingml/2006/table">
            <a:tbl>
              <a:tblPr firstRow="1" bandRow="1">
                <a:tableStyleId>{5C22544A-7EE6-4342-B048-85BDC9FD1C3A}</a:tableStyleId>
              </a:tblPr>
              <a:tblGrid>
                <a:gridCol w="2576932"/>
                <a:gridCol w="2576932"/>
                <a:gridCol w="2576932"/>
              </a:tblGrid>
              <a:tr h="714911">
                <a:tc>
                  <a:txBody>
                    <a:bodyPr/>
                    <a:lstStyle/>
                    <a:p>
                      <a:r>
                        <a:rPr lang="en-US" dirty="0" smtClean="0"/>
                        <a:t>Compare</a:t>
                      </a:r>
                      <a:endParaRPr lang="en-US" dirty="0"/>
                    </a:p>
                  </a:txBody>
                  <a:tcPr/>
                </a:tc>
                <a:tc>
                  <a:txBody>
                    <a:bodyPr/>
                    <a:lstStyle/>
                    <a:p>
                      <a:r>
                        <a:rPr lang="en-US" dirty="0" smtClean="0"/>
                        <a:t>AV1 Alta Via Uno</a:t>
                      </a:r>
                    </a:p>
                  </a:txBody>
                  <a:tcPr/>
                </a:tc>
                <a:tc>
                  <a:txBody>
                    <a:bodyPr/>
                    <a:lstStyle/>
                    <a:p>
                      <a:r>
                        <a:rPr lang="en-US" dirty="0" smtClean="0"/>
                        <a:t>AV2</a:t>
                      </a:r>
                      <a:r>
                        <a:rPr lang="en-US" baseline="0" dirty="0" smtClean="0"/>
                        <a:t> Alta Via Due</a:t>
                      </a:r>
                      <a:endParaRPr lang="en-US" dirty="0"/>
                    </a:p>
                  </a:txBody>
                  <a:tcPr/>
                </a:tc>
              </a:tr>
              <a:tr h="923885">
                <a:tc>
                  <a:txBody>
                    <a:bodyPr/>
                    <a:lstStyle/>
                    <a:p>
                      <a:r>
                        <a:rPr lang="en-US" dirty="0" smtClean="0"/>
                        <a:t>Technical Difficulty</a:t>
                      </a:r>
                      <a:endParaRPr lang="en-US" dirty="0"/>
                    </a:p>
                  </a:txBody>
                  <a:tcPr/>
                </a:tc>
                <a:tc>
                  <a:txBody>
                    <a:bodyPr/>
                    <a:lstStyle/>
                    <a:p>
                      <a:r>
                        <a:rPr lang="en-US" dirty="0" smtClean="0"/>
                        <a:t>Well marked, cables. Moderate exposure</a:t>
                      </a:r>
                      <a:endParaRPr lang="en-US" dirty="0"/>
                    </a:p>
                  </a:txBody>
                  <a:tcPr/>
                </a:tc>
                <a:tc>
                  <a:txBody>
                    <a:bodyPr/>
                    <a:lstStyle/>
                    <a:p>
                      <a:r>
                        <a:rPr lang="en-US" dirty="0" smtClean="0"/>
                        <a:t>Numerous</a:t>
                      </a:r>
                      <a:r>
                        <a:rPr lang="en-US" baseline="0" dirty="0" smtClean="0"/>
                        <a:t> aided &amp; exposed sections, Via Ferrata rig</a:t>
                      </a:r>
                      <a:endParaRPr lang="en-US" dirty="0"/>
                    </a:p>
                  </a:txBody>
                  <a:tcPr/>
                </a:tc>
              </a:tr>
              <a:tr h="714911">
                <a:tc>
                  <a:txBody>
                    <a:bodyPr/>
                    <a:lstStyle/>
                    <a:p>
                      <a:r>
                        <a:rPr lang="en-US" dirty="0" smtClean="0"/>
                        <a:t>Strenuous</a:t>
                      </a:r>
                      <a:endParaRPr lang="en-US" dirty="0"/>
                    </a:p>
                  </a:txBody>
                  <a:tcPr/>
                </a:tc>
                <a:tc>
                  <a:txBody>
                    <a:bodyPr/>
                    <a:lstStyle/>
                    <a:p>
                      <a:r>
                        <a:rPr lang="en-US" dirty="0" smtClean="0"/>
                        <a:t>Class 3 Fairly</a:t>
                      </a:r>
                      <a:r>
                        <a:rPr lang="en-US" baseline="0" dirty="0" smtClean="0"/>
                        <a:t> strenuous alpine walk, 4 -8 </a:t>
                      </a:r>
                      <a:r>
                        <a:rPr lang="en-US" baseline="0" dirty="0" err="1" smtClean="0"/>
                        <a:t>hr</a:t>
                      </a:r>
                      <a:r>
                        <a:rPr lang="en-US" baseline="0" dirty="0" smtClean="0"/>
                        <a:t>/day</a:t>
                      </a:r>
                      <a:endParaRPr lang="en-US" dirty="0"/>
                    </a:p>
                  </a:txBody>
                  <a:tcPr/>
                </a:tc>
                <a:tc>
                  <a:txBody>
                    <a:bodyPr/>
                    <a:lstStyle/>
                    <a:p>
                      <a:r>
                        <a:rPr lang="en-US" dirty="0" smtClean="0"/>
                        <a:t>Class 4 Experience in mountainous terrain</a:t>
                      </a:r>
                      <a:endParaRPr lang="en-US" baseline="0" dirty="0" smtClean="0"/>
                    </a:p>
                  </a:txBody>
                  <a:tcPr/>
                </a:tc>
              </a:tr>
              <a:tr h="714911">
                <a:tc>
                  <a:txBody>
                    <a:bodyPr/>
                    <a:lstStyle/>
                    <a:p>
                      <a:r>
                        <a:rPr lang="en-US" dirty="0" smtClean="0"/>
                        <a:t>Elevation gain</a:t>
                      </a:r>
                      <a:endParaRPr lang="en-US" dirty="0"/>
                    </a:p>
                  </a:txBody>
                  <a:tcPr/>
                </a:tc>
                <a:tc>
                  <a:txBody>
                    <a:bodyPr/>
                    <a:lstStyle/>
                    <a:p>
                      <a:r>
                        <a:rPr lang="en-US" dirty="0" smtClean="0"/>
                        <a:t>~6665m; ~21,833 ft</a:t>
                      </a:r>
                      <a:endParaRPr lang="en-US" dirty="0"/>
                    </a:p>
                  </a:txBody>
                  <a:tcPr/>
                </a:tc>
                <a:tc>
                  <a:txBody>
                    <a:bodyPr/>
                    <a:lstStyle/>
                    <a:p>
                      <a:r>
                        <a:rPr lang="en-US" dirty="0" smtClean="0"/>
                        <a:t>~12,000m; ~39,400 ft</a:t>
                      </a:r>
                    </a:p>
                  </a:txBody>
                  <a:tcPr/>
                </a:tc>
              </a:tr>
              <a:tr h="714911">
                <a:tc>
                  <a:txBody>
                    <a:bodyPr/>
                    <a:lstStyle/>
                    <a:p>
                      <a:r>
                        <a:rPr lang="en-US" dirty="0" smtClean="0"/>
                        <a:t>Km/Miles travelled</a:t>
                      </a:r>
                      <a:endParaRPr lang="en-US" dirty="0"/>
                    </a:p>
                  </a:txBody>
                  <a:tcPr/>
                </a:tc>
                <a:tc>
                  <a:txBody>
                    <a:bodyPr/>
                    <a:lstStyle/>
                    <a:p>
                      <a:r>
                        <a:rPr lang="en-US" dirty="0" smtClean="0"/>
                        <a:t>~120 km, (75miles), 10 or 11 days</a:t>
                      </a:r>
                      <a:endParaRPr lang="en-US" dirty="0"/>
                    </a:p>
                  </a:txBody>
                  <a:tcPr/>
                </a:tc>
                <a:tc>
                  <a:txBody>
                    <a:bodyPr/>
                    <a:lstStyle/>
                    <a:p>
                      <a:r>
                        <a:rPr lang="en-US" dirty="0" smtClean="0"/>
                        <a:t>~160</a:t>
                      </a:r>
                      <a:r>
                        <a:rPr lang="en-US" baseline="0" dirty="0" smtClean="0"/>
                        <a:t> </a:t>
                      </a:r>
                      <a:r>
                        <a:rPr lang="en-US" baseline="0" dirty="0" err="1" smtClean="0"/>
                        <a:t>kM</a:t>
                      </a:r>
                      <a:r>
                        <a:rPr lang="en-US" baseline="0" dirty="0" smtClean="0"/>
                        <a:t> (100 MILES) , 13 days</a:t>
                      </a:r>
                      <a:endParaRPr lang="en-US" dirty="0" smtClean="0"/>
                    </a:p>
                    <a:p>
                      <a:endParaRPr lang="en-US" dirty="0"/>
                    </a:p>
                  </a:txBody>
                  <a:tcPr/>
                </a:tc>
              </a:tr>
              <a:tr h="714911">
                <a:tc>
                  <a:txBody>
                    <a:bodyPr/>
                    <a:lstStyle/>
                    <a:p>
                      <a:r>
                        <a:rPr lang="en-US" dirty="0" smtClean="0"/>
                        <a:t>Highest Pass</a:t>
                      </a:r>
                      <a:endParaRPr lang="en-US" dirty="0"/>
                    </a:p>
                  </a:txBody>
                  <a:tcPr/>
                </a:tc>
                <a:tc>
                  <a:txBody>
                    <a:bodyPr/>
                    <a:lstStyle/>
                    <a:p>
                      <a:r>
                        <a:rPr lang="en-US" dirty="0" smtClean="0"/>
                        <a:t>2752m</a:t>
                      </a:r>
                      <a:endParaRPr lang="en-US" dirty="0"/>
                    </a:p>
                  </a:txBody>
                  <a:tcPr/>
                </a:tc>
                <a:tc>
                  <a:txBody>
                    <a:bodyPr/>
                    <a:lstStyle/>
                    <a:p>
                      <a:r>
                        <a:rPr lang="en-US" dirty="0" smtClean="0"/>
                        <a:t>3300m,</a:t>
                      </a:r>
                      <a:r>
                        <a:rPr lang="en-US" baseline="0" dirty="0" smtClean="0"/>
                        <a:t> travel @ </a:t>
                      </a:r>
                      <a:r>
                        <a:rPr lang="en-US" dirty="0" smtClean="0"/>
                        <a:t>2900m</a:t>
                      </a:r>
                    </a:p>
                  </a:txBody>
                  <a:tcPr/>
                </a:tc>
              </a:tr>
              <a:tr h="714911">
                <a:tc>
                  <a:txBody>
                    <a:bodyPr/>
                    <a:lstStyle/>
                    <a:p>
                      <a:r>
                        <a:rPr lang="en-US" dirty="0" smtClean="0"/>
                        <a:t>Crowds</a:t>
                      </a:r>
                    </a:p>
                  </a:txBody>
                  <a:tcPr/>
                </a:tc>
                <a:tc>
                  <a:txBody>
                    <a:bodyPr/>
                    <a:lstStyle/>
                    <a:p>
                      <a:r>
                        <a:rPr lang="en-US" dirty="0" smtClean="0"/>
                        <a:t>More</a:t>
                      </a:r>
                    </a:p>
                  </a:txBody>
                  <a:tcPr/>
                </a:tc>
                <a:tc>
                  <a:txBody>
                    <a:bodyPr/>
                    <a:lstStyle/>
                    <a:p>
                      <a:r>
                        <a:rPr lang="en-US" dirty="0" smtClean="0"/>
                        <a:t>Less</a:t>
                      </a:r>
                    </a:p>
                    <a:p>
                      <a:endParaRPr lang="en-US" dirty="0"/>
                    </a:p>
                  </a:txBody>
                  <a:tcPr/>
                </a:tc>
              </a:tr>
            </a:tbl>
          </a:graphicData>
        </a:graphic>
      </p:graphicFrame>
    </p:spTree>
    <p:extLst>
      <p:ext uri="{BB962C8B-B14F-4D97-AF65-F5344CB8AC3E}">
        <p14:creationId xmlns:p14="http://schemas.microsoft.com/office/powerpoint/2010/main" val="86086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TotalTime>
  <Words>971</Words>
  <Application>Microsoft Macintosh PowerPoint</Application>
  <PresentationFormat>On-screen Show (4:3)</PresentationFormat>
  <Paragraphs>153</Paragraphs>
  <Slides>15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Microsoft Word Document</vt:lpstr>
      <vt:lpstr>PowerPoint Presentation</vt:lpstr>
      <vt:lpstr>Cicerone, Alpenverein (UK) &amp; Area Map –Essential Tools</vt:lpstr>
      <vt:lpstr>PowerPoint Presentation</vt:lpstr>
      <vt:lpstr>Via Ferrata in Dolomites</vt:lpstr>
      <vt:lpstr>BD Design: 80kg climber, 5m fall</vt:lpstr>
      <vt:lpstr>The rock</vt:lpstr>
      <vt:lpstr>PowerPoint Presentation</vt:lpstr>
      <vt:lpstr>AV1 Emma &amp; AV2 Peter/Nancy 2016 </vt:lpstr>
      <vt:lpstr>Dolomites AV1 or AV2 Treks?</vt:lpstr>
      <vt:lpstr>When to Hike? Navigation?</vt:lpstr>
      <vt:lpstr>Weather, Water, Weight &amp; Rescue</vt:lpstr>
      <vt:lpstr>PowerPoint Presentation</vt:lpstr>
      <vt:lpstr>Emma Links Alta Via 1</vt:lpstr>
      <vt:lpstr>Photo Credits &amp; Web Overviews</vt:lpstr>
      <vt:lpstr>La Cordillera Blanca y Huayhuash WtW April 24 Cheryl Talbert</vt:lpstr>
    </vt:vector>
  </TitlesOfParts>
  <Manager/>
  <Company>UW</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Hendrickson</dc:creator>
  <cp:keywords/>
  <dc:description/>
  <cp:lastModifiedBy>Peter Hendrickson</cp:lastModifiedBy>
  <cp:revision>4</cp:revision>
  <dcterms:created xsi:type="dcterms:W3CDTF">2019-02-01T19:29:38Z</dcterms:created>
  <dcterms:modified xsi:type="dcterms:W3CDTF">2019-02-01T19:44:33Z</dcterms:modified>
  <cp:category/>
</cp:coreProperties>
</file>