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notesSlides/notesSlide2.xml" ContentType="application/vnd.openxmlformats-officedocument.presentationml.notesSlide+xml"/>
  <Override PartName="/ppt/comments/comment7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sldIdLst>
    <p:sldId id="262" r:id="rId2"/>
    <p:sldId id="303" r:id="rId3"/>
    <p:sldId id="295" r:id="rId4"/>
    <p:sldId id="274" r:id="rId5"/>
    <p:sldId id="305" r:id="rId6"/>
    <p:sldId id="296" r:id="rId7"/>
    <p:sldId id="314" r:id="rId8"/>
    <p:sldId id="306" r:id="rId9"/>
    <p:sldId id="282" r:id="rId1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ke Kretzler" initials="MK" lastIdx="8" clrIdx="0">
    <p:extLst>
      <p:ext uri="{19B8F6BF-5375-455C-9EA6-DF929625EA0E}">
        <p15:presenceInfo xmlns:p15="http://schemas.microsoft.com/office/powerpoint/2012/main" userId="e7f856d85a1541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D00"/>
    <a:srgbClr val="E1DD00"/>
    <a:srgbClr val="EE3D8A"/>
    <a:srgbClr val="F2B421"/>
    <a:srgbClr val="16ABD3"/>
    <a:srgbClr val="BCDD34"/>
    <a:srgbClr val="D76E1E"/>
    <a:srgbClr val="006188"/>
    <a:srgbClr val="3F80CD"/>
    <a:srgbClr val="87A8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22" autoAdjust="0"/>
    <p:restoredTop sz="91426" autoAdjust="0"/>
  </p:normalViewPr>
  <p:slideViewPr>
    <p:cSldViewPr snapToGrid="0" snapToObjects="1">
      <p:cViewPr varScale="1">
        <p:scale>
          <a:sx n="83" d="100"/>
          <a:sy n="83" d="100"/>
        </p:scale>
        <p:origin x="85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3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4-25T14:20:45.299" idx="1">
    <p:pos x="10" y="10"/>
    <p:text>Going for simpler, so I removed the W's and H</p:text>
    <p:extLst>
      <p:ext uri="{C676402C-5697-4E1C-873F-D02D1690AC5C}">
        <p15:threadingInfo xmlns:p15="http://schemas.microsoft.com/office/powerpoint/2012/main" timeZoneBias="4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4-25T14:21:03.405" idx="2">
    <p:pos x="10" y="10"/>
    <p:text>W's and H are usually combined, so I combined them here.</p:text>
    <p:extLst>
      <p:ext uri="{C676402C-5697-4E1C-873F-D02D1690AC5C}">
        <p15:threadingInfo xmlns:p15="http://schemas.microsoft.com/office/powerpoint/2012/main" timeZoneBias="42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4-25T14:21:27.544" idx="3">
    <p:pos x="10" y="10"/>
    <p:text>Focused on the participants' perspective, removed the safety program aspects.</p:text>
    <p:extLst>
      <p:ext uri="{C676402C-5697-4E1C-873F-D02D1690AC5C}">
        <p15:threadingInfo xmlns:p15="http://schemas.microsoft.com/office/powerpoint/2012/main" timeZoneBias="42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4-25T14:22:28.367" idx="4">
    <p:pos x="2214" y="3040"/>
    <p:text>This "why" lets us bring in the program aspects.</p:text>
    <p:extLst>
      <p:ext uri="{C676402C-5697-4E1C-873F-D02D1690AC5C}">
        <p15:threadingInfo xmlns:p15="http://schemas.microsoft.com/office/powerpoint/2012/main" timeZoneBias="42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4-25T14:26:12.952" idx="5">
    <p:pos x="3664" y="1881"/>
    <p:text>Simplified language to try to encourage multiple reports.</p:text>
    <p:extLst>
      <p:ext uri="{C676402C-5697-4E1C-873F-D02D1690AC5C}">
        <p15:threadingInfo xmlns:p15="http://schemas.microsoft.com/office/powerpoint/2012/main" timeZoneBias="420"/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4-25T14:32:51.646" idx="6">
    <p:pos x="2727" y="3241"/>
    <p:text>Adjusted presentation a bit to be more specific on link titles and locations. Changed  Behavior Complaint form name to match website.</p:text>
    <p:extLst>
      <p:ext uri="{C676402C-5697-4E1C-873F-D02D1690AC5C}">
        <p15:threadingInfo xmlns:p15="http://schemas.microsoft.com/office/powerpoint/2012/main" timeZoneBias="420"/>
      </p:ext>
    </p:extLs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4-25T14:35:20.718" idx="7">
    <p:pos x="10" y="10"/>
    <p:text>Move "Suggest" item to the Notes section, as it's for the presenter.</p:text>
    <p:extLst>
      <p:ext uri="{C676402C-5697-4E1C-873F-D02D1690AC5C}">
        <p15:threadingInfo xmlns:p15="http://schemas.microsoft.com/office/powerpoint/2012/main" timeZoneBias="420"/>
      </p:ext>
    </p:extLst>
  </p:cm>
  <p:cm authorId="1" dt="2021-04-25T14:36:18.145" idx="8">
    <p:pos x="2707" y="1645"/>
    <p:text>Reversed branch safety and committee safety rep in list. More people will know branch safety, not all committees have safety rep.</p:text>
    <p:extLst>
      <p:ext uri="{C676402C-5697-4E1C-873F-D02D1690AC5C}">
        <p15:threadingInfo xmlns:p15="http://schemas.microsoft.com/office/powerpoint/2012/main" timeZoneBias="4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698E4FF-DEB3-3D46-B210-4D4F5A43D5DF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CCADB6C-09FD-0E47-AB52-E756B7CC2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01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686FE-5329-804C-82BB-267D1AC084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661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to presenter: Demonstrate the form link locations and briefly demo the Incident and Behavior Complaint forms, so students see what the forms are looking for.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ADB6C-09FD-0E47-AB52-E756B7CC256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91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Interstate" charset="0"/>
                <a:ea typeface="Interstate" charset="0"/>
                <a:cs typeface="Interstate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16ABD3"/>
                </a:solidFill>
                <a:latin typeface="Interstate" charset="0"/>
                <a:ea typeface="Interstate" charset="0"/>
                <a:cs typeface="Interstate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64580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5448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3304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99272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16ABD3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6684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7514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312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92434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5240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8291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2159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224117" y="209177"/>
            <a:ext cx="8710707" cy="0"/>
          </a:xfrm>
          <a:prstGeom prst="line">
            <a:avLst/>
          </a:prstGeom>
          <a:ln w="38100" cmpd="sng">
            <a:solidFill>
              <a:srgbClr val="258F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8934824" y="209177"/>
            <a:ext cx="0" cy="5518523"/>
          </a:xfrm>
          <a:prstGeom prst="line">
            <a:avLst/>
          </a:prstGeom>
          <a:ln w="38100" cmpd="sng">
            <a:solidFill>
              <a:srgbClr val="258F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224117" y="209177"/>
            <a:ext cx="0" cy="6449188"/>
          </a:xfrm>
          <a:prstGeom prst="line">
            <a:avLst/>
          </a:prstGeom>
          <a:ln w="38100" cmpd="sng">
            <a:solidFill>
              <a:srgbClr val="258F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224117" y="6658365"/>
            <a:ext cx="8054135" cy="0"/>
          </a:xfrm>
          <a:prstGeom prst="line">
            <a:avLst/>
          </a:prstGeom>
          <a:ln w="38100" cmpd="sng">
            <a:solidFill>
              <a:srgbClr val="258F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762" y="5577354"/>
            <a:ext cx="1130300" cy="1462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9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87A813"/>
          </a:solidFill>
          <a:latin typeface="Interstate" charset="0"/>
          <a:ea typeface="Interstate" charset="0"/>
          <a:cs typeface="Interstate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Interstate" charset="0"/>
          <a:ea typeface="Interstate" charset="0"/>
          <a:cs typeface="Interstate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Interstate" charset="0"/>
          <a:ea typeface="Interstate" charset="0"/>
          <a:cs typeface="Interstate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Interstate" charset="0"/>
          <a:ea typeface="Interstate" charset="0"/>
          <a:cs typeface="Interstate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Interstate" charset="0"/>
          <a:ea typeface="Interstate" charset="0"/>
          <a:cs typeface="Interstate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Interstate" charset="0"/>
          <a:ea typeface="Interstate" charset="0"/>
          <a:cs typeface="Interstate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0999" y="3468211"/>
            <a:ext cx="7264401" cy="1203801"/>
          </a:xfrm>
          <a:prstGeom prst="rect">
            <a:avLst/>
          </a:prstGeom>
          <a:solidFill>
            <a:schemeClr val="bg1">
              <a:alpha val="7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999" y="3468212"/>
            <a:ext cx="8281417" cy="1362075"/>
          </a:xfrm>
        </p:spPr>
        <p:txBody>
          <a:bodyPr>
            <a:noAutofit/>
          </a:bodyPr>
          <a:lstStyle/>
          <a:p>
            <a:pPr algn="l"/>
            <a:r>
              <a:rPr lang="en-US" dirty="0">
                <a:latin typeface="+mn-lt"/>
              </a:rPr>
              <a:t>Incident Reporting</a:t>
            </a:r>
            <a:br>
              <a:rPr lang="en-US" sz="2400" spc="140" dirty="0">
                <a:solidFill>
                  <a:schemeClr val="tx1"/>
                </a:solidFill>
              </a:rPr>
            </a:br>
            <a:r>
              <a:rPr lang="en-US" sz="2400" spc="140" dirty="0">
                <a:solidFill>
                  <a:schemeClr val="tx1"/>
                </a:solidFill>
              </a:rPr>
              <a:t>Mountaineers Safety Committee</a:t>
            </a:r>
            <a:br>
              <a:rPr lang="en-US" sz="2400" spc="140" dirty="0">
                <a:solidFill>
                  <a:schemeClr val="tx1"/>
                </a:solidFill>
              </a:rPr>
            </a:br>
            <a:br>
              <a:rPr lang="en-US" sz="2400" spc="140" dirty="0">
                <a:solidFill>
                  <a:schemeClr val="tx1"/>
                </a:solidFill>
              </a:rPr>
            </a:br>
            <a:br>
              <a:rPr lang="en-US" sz="2400" spc="140" dirty="0">
                <a:solidFill>
                  <a:schemeClr val="tx1"/>
                </a:solidFill>
              </a:rPr>
            </a:br>
            <a:br>
              <a:rPr lang="en-US" sz="2400" spc="140" dirty="0">
                <a:solidFill>
                  <a:schemeClr val="tx1"/>
                </a:solidFill>
              </a:rPr>
            </a:br>
            <a:br>
              <a:rPr lang="en-US" sz="2400" spc="140" dirty="0">
                <a:solidFill>
                  <a:schemeClr val="tx1"/>
                </a:solidFill>
              </a:rPr>
            </a:br>
            <a:r>
              <a:rPr lang="en-US" sz="2000" b="0" spc="140" dirty="0" err="1">
                <a:solidFill>
                  <a:schemeClr val="tx1"/>
                </a:solidFill>
                <a:latin typeface="+mj-lt"/>
              </a:rPr>
              <a:t>MaY</a:t>
            </a:r>
            <a:r>
              <a:rPr lang="en-US" sz="2000" b="0" spc="14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000" b="0" dirty="0">
                <a:solidFill>
                  <a:schemeClr val="tx1"/>
                </a:solidFill>
                <a:latin typeface="+mj-lt"/>
              </a:rPr>
              <a:t>2021</a:t>
            </a:r>
            <a:endParaRPr lang="en-US" sz="2000" spc="14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58684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838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0" dirty="0">
                <a:latin typeface="+mj-lt"/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580" y="1627838"/>
            <a:ext cx="8229600" cy="470852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latin typeface="+mj-lt"/>
              </a:rPr>
              <a:t>What – Mountaineers Incident Reporting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latin typeface="+mj-lt"/>
              </a:rPr>
              <a:t>Why – We Learn From Others’ Experiences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latin typeface="+mj-lt"/>
              </a:rPr>
              <a:t>Who – Leaders, Instructors, and Participants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latin typeface="+mj-lt"/>
              </a:rPr>
              <a:t>When – While Fresh, But Better Late Than Never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latin typeface="+mj-lt"/>
              </a:rPr>
              <a:t>Where – Trip, Course, or Activity in Your Profile</a:t>
            </a:r>
            <a:endParaRPr lang="en-US" dirty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latin typeface="+mj-lt"/>
              </a:rPr>
              <a:t>How – Click the Link, Fill in the Information</a:t>
            </a:r>
          </a:p>
        </p:txBody>
      </p:sp>
    </p:spTree>
    <p:extLst>
      <p:ext uri="{BB962C8B-B14F-4D97-AF65-F5344CB8AC3E}">
        <p14:creationId xmlns:p14="http://schemas.microsoft.com/office/powerpoint/2010/main" val="166878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8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0" dirty="0">
                <a:latin typeface="+mj-lt"/>
              </a:rPr>
              <a:t> </a:t>
            </a:r>
            <a:r>
              <a:rPr lang="en-US" sz="4000" dirty="0">
                <a:latin typeface="+mj-lt"/>
              </a:rPr>
              <a:t>What – Mountaineers Incident Reporting</a:t>
            </a:r>
            <a:endParaRPr lang="en-US" sz="4000" b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580" y="1627838"/>
            <a:ext cx="8030245" cy="47085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+mj-lt"/>
              </a:rPr>
              <a:t>Organization-wide effort to capture information on </a:t>
            </a:r>
          </a:p>
          <a:p>
            <a:r>
              <a:rPr lang="en-US" sz="2800" dirty="0">
                <a:latin typeface="+mj-lt"/>
              </a:rPr>
              <a:t>Accidents and injuries</a:t>
            </a:r>
          </a:p>
          <a:p>
            <a:r>
              <a:rPr lang="en-US" sz="2800" dirty="0">
                <a:latin typeface="+mj-lt"/>
              </a:rPr>
              <a:t>Near misses</a:t>
            </a:r>
          </a:p>
          <a:p>
            <a:r>
              <a:rPr lang="en-US" sz="2800" dirty="0">
                <a:latin typeface="+mj-lt"/>
              </a:rPr>
              <a:t>Problem behavior</a:t>
            </a:r>
          </a:p>
          <a:p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0188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339" y="484838"/>
            <a:ext cx="8656818" cy="11430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+mj-lt"/>
              </a:rPr>
              <a:t>Why – We Learn From Others’ Experiences</a:t>
            </a:r>
            <a:endParaRPr lang="en-US" sz="4000" b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580" y="1627838"/>
            <a:ext cx="7930233" cy="4708525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j-lt"/>
              </a:rPr>
              <a:t>Outdoor activities have inherent risk; we strive to address risk through learning and practice</a:t>
            </a:r>
          </a:p>
          <a:p>
            <a:r>
              <a:rPr lang="en-US" sz="2800" dirty="0">
                <a:latin typeface="+mj-lt"/>
              </a:rPr>
              <a:t>Incident descriptions let us visualize similar situations and learn how to avoid similar outcomes</a:t>
            </a:r>
          </a:p>
          <a:p>
            <a:r>
              <a:rPr lang="en-US" sz="2800" dirty="0">
                <a:latin typeface="+mj-lt"/>
              </a:rPr>
              <a:t>Tracking trends helps us improve communication on reducing risk</a:t>
            </a:r>
          </a:p>
          <a:p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9381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338" y="4848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+mj-lt"/>
              </a:rPr>
              <a:t>Who – Leaders, Instructors, and Participants</a:t>
            </a:r>
            <a:endParaRPr lang="en-US" sz="4000" b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5828" y="1499822"/>
            <a:ext cx="7830220" cy="4708525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j-lt"/>
              </a:rPr>
              <a:t>Anyone who participated can report</a:t>
            </a:r>
          </a:p>
          <a:p>
            <a:r>
              <a:rPr lang="en-US" sz="2800" dirty="0">
                <a:latin typeface="+mj-lt"/>
              </a:rPr>
              <a:t>In any Mountaineers trip, course, activity or event</a:t>
            </a:r>
          </a:p>
          <a:p>
            <a:r>
              <a:rPr lang="en-US" sz="2800" dirty="0">
                <a:latin typeface="+mj-lt"/>
              </a:rPr>
              <a:t>Multiple reports reveal different points of view, which increases understanding</a:t>
            </a:r>
          </a:p>
        </p:txBody>
      </p:sp>
    </p:spTree>
    <p:extLst>
      <p:ext uri="{BB962C8B-B14F-4D97-AF65-F5344CB8AC3E}">
        <p14:creationId xmlns:p14="http://schemas.microsoft.com/office/powerpoint/2010/main" val="834562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833" y="484838"/>
            <a:ext cx="8671810" cy="11430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+mj-lt"/>
              </a:rPr>
              <a:t>When – Fresh is Best</a:t>
            </a:r>
            <a:br>
              <a:rPr lang="en-US" sz="4000" dirty="0">
                <a:latin typeface="+mj-lt"/>
              </a:rPr>
            </a:br>
            <a:r>
              <a:rPr lang="en-US" sz="4000" dirty="0">
                <a:latin typeface="+mj-lt"/>
              </a:rPr>
              <a:t>(But Late is Better Than Never)</a:t>
            </a:r>
            <a:endParaRPr lang="en-US" sz="4000" b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580" y="1627838"/>
            <a:ext cx="8229600" cy="4708525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j-lt"/>
              </a:rPr>
              <a:t>Upon completion of a trip, course, activity or event</a:t>
            </a:r>
          </a:p>
          <a:p>
            <a:r>
              <a:rPr lang="en-US" sz="2800" dirty="0">
                <a:latin typeface="+mj-lt"/>
              </a:rPr>
              <a:t>Once you have had a moment to consider the full context of the incident</a:t>
            </a:r>
          </a:p>
          <a:p>
            <a:r>
              <a:rPr lang="en-US" sz="2800" dirty="0">
                <a:latin typeface="+mj-lt"/>
              </a:rPr>
              <a:t>Once you can provide clear, accurate, objective information, with observations on possible causes and means of avoidance</a:t>
            </a:r>
          </a:p>
          <a:p>
            <a:r>
              <a:rPr lang="en-US" sz="2800" b="1" i="1" u="sng" dirty="0">
                <a:latin typeface="+mj-lt"/>
              </a:rPr>
              <a:t>Near miss</a:t>
            </a:r>
            <a:r>
              <a:rPr lang="en-US" sz="2800" dirty="0">
                <a:latin typeface="+mj-lt"/>
              </a:rPr>
              <a:t> reports are especially valuable!</a:t>
            </a:r>
          </a:p>
          <a:p>
            <a:r>
              <a:rPr lang="en-US" sz="2800" b="1" i="1" u="sng" dirty="0">
                <a:latin typeface="+mj-lt"/>
              </a:rPr>
              <a:t>Helped another party </a:t>
            </a:r>
            <a:r>
              <a:rPr lang="en-US" sz="2800" dirty="0">
                <a:latin typeface="+mj-lt"/>
              </a:rPr>
              <a:t>reports </a:t>
            </a:r>
            <a:r>
              <a:rPr lang="en-US" sz="2800">
                <a:latin typeface="+mj-lt"/>
              </a:rPr>
              <a:t>are also valuable</a:t>
            </a:r>
            <a:r>
              <a:rPr lang="en-US" sz="2800" dirty="0">
                <a:latin typeface="+mj-lt"/>
              </a:rPr>
              <a:t>!</a:t>
            </a:r>
          </a:p>
          <a:p>
            <a:r>
              <a:rPr lang="en-US" sz="2800" dirty="0">
                <a:latin typeface="+mj-lt"/>
              </a:rPr>
              <a:t>When you finally have enough time, get around to it!</a:t>
            </a:r>
          </a:p>
        </p:txBody>
      </p:sp>
    </p:spTree>
    <p:extLst>
      <p:ext uri="{BB962C8B-B14F-4D97-AF65-F5344CB8AC3E}">
        <p14:creationId xmlns:p14="http://schemas.microsoft.com/office/powerpoint/2010/main" val="2796630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BBED3-008A-48E2-B1AF-1FA3DE95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W</a:t>
            </a:r>
            <a:r>
              <a:rPr lang="en-US" sz="3200" dirty="0">
                <a:latin typeface="+mj-lt"/>
              </a:rPr>
              <a:t>here – Trip, Course, or Activity in Your Profile</a:t>
            </a:r>
            <a:endParaRPr lang="en-US" sz="32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60B84B6-0070-41F1-998D-2300CB9C4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>
                <a:latin typeface="+mj-lt"/>
              </a:rPr>
              <a:t>On all pages, at bottom: “Contact Us”</a:t>
            </a:r>
          </a:p>
          <a:p>
            <a:pPr lvl="1"/>
            <a:r>
              <a:rPr lang="en-US" sz="2400" dirty="0">
                <a:latin typeface="+mj-lt"/>
              </a:rPr>
              <a:t>“Contact Us” link, at bottom, for the </a:t>
            </a:r>
            <a:r>
              <a:rPr lang="en-US" sz="2400" b="1" dirty="0">
                <a:latin typeface="+mj-lt"/>
              </a:rPr>
              <a:t>Behavior Complaint form</a:t>
            </a:r>
          </a:p>
          <a:p>
            <a:r>
              <a:rPr lang="en-US" sz="2800" dirty="0">
                <a:latin typeface="+mj-lt"/>
              </a:rPr>
              <a:t>Profile: trip, course, field trip, lecture:</a:t>
            </a:r>
          </a:p>
          <a:p>
            <a:pPr lvl="1"/>
            <a:r>
              <a:rPr lang="en-US" sz="2400" dirty="0">
                <a:latin typeface="+mj-lt"/>
              </a:rPr>
              <a:t>“Give Feedback” button for the </a:t>
            </a:r>
            <a:r>
              <a:rPr lang="en-US" sz="2400" b="1" dirty="0">
                <a:latin typeface="+mj-lt"/>
              </a:rPr>
              <a:t>Feedback form</a:t>
            </a:r>
          </a:p>
          <a:p>
            <a:pPr lvl="1"/>
            <a:r>
              <a:rPr lang="en-US" sz="2400" dirty="0">
                <a:latin typeface="+mj-lt"/>
              </a:rPr>
              <a:t>“Report an Incident” button for the </a:t>
            </a:r>
            <a:r>
              <a:rPr lang="en-US" sz="2400" b="1" dirty="0">
                <a:latin typeface="+mj-lt"/>
              </a:rPr>
              <a:t>Incident form</a:t>
            </a:r>
          </a:p>
          <a:p>
            <a:r>
              <a:rPr lang="en-US" sz="2800" dirty="0">
                <a:latin typeface="+mj-lt"/>
              </a:rPr>
              <a:t>Profile: meeting, event, workshop:</a:t>
            </a:r>
          </a:p>
          <a:p>
            <a:pPr lvl="1"/>
            <a:r>
              <a:rPr lang="en-US" sz="2400" dirty="0"/>
              <a:t>“Give Feedback” button for the </a:t>
            </a:r>
            <a:r>
              <a:rPr lang="en-US" sz="2400" b="1" dirty="0"/>
              <a:t>Feedback form</a:t>
            </a:r>
          </a:p>
          <a:p>
            <a:r>
              <a:rPr lang="en-US" sz="2800" dirty="0">
                <a:latin typeface="+mj-lt"/>
              </a:rPr>
              <a:t>On Safety Committee page:</a:t>
            </a:r>
          </a:p>
          <a:p>
            <a:pPr lvl="1"/>
            <a:r>
              <a:rPr lang="en-US" sz="2400" b="1" dirty="0">
                <a:latin typeface="+mj-lt"/>
              </a:rPr>
              <a:t>Incident form</a:t>
            </a:r>
          </a:p>
          <a:p>
            <a:pPr lvl="1"/>
            <a:r>
              <a:rPr lang="en-US" sz="2400" b="1" dirty="0"/>
              <a:t>Behavior Complaint form </a:t>
            </a:r>
          </a:p>
          <a:p>
            <a:pPr lvl="1"/>
            <a:r>
              <a:rPr lang="en-US" sz="2400" b="1" dirty="0">
                <a:latin typeface="+mj-lt"/>
              </a:rPr>
              <a:t>Program Centers </a:t>
            </a:r>
            <a:r>
              <a:rPr lang="en-US" sz="2400" dirty="0">
                <a:latin typeface="+mj-lt"/>
              </a:rPr>
              <a:t>form</a:t>
            </a:r>
          </a:p>
        </p:txBody>
      </p:sp>
    </p:spTree>
    <p:extLst>
      <p:ext uri="{BB962C8B-B14F-4D97-AF65-F5344CB8AC3E}">
        <p14:creationId xmlns:p14="http://schemas.microsoft.com/office/powerpoint/2010/main" val="3168949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823" y="484838"/>
            <a:ext cx="8656820" cy="11430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+mj-lt"/>
              </a:rPr>
              <a:t>How – Click the Link, Fill in the Information</a:t>
            </a:r>
            <a:endParaRPr lang="en-US" sz="4000" b="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580" y="1627838"/>
            <a:ext cx="8229600" cy="4708525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j-lt"/>
              </a:rPr>
              <a:t>Address questions to:</a:t>
            </a:r>
          </a:p>
          <a:p>
            <a:pPr lvl="1"/>
            <a:r>
              <a:rPr lang="en-US" sz="2400" dirty="0">
                <a:latin typeface="+mj-lt"/>
              </a:rPr>
              <a:t>Branch safety officer</a:t>
            </a:r>
          </a:p>
          <a:p>
            <a:pPr lvl="1"/>
            <a:r>
              <a:rPr lang="en-US" sz="2400" dirty="0">
                <a:latin typeface="+mj-lt"/>
              </a:rPr>
              <a:t>Committee safety representative</a:t>
            </a:r>
          </a:p>
          <a:p>
            <a:r>
              <a:rPr lang="en-US" sz="2800" dirty="0">
                <a:latin typeface="+mj-lt"/>
              </a:rPr>
              <a:t>Anticipate a contact from a safety rep or safety officer when you submit a report</a:t>
            </a:r>
          </a:p>
          <a:p>
            <a:pPr lvl="1"/>
            <a:r>
              <a:rPr lang="en-US" sz="2400" dirty="0">
                <a:latin typeface="+mj-lt"/>
              </a:rPr>
              <a:t>Thanking you!</a:t>
            </a:r>
          </a:p>
          <a:p>
            <a:pPr lvl="1"/>
            <a:r>
              <a:rPr lang="en-US" sz="2400" dirty="0">
                <a:latin typeface="+mj-lt"/>
              </a:rPr>
              <a:t>Requesting any additional information</a:t>
            </a:r>
          </a:p>
        </p:txBody>
      </p:sp>
    </p:spTree>
    <p:extLst>
      <p:ext uri="{BB962C8B-B14F-4D97-AF65-F5344CB8AC3E}">
        <p14:creationId xmlns:p14="http://schemas.microsoft.com/office/powerpoint/2010/main" val="2692489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30507" y="4689392"/>
            <a:ext cx="5262880" cy="1014042"/>
          </a:xfrm>
          <a:prstGeom prst="rect">
            <a:avLst/>
          </a:prstGeom>
          <a:solidFill>
            <a:schemeClr val="bg1">
              <a:alpha val="7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latin typeface="Calibri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" y="4935495"/>
            <a:ext cx="4778115" cy="521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87A813"/>
                </a:solidFill>
                <a:latin typeface="Interstate" charset="0"/>
                <a:ea typeface="Interstate" charset="0"/>
                <a:cs typeface="Interstate" charset="0"/>
              </a:defRPr>
            </a:lvl1pPr>
          </a:lstStyle>
          <a:p>
            <a:r>
              <a:rPr lang="en-US" sz="3200" dirty="0">
                <a:solidFill>
                  <a:schemeClr val="tx1"/>
                </a:solidFill>
                <a:latin typeface="+mj-lt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916630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CDD34"/>
        </a:solidFill>
      </a:spPr>
      <a:bodyPr rtlCol="0" anchor="ctr"/>
      <a:lstStyle>
        <a:defPPr algn="ctr">
          <a:defRPr b="1" dirty="0" smtClean="0">
            <a:solidFill>
              <a:schemeClr val="tx1"/>
            </a:solidFill>
            <a:latin typeface="Interstate" charset="0"/>
            <a:ea typeface="Interstate" charset="0"/>
            <a:cs typeface="Interstate" charset="0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ctr">
          <a:defRPr sz="2000" dirty="0" smtClean="0">
            <a:latin typeface="Interstate" charset="0"/>
            <a:ea typeface="Interstate" charset="0"/>
            <a:cs typeface="Interstate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7593</TotalTime>
  <Words>422</Words>
  <Application>Microsoft Office PowerPoint</Application>
  <PresentationFormat>On-screen Show (4:3)</PresentationFormat>
  <Paragraphs>51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Interstate</vt:lpstr>
      <vt:lpstr>Office Theme</vt:lpstr>
      <vt:lpstr>Incident Reporting Mountaineers Safety Committee     MaY 2021</vt:lpstr>
      <vt:lpstr>Overview</vt:lpstr>
      <vt:lpstr> What – Mountaineers Incident Reporting</vt:lpstr>
      <vt:lpstr>Why – We Learn From Others’ Experiences</vt:lpstr>
      <vt:lpstr>Who – Leaders, Instructors, and Participants</vt:lpstr>
      <vt:lpstr>When – Fresh is Best (But Late is Better Than Never)</vt:lpstr>
      <vt:lpstr>Where – Trip, Course, or Activity in Your Profile</vt:lpstr>
      <vt:lpstr>How – Click the Link, Fill in the Information</vt:lpstr>
      <vt:lpstr>PowerPoint Presentation</vt:lpstr>
    </vt:vector>
  </TitlesOfParts>
  <Company>The Mountaineers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Mountaineers’</dc:title>
  <dc:creator>Suzanne Gerber</dc:creator>
  <cp:lastModifiedBy>William Ashby</cp:lastModifiedBy>
  <cp:revision>161</cp:revision>
  <cp:lastPrinted>2017-05-15T23:33:41Z</cp:lastPrinted>
  <dcterms:created xsi:type="dcterms:W3CDTF">2014-04-21T08:07:20Z</dcterms:created>
  <dcterms:modified xsi:type="dcterms:W3CDTF">2021-11-21T20:32:30Z</dcterms:modified>
</cp:coreProperties>
</file>